
<file path=[Content_Types].xml><?xml version="1.0" encoding="utf-8"?>
<Types xmlns="http://schemas.openxmlformats.org/package/2006/content-types">
  <Default Extension="fntdata" ContentType="application/x-fontdata"/>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Lst>
  <p:sldSz cx="9144000" cy="5143500" type="screen16x9"/>
  <p:notesSz cx="6858000" cy="9144000"/>
  <p:embeddedFontLst>
    <p:embeddedFont>
      <p:font typeface="Cambria" panose="02040503050406030204" pitchFamily="18" charset="0"/>
      <p:regular r:id="rId246"/>
      <p:bold r:id="rId247"/>
      <p:italic r:id="rId248"/>
      <p:boldItalic r:id="rId249"/>
    </p:embeddedFont>
    <p:embeddedFont>
      <p:font typeface="Nunito" pitchFamily="2" charset="0"/>
      <p:regular r:id="rId250"/>
      <p:bold r:id="rId251"/>
      <p:italic r:id="rId252"/>
      <p:boldItalic r:id="rId253"/>
    </p:embeddedFont>
    <p:embeddedFont>
      <p:font typeface="Trebuchet MS" panose="020B0603020202020204" pitchFamily="34" charset="0"/>
      <p:regular r:id="rId254"/>
      <p:bold r:id="rId255"/>
      <p:italic r:id="rId256"/>
      <p:boldItalic r:id="rId2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506777C-C052-4AE0-8132-7D2D3A3D9816}">
  <a:tblStyle styleId="{D506777C-C052-4AE0-8132-7D2D3A3D981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920" y="3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font" Target="fonts/font2.fntdata"/><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presProps" Target="pres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font" Target="fonts/font3.fntdata"/><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viewProps" Target="viewProps.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font" Target="fonts/font4.fntdata"/><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theme" Target="theme/theme1.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font" Target="fonts/font5.fntdata"/><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tableStyles" Target="tableStyles.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font" Target="fonts/font6.fntdata"/><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font" Target="fonts/font7.fntdata"/><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font" Target="fonts/font8.fntdata"/><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font" Target="fonts/font9.fntdata"/><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font" Target="fonts/font10.fntdata"/><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notesMaster" Target="notesMasters/notesMaster1.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font" Target="fonts/font11.fntdata"/><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font" Target="fonts/font1.fntdata"/><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font" Target="fonts/font12.fntdata"/><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45acce4247_0_9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45acce4247_0_9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8"/>
        <p:cNvGrpSpPr/>
        <p:nvPr/>
      </p:nvGrpSpPr>
      <p:grpSpPr>
        <a:xfrm>
          <a:off x="0" y="0"/>
          <a:ext cx="0" cy="0"/>
          <a:chOff x="0" y="0"/>
          <a:chExt cx="0" cy="0"/>
        </a:xfrm>
      </p:grpSpPr>
      <p:sp>
        <p:nvSpPr>
          <p:cNvPr id="1429" name="Google Shape;1429;g345d9e25c0e_0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0" name="Google Shape;1430;g345d9e25c0e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0.2ms^-2</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5"/>
        <p:cNvGrpSpPr/>
        <p:nvPr/>
      </p:nvGrpSpPr>
      <p:grpSpPr>
        <a:xfrm>
          <a:off x="0" y="0"/>
          <a:ext cx="0" cy="0"/>
          <a:chOff x="0" y="0"/>
          <a:chExt cx="0" cy="0"/>
        </a:xfrm>
      </p:grpSpPr>
      <p:sp>
        <p:nvSpPr>
          <p:cNvPr id="1446" name="Google Shape;1446;g345d9e25c0e_0_1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7" name="Google Shape;1447;g345d9e25c0e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0.2ms^-2</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0"/>
        <p:cNvGrpSpPr/>
        <p:nvPr/>
      </p:nvGrpSpPr>
      <p:grpSpPr>
        <a:xfrm>
          <a:off x="0" y="0"/>
          <a:ext cx="0" cy="0"/>
          <a:chOff x="0" y="0"/>
          <a:chExt cx="0" cy="0"/>
        </a:xfrm>
      </p:grpSpPr>
      <p:sp>
        <p:nvSpPr>
          <p:cNvPr id="1461" name="Google Shape;1461;g345d9e25c0e_0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2" name="Google Shape;1462;g345d9e25c0e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0.2ms^-2</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6"/>
        <p:cNvGrpSpPr/>
        <p:nvPr/>
      </p:nvGrpSpPr>
      <p:grpSpPr>
        <a:xfrm>
          <a:off x="0" y="0"/>
          <a:ext cx="0" cy="0"/>
          <a:chOff x="0" y="0"/>
          <a:chExt cx="0" cy="0"/>
        </a:xfrm>
      </p:grpSpPr>
      <p:sp>
        <p:nvSpPr>
          <p:cNvPr id="1477" name="Google Shape;1477;g34884aebb01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8" name="Google Shape;1478;g34884aebb01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0.2ms^-2</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4"/>
        <p:cNvGrpSpPr/>
        <p:nvPr/>
      </p:nvGrpSpPr>
      <p:grpSpPr>
        <a:xfrm>
          <a:off x="0" y="0"/>
          <a:ext cx="0" cy="0"/>
          <a:chOff x="0" y="0"/>
          <a:chExt cx="0" cy="0"/>
        </a:xfrm>
      </p:grpSpPr>
      <p:sp>
        <p:nvSpPr>
          <p:cNvPr id="1495" name="Google Shape;1495;g34884aebb01_0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6" name="Google Shape;1496;g34884aebb01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0.2ms^-2</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0"/>
        <p:cNvGrpSpPr/>
        <p:nvPr/>
      </p:nvGrpSpPr>
      <p:grpSpPr>
        <a:xfrm>
          <a:off x="0" y="0"/>
          <a:ext cx="0" cy="0"/>
          <a:chOff x="0" y="0"/>
          <a:chExt cx="0" cy="0"/>
        </a:xfrm>
      </p:grpSpPr>
      <p:sp>
        <p:nvSpPr>
          <p:cNvPr id="1511" name="Google Shape;1511;g34884aebb01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2" name="Google Shape;1512;g34884aebb01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0.2ms^-2</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8"/>
        <p:cNvGrpSpPr/>
        <p:nvPr/>
      </p:nvGrpSpPr>
      <p:grpSpPr>
        <a:xfrm>
          <a:off x="0" y="0"/>
          <a:ext cx="0" cy="0"/>
          <a:chOff x="0" y="0"/>
          <a:chExt cx="0" cy="0"/>
        </a:xfrm>
      </p:grpSpPr>
      <p:sp>
        <p:nvSpPr>
          <p:cNvPr id="1529" name="Google Shape;1529;g34884aebb01_0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0" name="Google Shape;1530;g34884aebb01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0.2ms^-2</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5"/>
        <p:cNvGrpSpPr/>
        <p:nvPr/>
      </p:nvGrpSpPr>
      <p:grpSpPr>
        <a:xfrm>
          <a:off x="0" y="0"/>
          <a:ext cx="0" cy="0"/>
          <a:chOff x="0" y="0"/>
          <a:chExt cx="0" cy="0"/>
        </a:xfrm>
      </p:grpSpPr>
      <p:sp>
        <p:nvSpPr>
          <p:cNvPr id="1546" name="Google Shape;1546;g34884aebb01_0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7" name="Google Shape;1547;g34884aebb01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0.2ms^-2</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g34884aebb01_0_1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6" name="Google Shape;1566;g34884aebb01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0.2ms^-2</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2"/>
        <p:cNvGrpSpPr/>
        <p:nvPr/>
      </p:nvGrpSpPr>
      <p:grpSpPr>
        <a:xfrm>
          <a:off x="0" y="0"/>
          <a:ext cx="0" cy="0"/>
          <a:chOff x="0" y="0"/>
          <a:chExt cx="0" cy="0"/>
        </a:xfrm>
      </p:grpSpPr>
      <p:sp>
        <p:nvSpPr>
          <p:cNvPr id="1583" name="Google Shape;1583;g34884aebb01_0_1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4" name="Google Shape;1584;g34884aebb01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0.2ms^-2</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4884aebb01_0_10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34884aebb01_0_10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9"/>
        <p:cNvGrpSpPr/>
        <p:nvPr/>
      </p:nvGrpSpPr>
      <p:grpSpPr>
        <a:xfrm>
          <a:off x="0" y="0"/>
          <a:ext cx="0" cy="0"/>
          <a:chOff x="0" y="0"/>
          <a:chExt cx="0" cy="0"/>
        </a:xfrm>
      </p:grpSpPr>
      <p:sp>
        <p:nvSpPr>
          <p:cNvPr id="1600" name="Google Shape;1600;g34884aebb01_0_1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1" name="Google Shape;1601;g34884aebb01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0.2ms^-2</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8"/>
        <p:cNvGrpSpPr/>
        <p:nvPr/>
      </p:nvGrpSpPr>
      <p:grpSpPr>
        <a:xfrm>
          <a:off x="0" y="0"/>
          <a:ext cx="0" cy="0"/>
          <a:chOff x="0" y="0"/>
          <a:chExt cx="0" cy="0"/>
        </a:xfrm>
      </p:grpSpPr>
      <p:sp>
        <p:nvSpPr>
          <p:cNvPr id="1619" name="Google Shape;1619;g34884aebb01_0_2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0" name="Google Shape;1620;g34884aebb01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0.2ms^-2</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6"/>
        <p:cNvGrpSpPr/>
        <p:nvPr/>
      </p:nvGrpSpPr>
      <p:grpSpPr>
        <a:xfrm>
          <a:off x="0" y="0"/>
          <a:ext cx="0" cy="0"/>
          <a:chOff x="0" y="0"/>
          <a:chExt cx="0" cy="0"/>
        </a:xfrm>
      </p:grpSpPr>
      <p:sp>
        <p:nvSpPr>
          <p:cNvPr id="1637" name="Google Shape;1637;g34d8b0ac2d6_0_12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8" name="Google Shape;1638;g34d8b0ac2d6_0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8"/>
        <p:cNvGrpSpPr/>
        <p:nvPr/>
      </p:nvGrpSpPr>
      <p:grpSpPr>
        <a:xfrm>
          <a:off x="0" y="0"/>
          <a:ext cx="0" cy="0"/>
          <a:chOff x="0" y="0"/>
          <a:chExt cx="0" cy="0"/>
        </a:xfrm>
      </p:grpSpPr>
      <p:sp>
        <p:nvSpPr>
          <p:cNvPr id="1649" name="Google Shape;1649;g34d8b0ac2d6_0_9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0" name="Google Shape;1650;g34d8b0ac2d6_0_9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4"/>
        <p:cNvGrpSpPr/>
        <p:nvPr/>
      </p:nvGrpSpPr>
      <p:grpSpPr>
        <a:xfrm>
          <a:off x="0" y="0"/>
          <a:ext cx="0" cy="0"/>
          <a:chOff x="0" y="0"/>
          <a:chExt cx="0" cy="0"/>
        </a:xfrm>
      </p:grpSpPr>
      <p:sp>
        <p:nvSpPr>
          <p:cNvPr id="1675" name="Google Shape;1675;g3447b37dcb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6" name="Google Shape;1676;g3447b37dcb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0"/>
        <p:cNvGrpSpPr/>
        <p:nvPr/>
      </p:nvGrpSpPr>
      <p:grpSpPr>
        <a:xfrm>
          <a:off x="0" y="0"/>
          <a:ext cx="0" cy="0"/>
          <a:chOff x="0" y="0"/>
          <a:chExt cx="0" cy="0"/>
        </a:xfrm>
      </p:grpSpPr>
      <p:sp>
        <p:nvSpPr>
          <p:cNvPr id="1691" name="Google Shape;1691;g342ac54936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2" name="Google Shape;1692;g342ac54936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6"/>
        <p:cNvGrpSpPr/>
        <p:nvPr/>
      </p:nvGrpSpPr>
      <p:grpSpPr>
        <a:xfrm>
          <a:off x="0" y="0"/>
          <a:ext cx="0" cy="0"/>
          <a:chOff x="0" y="0"/>
          <a:chExt cx="0" cy="0"/>
        </a:xfrm>
      </p:grpSpPr>
      <p:sp>
        <p:nvSpPr>
          <p:cNvPr id="1707" name="Google Shape;1707;g342ac549365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8" name="Google Shape;1708;g342ac549365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3"/>
        <p:cNvGrpSpPr/>
        <p:nvPr/>
      </p:nvGrpSpPr>
      <p:grpSpPr>
        <a:xfrm>
          <a:off x="0" y="0"/>
          <a:ext cx="0" cy="0"/>
          <a:chOff x="0" y="0"/>
          <a:chExt cx="0" cy="0"/>
        </a:xfrm>
      </p:grpSpPr>
      <p:sp>
        <p:nvSpPr>
          <p:cNvPr id="1724" name="Google Shape;1724;g342ac549365_0_1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5" name="Google Shape;1725;g342ac549365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9"/>
        <p:cNvGrpSpPr/>
        <p:nvPr/>
      </p:nvGrpSpPr>
      <p:grpSpPr>
        <a:xfrm>
          <a:off x="0" y="0"/>
          <a:ext cx="0" cy="0"/>
          <a:chOff x="0" y="0"/>
          <a:chExt cx="0" cy="0"/>
        </a:xfrm>
      </p:grpSpPr>
      <p:sp>
        <p:nvSpPr>
          <p:cNvPr id="1740" name="Google Shape;1740;g342ac549365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1" name="Google Shape;1741;g342ac549365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7"/>
        <p:cNvGrpSpPr/>
        <p:nvPr/>
      </p:nvGrpSpPr>
      <p:grpSpPr>
        <a:xfrm>
          <a:off x="0" y="0"/>
          <a:ext cx="0" cy="0"/>
          <a:chOff x="0" y="0"/>
          <a:chExt cx="0" cy="0"/>
        </a:xfrm>
      </p:grpSpPr>
      <p:sp>
        <p:nvSpPr>
          <p:cNvPr id="1758" name="Google Shape;1758;g342ac549365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9" name="Google Shape;1759;g342ac549365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4884aebb01_0_10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34884aebb01_0_10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5"/>
        <p:cNvGrpSpPr/>
        <p:nvPr/>
      </p:nvGrpSpPr>
      <p:grpSpPr>
        <a:xfrm>
          <a:off x="0" y="0"/>
          <a:ext cx="0" cy="0"/>
          <a:chOff x="0" y="0"/>
          <a:chExt cx="0" cy="0"/>
        </a:xfrm>
      </p:grpSpPr>
      <p:sp>
        <p:nvSpPr>
          <p:cNvPr id="1776" name="Google Shape;1776;g345acce4247_0_4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7" name="Google Shape;1777;g345acce4247_0_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9"/>
        <p:cNvGrpSpPr/>
        <p:nvPr/>
      </p:nvGrpSpPr>
      <p:grpSpPr>
        <a:xfrm>
          <a:off x="0" y="0"/>
          <a:ext cx="0" cy="0"/>
          <a:chOff x="0" y="0"/>
          <a:chExt cx="0" cy="0"/>
        </a:xfrm>
      </p:grpSpPr>
      <p:sp>
        <p:nvSpPr>
          <p:cNvPr id="1790" name="Google Shape;1790;g342ac549365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1" name="Google Shape;1791;g342ac549365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9"/>
        <p:cNvGrpSpPr/>
        <p:nvPr/>
      </p:nvGrpSpPr>
      <p:grpSpPr>
        <a:xfrm>
          <a:off x="0" y="0"/>
          <a:ext cx="0" cy="0"/>
          <a:chOff x="0" y="0"/>
          <a:chExt cx="0" cy="0"/>
        </a:xfrm>
      </p:grpSpPr>
      <p:sp>
        <p:nvSpPr>
          <p:cNvPr id="1810" name="Google Shape;1810;g342ac549365_0_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1" name="Google Shape;1811;g342ac549365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4"/>
        <p:cNvGrpSpPr/>
        <p:nvPr/>
      </p:nvGrpSpPr>
      <p:grpSpPr>
        <a:xfrm>
          <a:off x="0" y="0"/>
          <a:ext cx="0" cy="0"/>
          <a:chOff x="0" y="0"/>
          <a:chExt cx="0" cy="0"/>
        </a:xfrm>
      </p:grpSpPr>
      <p:sp>
        <p:nvSpPr>
          <p:cNvPr id="1825" name="Google Shape;1825;g342ac549365_0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6" name="Google Shape;1826;g342ac549365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7"/>
        <p:cNvGrpSpPr/>
        <p:nvPr/>
      </p:nvGrpSpPr>
      <p:grpSpPr>
        <a:xfrm>
          <a:off x="0" y="0"/>
          <a:ext cx="0" cy="0"/>
          <a:chOff x="0" y="0"/>
          <a:chExt cx="0" cy="0"/>
        </a:xfrm>
      </p:grpSpPr>
      <p:sp>
        <p:nvSpPr>
          <p:cNvPr id="1838" name="Google Shape;1838;g3447b37dcbf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9" name="Google Shape;1839;g3447b37dcbf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3"/>
        <p:cNvGrpSpPr/>
        <p:nvPr/>
      </p:nvGrpSpPr>
      <p:grpSpPr>
        <a:xfrm>
          <a:off x="0" y="0"/>
          <a:ext cx="0" cy="0"/>
          <a:chOff x="0" y="0"/>
          <a:chExt cx="0" cy="0"/>
        </a:xfrm>
      </p:grpSpPr>
      <p:sp>
        <p:nvSpPr>
          <p:cNvPr id="1854" name="Google Shape;1854;g342ac549365_0_1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5" name="Google Shape;1855;g342ac549365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9"/>
        <p:cNvGrpSpPr/>
        <p:nvPr/>
      </p:nvGrpSpPr>
      <p:grpSpPr>
        <a:xfrm>
          <a:off x="0" y="0"/>
          <a:ext cx="0" cy="0"/>
          <a:chOff x="0" y="0"/>
          <a:chExt cx="0" cy="0"/>
        </a:xfrm>
      </p:grpSpPr>
      <p:sp>
        <p:nvSpPr>
          <p:cNvPr id="1870" name="Google Shape;1870;g342ac549365_0_1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1" name="Google Shape;1871;g342ac549365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6"/>
        <p:cNvGrpSpPr/>
        <p:nvPr/>
      </p:nvGrpSpPr>
      <p:grpSpPr>
        <a:xfrm>
          <a:off x="0" y="0"/>
          <a:ext cx="0" cy="0"/>
          <a:chOff x="0" y="0"/>
          <a:chExt cx="0" cy="0"/>
        </a:xfrm>
      </p:grpSpPr>
      <p:sp>
        <p:nvSpPr>
          <p:cNvPr id="1887" name="Google Shape;1887;g34d8b0ac2d6_0_12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8" name="Google Shape;1888;g34d8b0ac2d6_0_1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8"/>
        <p:cNvGrpSpPr/>
        <p:nvPr/>
      </p:nvGrpSpPr>
      <p:grpSpPr>
        <a:xfrm>
          <a:off x="0" y="0"/>
          <a:ext cx="0" cy="0"/>
          <a:chOff x="0" y="0"/>
          <a:chExt cx="0" cy="0"/>
        </a:xfrm>
      </p:grpSpPr>
      <p:sp>
        <p:nvSpPr>
          <p:cNvPr id="1899" name="Google Shape;1899;g34d8b0ac2d6_0_10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0" name="Google Shape;1900;g34d8b0ac2d6_0_10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4"/>
        <p:cNvGrpSpPr/>
        <p:nvPr/>
      </p:nvGrpSpPr>
      <p:grpSpPr>
        <a:xfrm>
          <a:off x="0" y="0"/>
          <a:ext cx="0" cy="0"/>
          <a:chOff x="0" y="0"/>
          <a:chExt cx="0" cy="0"/>
        </a:xfrm>
      </p:grpSpPr>
      <p:sp>
        <p:nvSpPr>
          <p:cNvPr id="1925" name="Google Shape;1925;g34884aebb01_0_2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6" name="Google Shape;1926;g34884aebb01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49c40997e4_0_1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349c40997e4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3"/>
        <p:cNvGrpSpPr/>
        <p:nvPr/>
      </p:nvGrpSpPr>
      <p:grpSpPr>
        <a:xfrm>
          <a:off x="0" y="0"/>
          <a:ext cx="0" cy="0"/>
          <a:chOff x="0" y="0"/>
          <a:chExt cx="0" cy="0"/>
        </a:xfrm>
      </p:grpSpPr>
      <p:sp>
        <p:nvSpPr>
          <p:cNvPr id="1944" name="Google Shape;1944;g34884aebb01_0_2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5" name="Google Shape;1945;g34884aebb01_0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8"/>
        <p:cNvGrpSpPr/>
        <p:nvPr/>
      </p:nvGrpSpPr>
      <p:grpSpPr>
        <a:xfrm>
          <a:off x="0" y="0"/>
          <a:ext cx="0" cy="0"/>
          <a:chOff x="0" y="0"/>
          <a:chExt cx="0" cy="0"/>
        </a:xfrm>
      </p:grpSpPr>
      <p:sp>
        <p:nvSpPr>
          <p:cNvPr id="1959" name="Google Shape;1959;g34884aebb01_0_2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0" name="Google Shape;1960;g34884aebb01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5"/>
        <p:cNvGrpSpPr/>
        <p:nvPr/>
      </p:nvGrpSpPr>
      <p:grpSpPr>
        <a:xfrm>
          <a:off x="0" y="0"/>
          <a:ext cx="0" cy="0"/>
          <a:chOff x="0" y="0"/>
          <a:chExt cx="0" cy="0"/>
        </a:xfrm>
      </p:grpSpPr>
      <p:sp>
        <p:nvSpPr>
          <p:cNvPr id="1976" name="Google Shape;1976;g34884aebb01_0_3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7" name="Google Shape;1977;g34884aebb01_0_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2"/>
        <p:cNvGrpSpPr/>
        <p:nvPr/>
      </p:nvGrpSpPr>
      <p:grpSpPr>
        <a:xfrm>
          <a:off x="0" y="0"/>
          <a:ext cx="0" cy="0"/>
          <a:chOff x="0" y="0"/>
          <a:chExt cx="0" cy="0"/>
        </a:xfrm>
      </p:grpSpPr>
      <p:sp>
        <p:nvSpPr>
          <p:cNvPr id="1993" name="Google Shape;1993;g34884aebb01_0_3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4" name="Google Shape;1994;g34884aebb01_0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8"/>
        <p:cNvGrpSpPr/>
        <p:nvPr/>
      </p:nvGrpSpPr>
      <p:grpSpPr>
        <a:xfrm>
          <a:off x="0" y="0"/>
          <a:ext cx="0" cy="0"/>
          <a:chOff x="0" y="0"/>
          <a:chExt cx="0" cy="0"/>
        </a:xfrm>
      </p:grpSpPr>
      <p:sp>
        <p:nvSpPr>
          <p:cNvPr id="2009" name="Google Shape;2009;g34884aebb01_0_3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0" name="Google Shape;2010;g34884aebb01_0_3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6"/>
        <p:cNvGrpSpPr/>
        <p:nvPr/>
      </p:nvGrpSpPr>
      <p:grpSpPr>
        <a:xfrm>
          <a:off x="0" y="0"/>
          <a:ext cx="0" cy="0"/>
          <a:chOff x="0" y="0"/>
          <a:chExt cx="0" cy="0"/>
        </a:xfrm>
      </p:grpSpPr>
      <p:sp>
        <p:nvSpPr>
          <p:cNvPr id="2027" name="Google Shape;2027;g34884aebb01_0_4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8" name="Google Shape;2028;g34884aebb01_0_4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4"/>
        <p:cNvGrpSpPr/>
        <p:nvPr/>
      </p:nvGrpSpPr>
      <p:grpSpPr>
        <a:xfrm>
          <a:off x="0" y="0"/>
          <a:ext cx="0" cy="0"/>
          <a:chOff x="0" y="0"/>
          <a:chExt cx="0" cy="0"/>
        </a:xfrm>
      </p:grpSpPr>
      <p:sp>
        <p:nvSpPr>
          <p:cNvPr id="2045" name="Google Shape;2045;g34884aebb01_0_4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6" name="Google Shape;2046;g34884aebb01_0_4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3"/>
        <p:cNvGrpSpPr/>
        <p:nvPr/>
      </p:nvGrpSpPr>
      <p:grpSpPr>
        <a:xfrm>
          <a:off x="0" y="0"/>
          <a:ext cx="0" cy="0"/>
          <a:chOff x="0" y="0"/>
          <a:chExt cx="0" cy="0"/>
        </a:xfrm>
      </p:grpSpPr>
      <p:sp>
        <p:nvSpPr>
          <p:cNvPr id="2064" name="Google Shape;2064;g34884aebb01_0_4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5" name="Google Shape;2065;g34884aebb01_0_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3"/>
        <p:cNvGrpSpPr/>
        <p:nvPr/>
      </p:nvGrpSpPr>
      <p:grpSpPr>
        <a:xfrm>
          <a:off x="0" y="0"/>
          <a:ext cx="0" cy="0"/>
          <a:chOff x="0" y="0"/>
          <a:chExt cx="0" cy="0"/>
        </a:xfrm>
      </p:grpSpPr>
      <p:sp>
        <p:nvSpPr>
          <p:cNvPr id="2084" name="Google Shape;2084;g34884aebb01_0_5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5" name="Google Shape;2085;g34884aebb01_0_5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1"/>
        <p:cNvGrpSpPr/>
        <p:nvPr/>
      </p:nvGrpSpPr>
      <p:grpSpPr>
        <a:xfrm>
          <a:off x="0" y="0"/>
          <a:ext cx="0" cy="0"/>
          <a:chOff x="0" y="0"/>
          <a:chExt cx="0" cy="0"/>
        </a:xfrm>
      </p:grpSpPr>
      <p:sp>
        <p:nvSpPr>
          <p:cNvPr id="2102" name="Google Shape;2102;g34884aebb01_0_5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3" name="Google Shape;2103;g34884aebb01_0_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499d7193a9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499d7193a9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1"/>
        <p:cNvGrpSpPr/>
        <p:nvPr/>
      </p:nvGrpSpPr>
      <p:grpSpPr>
        <a:xfrm>
          <a:off x="0" y="0"/>
          <a:ext cx="0" cy="0"/>
          <a:chOff x="0" y="0"/>
          <a:chExt cx="0" cy="0"/>
        </a:xfrm>
      </p:grpSpPr>
      <p:sp>
        <p:nvSpPr>
          <p:cNvPr id="2122" name="Google Shape;2122;g34884aebb01_0_5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3" name="Google Shape;2123;g34884aebb01_0_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0"/>
        <p:cNvGrpSpPr/>
        <p:nvPr/>
      </p:nvGrpSpPr>
      <p:grpSpPr>
        <a:xfrm>
          <a:off x="0" y="0"/>
          <a:ext cx="0" cy="0"/>
          <a:chOff x="0" y="0"/>
          <a:chExt cx="0" cy="0"/>
        </a:xfrm>
      </p:grpSpPr>
      <p:sp>
        <p:nvSpPr>
          <p:cNvPr id="2141" name="Google Shape;2141;g34884aebb01_0_5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2" name="Google Shape;2142;g34884aebb01_0_5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5"/>
        <p:cNvGrpSpPr/>
        <p:nvPr/>
      </p:nvGrpSpPr>
      <p:grpSpPr>
        <a:xfrm>
          <a:off x="0" y="0"/>
          <a:ext cx="0" cy="0"/>
          <a:chOff x="0" y="0"/>
          <a:chExt cx="0" cy="0"/>
        </a:xfrm>
      </p:grpSpPr>
      <p:sp>
        <p:nvSpPr>
          <p:cNvPr id="2156" name="Google Shape;2156;g34d8b0ac2d6_0_12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7" name="Google Shape;2157;g34d8b0ac2d6_0_1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7"/>
        <p:cNvGrpSpPr/>
        <p:nvPr/>
      </p:nvGrpSpPr>
      <p:grpSpPr>
        <a:xfrm>
          <a:off x="0" y="0"/>
          <a:ext cx="0" cy="0"/>
          <a:chOff x="0" y="0"/>
          <a:chExt cx="0" cy="0"/>
        </a:xfrm>
      </p:grpSpPr>
      <p:sp>
        <p:nvSpPr>
          <p:cNvPr id="2168" name="Google Shape;2168;g34d8b0ac2d6_0_10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9" name="Google Shape;2169;g34d8b0ac2d6_0_1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3"/>
        <p:cNvGrpSpPr/>
        <p:nvPr/>
      </p:nvGrpSpPr>
      <p:grpSpPr>
        <a:xfrm>
          <a:off x="0" y="0"/>
          <a:ext cx="0" cy="0"/>
          <a:chOff x="0" y="0"/>
          <a:chExt cx="0" cy="0"/>
        </a:xfrm>
      </p:grpSpPr>
      <p:sp>
        <p:nvSpPr>
          <p:cNvPr id="2194" name="Google Shape;2194;g34884aebb01_0_6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5" name="Google Shape;2195;g34884aebb01_0_6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1"/>
        <p:cNvGrpSpPr/>
        <p:nvPr/>
      </p:nvGrpSpPr>
      <p:grpSpPr>
        <a:xfrm>
          <a:off x="0" y="0"/>
          <a:ext cx="0" cy="0"/>
          <a:chOff x="0" y="0"/>
          <a:chExt cx="0" cy="0"/>
        </a:xfrm>
      </p:grpSpPr>
      <p:sp>
        <p:nvSpPr>
          <p:cNvPr id="2212" name="Google Shape;2212;g34884aebb01_0_6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3" name="Google Shape;2213;g34884aebb01_0_6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0"/>
        <p:cNvGrpSpPr/>
        <p:nvPr/>
      </p:nvGrpSpPr>
      <p:grpSpPr>
        <a:xfrm>
          <a:off x="0" y="0"/>
          <a:ext cx="0" cy="0"/>
          <a:chOff x="0" y="0"/>
          <a:chExt cx="0" cy="0"/>
        </a:xfrm>
      </p:grpSpPr>
      <p:sp>
        <p:nvSpPr>
          <p:cNvPr id="2231" name="Google Shape;2231;g34884aebb01_0_6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2" name="Google Shape;2232;g34884aebb01_0_6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8"/>
        <p:cNvGrpSpPr/>
        <p:nvPr/>
      </p:nvGrpSpPr>
      <p:grpSpPr>
        <a:xfrm>
          <a:off x="0" y="0"/>
          <a:ext cx="0" cy="0"/>
          <a:chOff x="0" y="0"/>
          <a:chExt cx="0" cy="0"/>
        </a:xfrm>
      </p:grpSpPr>
      <p:sp>
        <p:nvSpPr>
          <p:cNvPr id="2249" name="Google Shape;2249;g34884aebb01_0_7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0" name="Google Shape;2250;g34884aebb01_0_7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9"/>
        <p:cNvGrpSpPr/>
        <p:nvPr/>
      </p:nvGrpSpPr>
      <p:grpSpPr>
        <a:xfrm>
          <a:off x="0" y="0"/>
          <a:ext cx="0" cy="0"/>
          <a:chOff x="0" y="0"/>
          <a:chExt cx="0" cy="0"/>
        </a:xfrm>
      </p:grpSpPr>
      <p:sp>
        <p:nvSpPr>
          <p:cNvPr id="2270" name="Google Shape;2270;g34884aebb01_0_7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1" name="Google Shape;2271;g34884aebb01_0_7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2"/>
        <p:cNvGrpSpPr/>
        <p:nvPr/>
      </p:nvGrpSpPr>
      <p:grpSpPr>
        <a:xfrm>
          <a:off x="0" y="0"/>
          <a:ext cx="0" cy="0"/>
          <a:chOff x="0" y="0"/>
          <a:chExt cx="0" cy="0"/>
        </a:xfrm>
      </p:grpSpPr>
      <p:sp>
        <p:nvSpPr>
          <p:cNvPr id="2293" name="Google Shape;2293;g34884aebb01_0_7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4" name="Google Shape;2294;g34884aebb01_0_7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49c40997e4_0_1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349c40997e4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1"/>
        <p:cNvGrpSpPr/>
        <p:nvPr/>
      </p:nvGrpSpPr>
      <p:grpSpPr>
        <a:xfrm>
          <a:off x="0" y="0"/>
          <a:ext cx="0" cy="0"/>
          <a:chOff x="0" y="0"/>
          <a:chExt cx="0" cy="0"/>
        </a:xfrm>
      </p:grpSpPr>
      <p:sp>
        <p:nvSpPr>
          <p:cNvPr id="2312" name="Google Shape;2312;g34884aebb01_0_7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3" name="Google Shape;2313;g34884aebb01_0_7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1"/>
        <p:cNvGrpSpPr/>
        <p:nvPr/>
      </p:nvGrpSpPr>
      <p:grpSpPr>
        <a:xfrm>
          <a:off x="0" y="0"/>
          <a:ext cx="0" cy="0"/>
          <a:chOff x="0" y="0"/>
          <a:chExt cx="0" cy="0"/>
        </a:xfrm>
      </p:grpSpPr>
      <p:sp>
        <p:nvSpPr>
          <p:cNvPr id="2332" name="Google Shape;2332;g34884aebb01_0_8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3" name="Google Shape;2333;g34884aebb01_0_8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1"/>
        <p:cNvGrpSpPr/>
        <p:nvPr/>
      </p:nvGrpSpPr>
      <p:grpSpPr>
        <a:xfrm>
          <a:off x="0" y="0"/>
          <a:ext cx="0" cy="0"/>
          <a:chOff x="0" y="0"/>
          <a:chExt cx="0" cy="0"/>
        </a:xfrm>
      </p:grpSpPr>
      <p:sp>
        <p:nvSpPr>
          <p:cNvPr id="2352" name="Google Shape;2352;g34884aebb01_0_8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3" name="Google Shape;2353;g34884aebb01_0_8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9"/>
        <p:cNvGrpSpPr/>
        <p:nvPr/>
      </p:nvGrpSpPr>
      <p:grpSpPr>
        <a:xfrm>
          <a:off x="0" y="0"/>
          <a:ext cx="0" cy="0"/>
          <a:chOff x="0" y="0"/>
          <a:chExt cx="0" cy="0"/>
        </a:xfrm>
      </p:grpSpPr>
      <p:sp>
        <p:nvSpPr>
          <p:cNvPr id="2370" name="Google Shape;2370;g34884aebb01_0_8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1" name="Google Shape;2371;g34884aebb01_0_8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9"/>
        <p:cNvGrpSpPr/>
        <p:nvPr/>
      </p:nvGrpSpPr>
      <p:grpSpPr>
        <a:xfrm>
          <a:off x="0" y="0"/>
          <a:ext cx="0" cy="0"/>
          <a:chOff x="0" y="0"/>
          <a:chExt cx="0" cy="0"/>
        </a:xfrm>
      </p:grpSpPr>
      <p:sp>
        <p:nvSpPr>
          <p:cNvPr id="2390" name="Google Shape;2390;g34884aebb01_0_9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1" name="Google Shape;2391;g34884aebb01_0_9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7"/>
        <p:cNvGrpSpPr/>
        <p:nvPr/>
      </p:nvGrpSpPr>
      <p:grpSpPr>
        <a:xfrm>
          <a:off x="0" y="0"/>
          <a:ext cx="0" cy="0"/>
          <a:chOff x="0" y="0"/>
          <a:chExt cx="0" cy="0"/>
        </a:xfrm>
      </p:grpSpPr>
      <p:sp>
        <p:nvSpPr>
          <p:cNvPr id="2408" name="Google Shape;2408;g34884aebb01_0_9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9" name="Google Shape;2409;g34884aebb01_0_9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5"/>
        <p:cNvGrpSpPr/>
        <p:nvPr/>
      </p:nvGrpSpPr>
      <p:grpSpPr>
        <a:xfrm>
          <a:off x="0" y="0"/>
          <a:ext cx="0" cy="0"/>
          <a:chOff x="0" y="0"/>
          <a:chExt cx="0" cy="0"/>
        </a:xfrm>
      </p:grpSpPr>
      <p:sp>
        <p:nvSpPr>
          <p:cNvPr id="2426" name="Google Shape;2426;g34884aebb01_0_9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7" name="Google Shape;2427;g34884aebb01_0_9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3"/>
        <p:cNvGrpSpPr/>
        <p:nvPr/>
      </p:nvGrpSpPr>
      <p:grpSpPr>
        <a:xfrm>
          <a:off x="0" y="0"/>
          <a:ext cx="0" cy="0"/>
          <a:chOff x="0" y="0"/>
          <a:chExt cx="0" cy="0"/>
        </a:xfrm>
      </p:grpSpPr>
      <p:sp>
        <p:nvSpPr>
          <p:cNvPr id="2444" name="Google Shape;2444;g34884aebb01_0_10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5" name="Google Shape;2445;g34884aebb01_0_10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0"/>
        <p:cNvGrpSpPr/>
        <p:nvPr/>
      </p:nvGrpSpPr>
      <p:grpSpPr>
        <a:xfrm>
          <a:off x="0" y="0"/>
          <a:ext cx="0" cy="0"/>
          <a:chOff x="0" y="0"/>
          <a:chExt cx="0" cy="0"/>
        </a:xfrm>
      </p:grpSpPr>
      <p:sp>
        <p:nvSpPr>
          <p:cNvPr id="2461" name="Google Shape;2461;g34884aebb01_0_10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2" name="Google Shape;2462;g34884aebb01_0_10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2"/>
        <p:cNvGrpSpPr/>
        <p:nvPr/>
      </p:nvGrpSpPr>
      <p:grpSpPr>
        <a:xfrm>
          <a:off x="0" y="0"/>
          <a:ext cx="0" cy="0"/>
          <a:chOff x="0" y="0"/>
          <a:chExt cx="0" cy="0"/>
        </a:xfrm>
      </p:grpSpPr>
      <p:sp>
        <p:nvSpPr>
          <p:cNvPr id="2473" name="Google Shape;2473;g34884aebb01_0_10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4" name="Google Shape;2474;g34884aebb01_0_10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49c40997e4_0_1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349c40997e4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9"/>
        <p:cNvGrpSpPr/>
        <p:nvPr/>
      </p:nvGrpSpPr>
      <p:grpSpPr>
        <a:xfrm>
          <a:off x="0" y="0"/>
          <a:ext cx="0" cy="0"/>
          <a:chOff x="0" y="0"/>
          <a:chExt cx="0" cy="0"/>
        </a:xfrm>
      </p:grpSpPr>
      <p:sp>
        <p:nvSpPr>
          <p:cNvPr id="2490" name="Google Shape;2490;g345acce4247_0_5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1" name="Google Shape;2491;g345acce4247_0_5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7"/>
        <p:cNvGrpSpPr/>
        <p:nvPr/>
      </p:nvGrpSpPr>
      <p:grpSpPr>
        <a:xfrm>
          <a:off x="0" y="0"/>
          <a:ext cx="0" cy="0"/>
          <a:chOff x="0" y="0"/>
          <a:chExt cx="0" cy="0"/>
        </a:xfrm>
      </p:grpSpPr>
      <p:sp>
        <p:nvSpPr>
          <p:cNvPr id="2508" name="Google Shape;2508;g34d8b0ac2d6_0_12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9" name="Google Shape;2509;g34d8b0ac2d6_0_1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9"/>
        <p:cNvGrpSpPr/>
        <p:nvPr/>
      </p:nvGrpSpPr>
      <p:grpSpPr>
        <a:xfrm>
          <a:off x="0" y="0"/>
          <a:ext cx="0" cy="0"/>
          <a:chOff x="0" y="0"/>
          <a:chExt cx="0" cy="0"/>
        </a:xfrm>
      </p:grpSpPr>
      <p:sp>
        <p:nvSpPr>
          <p:cNvPr id="2520" name="Google Shape;2520;g34d8b0ac2d6_0_1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1" name="Google Shape;2521;g34d8b0ac2d6_0_1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5"/>
        <p:cNvGrpSpPr/>
        <p:nvPr/>
      </p:nvGrpSpPr>
      <p:grpSpPr>
        <a:xfrm>
          <a:off x="0" y="0"/>
          <a:ext cx="0" cy="0"/>
          <a:chOff x="0" y="0"/>
          <a:chExt cx="0" cy="0"/>
        </a:xfrm>
      </p:grpSpPr>
      <p:sp>
        <p:nvSpPr>
          <p:cNvPr id="2546" name="Google Shape;2546;g345acce424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7" name="Google Shape;2547;g345acce424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0"/>
        <p:cNvGrpSpPr/>
        <p:nvPr/>
      </p:nvGrpSpPr>
      <p:grpSpPr>
        <a:xfrm>
          <a:off x="0" y="0"/>
          <a:ext cx="0" cy="0"/>
          <a:chOff x="0" y="0"/>
          <a:chExt cx="0" cy="0"/>
        </a:xfrm>
      </p:grpSpPr>
      <p:sp>
        <p:nvSpPr>
          <p:cNvPr id="2561" name="Google Shape;2561;g345acce4247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2" name="Google Shape;2562;g345acce4247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9"/>
        <p:cNvGrpSpPr/>
        <p:nvPr/>
      </p:nvGrpSpPr>
      <p:grpSpPr>
        <a:xfrm>
          <a:off x="0" y="0"/>
          <a:ext cx="0" cy="0"/>
          <a:chOff x="0" y="0"/>
          <a:chExt cx="0" cy="0"/>
        </a:xfrm>
      </p:grpSpPr>
      <p:sp>
        <p:nvSpPr>
          <p:cNvPr id="2580" name="Google Shape;2580;g345acce4247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1" name="Google Shape;2581;g345acce4247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6"/>
        <p:cNvGrpSpPr/>
        <p:nvPr/>
      </p:nvGrpSpPr>
      <p:grpSpPr>
        <a:xfrm>
          <a:off x="0" y="0"/>
          <a:ext cx="0" cy="0"/>
          <a:chOff x="0" y="0"/>
          <a:chExt cx="0" cy="0"/>
        </a:xfrm>
      </p:grpSpPr>
      <p:sp>
        <p:nvSpPr>
          <p:cNvPr id="2597" name="Google Shape;2597;g345acce4247_0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8" name="Google Shape;2598;g345acce4247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2"/>
        <p:cNvGrpSpPr/>
        <p:nvPr/>
      </p:nvGrpSpPr>
      <p:grpSpPr>
        <a:xfrm>
          <a:off x="0" y="0"/>
          <a:ext cx="0" cy="0"/>
          <a:chOff x="0" y="0"/>
          <a:chExt cx="0" cy="0"/>
        </a:xfrm>
      </p:grpSpPr>
      <p:sp>
        <p:nvSpPr>
          <p:cNvPr id="2613" name="Google Shape;2613;g345acce4247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4" name="Google Shape;2614;g345acce4247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1"/>
        <p:cNvGrpSpPr/>
        <p:nvPr/>
      </p:nvGrpSpPr>
      <p:grpSpPr>
        <a:xfrm>
          <a:off x="0" y="0"/>
          <a:ext cx="0" cy="0"/>
          <a:chOff x="0" y="0"/>
          <a:chExt cx="0" cy="0"/>
        </a:xfrm>
      </p:grpSpPr>
      <p:sp>
        <p:nvSpPr>
          <p:cNvPr id="2632" name="Google Shape;2632;g345acce4247_0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3" name="Google Shape;2633;g345acce4247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2"/>
        <p:cNvGrpSpPr/>
        <p:nvPr/>
      </p:nvGrpSpPr>
      <p:grpSpPr>
        <a:xfrm>
          <a:off x="0" y="0"/>
          <a:ext cx="0" cy="0"/>
          <a:chOff x="0" y="0"/>
          <a:chExt cx="0" cy="0"/>
        </a:xfrm>
      </p:grpSpPr>
      <p:sp>
        <p:nvSpPr>
          <p:cNvPr id="2653" name="Google Shape;2653;g345acce4247_0_1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4" name="Google Shape;2654;g345acce4247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49c40997e4_0_1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49c40997e4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5"/>
        <p:cNvGrpSpPr/>
        <p:nvPr/>
      </p:nvGrpSpPr>
      <p:grpSpPr>
        <a:xfrm>
          <a:off x="0" y="0"/>
          <a:ext cx="0" cy="0"/>
          <a:chOff x="0" y="0"/>
          <a:chExt cx="0" cy="0"/>
        </a:xfrm>
      </p:grpSpPr>
      <p:sp>
        <p:nvSpPr>
          <p:cNvPr id="2666" name="Google Shape;2666;g345acce4247_0_1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7" name="Google Shape;2667;g345acce4247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0"/>
        <p:cNvGrpSpPr/>
        <p:nvPr/>
      </p:nvGrpSpPr>
      <p:grpSpPr>
        <a:xfrm>
          <a:off x="0" y="0"/>
          <a:ext cx="0" cy="0"/>
          <a:chOff x="0" y="0"/>
          <a:chExt cx="0" cy="0"/>
        </a:xfrm>
      </p:grpSpPr>
      <p:sp>
        <p:nvSpPr>
          <p:cNvPr id="2681" name="Google Shape;2681;g345acce4247_0_1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2" name="Google Shape;2682;g345acce4247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3"/>
        <p:cNvGrpSpPr/>
        <p:nvPr/>
      </p:nvGrpSpPr>
      <p:grpSpPr>
        <a:xfrm>
          <a:off x="0" y="0"/>
          <a:ext cx="0" cy="0"/>
          <a:chOff x="0" y="0"/>
          <a:chExt cx="0" cy="0"/>
        </a:xfrm>
      </p:grpSpPr>
      <p:sp>
        <p:nvSpPr>
          <p:cNvPr id="2694" name="Google Shape;2694;g34d8b0ac2d6_0_12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5" name="Google Shape;2695;g34d8b0ac2d6_0_1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5"/>
        <p:cNvGrpSpPr/>
        <p:nvPr/>
      </p:nvGrpSpPr>
      <p:grpSpPr>
        <a:xfrm>
          <a:off x="0" y="0"/>
          <a:ext cx="0" cy="0"/>
          <a:chOff x="0" y="0"/>
          <a:chExt cx="0" cy="0"/>
        </a:xfrm>
      </p:grpSpPr>
      <p:sp>
        <p:nvSpPr>
          <p:cNvPr id="2706" name="Google Shape;2706;g34d8b0ac2d6_0_11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7" name="Google Shape;2707;g34d8b0ac2d6_0_1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1"/>
        <p:cNvGrpSpPr/>
        <p:nvPr/>
      </p:nvGrpSpPr>
      <p:grpSpPr>
        <a:xfrm>
          <a:off x="0" y="0"/>
          <a:ext cx="0" cy="0"/>
          <a:chOff x="0" y="0"/>
          <a:chExt cx="0" cy="0"/>
        </a:xfrm>
      </p:grpSpPr>
      <p:sp>
        <p:nvSpPr>
          <p:cNvPr id="2732" name="Google Shape;2732;g34d39ba151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3" name="Google Shape;2733;g34d39ba151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2"/>
        <p:cNvGrpSpPr/>
        <p:nvPr/>
      </p:nvGrpSpPr>
      <p:grpSpPr>
        <a:xfrm>
          <a:off x="0" y="0"/>
          <a:ext cx="0" cy="0"/>
          <a:chOff x="0" y="0"/>
          <a:chExt cx="0" cy="0"/>
        </a:xfrm>
      </p:grpSpPr>
      <p:sp>
        <p:nvSpPr>
          <p:cNvPr id="2753" name="Google Shape;2753;g34d39ba151f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4" name="Google Shape;2754;g34d39ba151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2"/>
        <p:cNvGrpSpPr/>
        <p:nvPr/>
      </p:nvGrpSpPr>
      <p:grpSpPr>
        <a:xfrm>
          <a:off x="0" y="0"/>
          <a:ext cx="0" cy="0"/>
          <a:chOff x="0" y="0"/>
          <a:chExt cx="0" cy="0"/>
        </a:xfrm>
      </p:grpSpPr>
      <p:sp>
        <p:nvSpPr>
          <p:cNvPr id="2773" name="Google Shape;2773;g34d39ba151f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4" name="Google Shape;2774;g34d39ba151f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9"/>
        <p:cNvGrpSpPr/>
        <p:nvPr/>
      </p:nvGrpSpPr>
      <p:grpSpPr>
        <a:xfrm>
          <a:off x="0" y="0"/>
          <a:ext cx="0" cy="0"/>
          <a:chOff x="0" y="0"/>
          <a:chExt cx="0" cy="0"/>
        </a:xfrm>
      </p:grpSpPr>
      <p:sp>
        <p:nvSpPr>
          <p:cNvPr id="2790" name="Google Shape;2790;g34d39ba151f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1" name="Google Shape;2791;g34d39ba151f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1"/>
        <p:cNvGrpSpPr/>
        <p:nvPr/>
      </p:nvGrpSpPr>
      <p:grpSpPr>
        <a:xfrm>
          <a:off x="0" y="0"/>
          <a:ext cx="0" cy="0"/>
          <a:chOff x="0" y="0"/>
          <a:chExt cx="0" cy="0"/>
        </a:xfrm>
      </p:grpSpPr>
      <p:sp>
        <p:nvSpPr>
          <p:cNvPr id="2802" name="Google Shape;2802;g34d39ba151f_0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3" name="Google Shape;2803;g34d39ba151f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7"/>
        <p:cNvGrpSpPr/>
        <p:nvPr/>
      </p:nvGrpSpPr>
      <p:grpSpPr>
        <a:xfrm>
          <a:off x="0" y="0"/>
          <a:ext cx="0" cy="0"/>
          <a:chOff x="0" y="0"/>
          <a:chExt cx="0" cy="0"/>
        </a:xfrm>
      </p:grpSpPr>
      <p:sp>
        <p:nvSpPr>
          <p:cNvPr id="2818" name="Google Shape;2818;g34d39ba151f_0_1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9" name="Google Shape;2819;g34d39ba151f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49c40997e4_0_1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349c40997e4_0_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2"/>
        <p:cNvGrpSpPr/>
        <p:nvPr/>
      </p:nvGrpSpPr>
      <p:grpSpPr>
        <a:xfrm>
          <a:off x="0" y="0"/>
          <a:ext cx="0" cy="0"/>
          <a:chOff x="0" y="0"/>
          <a:chExt cx="0" cy="0"/>
        </a:xfrm>
      </p:grpSpPr>
      <p:sp>
        <p:nvSpPr>
          <p:cNvPr id="2833" name="Google Shape;2833;g34d39ba151f_0_1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4" name="Google Shape;2834;g34d39ba151f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0"/>
        <p:cNvGrpSpPr/>
        <p:nvPr/>
      </p:nvGrpSpPr>
      <p:grpSpPr>
        <a:xfrm>
          <a:off x="0" y="0"/>
          <a:ext cx="0" cy="0"/>
          <a:chOff x="0" y="0"/>
          <a:chExt cx="0" cy="0"/>
        </a:xfrm>
      </p:grpSpPr>
      <p:sp>
        <p:nvSpPr>
          <p:cNvPr id="2851" name="Google Shape;2851;g34d39ba151f_0_1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2" name="Google Shape;2852;g34d39ba151f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8"/>
        <p:cNvGrpSpPr/>
        <p:nvPr/>
      </p:nvGrpSpPr>
      <p:grpSpPr>
        <a:xfrm>
          <a:off x="0" y="0"/>
          <a:ext cx="0" cy="0"/>
          <a:chOff x="0" y="0"/>
          <a:chExt cx="0" cy="0"/>
        </a:xfrm>
      </p:grpSpPr>
      <p:sp>
        <p:nvSpPr>
          <p:cNvPr id="2869" name="Google Shape;2869;g34d39ba151f_0_2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0" name="Google Shape;2870;g34d39ba151f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5"/>
        <p:cNvGrpSpPr/>
        <p:nvPr/>
      </p:nvGrpSpPr>
      <p:grpSpPr>
        <a:xfrm>
          <a:off x="0" y="0"/>
          <a:ext cx="0" cy="0"/>
          <a:chOff x="0" y="0"/>
          <a:chExt cx="0" cy="0"/>
        </a:xfrm>
      </p:grpSpPr>
      <p:sp>
        <p:nvSpPr>
          <p:cNvPr id="2886" name="Google Shape;2886;g34d39ba151f_0_2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7" name="Google Shape;2887;g34d39ba151f_0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8"/>
        <p:cNvGrpSpPr/>
        <p:nvPr/>
      </p:nvGrpSpPr>
      <p:grpSpPr>
        <a:xfrm>
          <a:off x="0" y="0"/>
          <a:ext cx="0" cy="0"/>
          <a:chOff x="0" y="0"/>
          <a:chExt cx="0" cy="0"/>
        </a:xfrm>
      </p:grpSpPr>
      <p:sp>
        <p:nvSpPr>
          <p:cNvPr id="2899" name="Google Shape;2899;g34d39ba151f_0_2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0" name="Google Shape;2900;g34d39ba151f_0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7"/>
        <p:cNvGrpSpPr/>
        <p:nvPr/>
      </p:nvGrpSpPr>
      <p:grpSpPr>
        <a:xfrm>
          <a:off x="0" y="0"/>
          <a:ext cx="0" cy="0"/>
          <a:chOff x="0" y="0"/>
          <a:chExt cx="0" cy="0"/>
        </a:xfrm>
      </p:grpSpPr>
      <p:sp>
        <p:nvSpPr>
          <p:cNvPr id="2918" name="Google Shape;2918;g34d39ba151f_0_2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9" name="Google Shape;2919;g34d39ba151f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0"/>
        <p:cNvGrpSpPr/>
        <p:nvPr/>
      </p:nvGrpSpPr>
      <p:grpSpPr>
        <a:xfrm>
          <a:off x="0" y="0"/>
          <a:ext cx="0" cy="0"/>
          <a:chOff x="0" y="0"/>
          <a:chExt cx="0" cy="0"/>
        </a:xfrm>
      </p:grpSpPr>
      <p:sp>
        <p:nvSpPr>
          <p:cNvPr id="2931" name="Google Shape;2931;g34d39ba151f_0_3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2" name="Google Shape;2932;g34d39ba151f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9"/>
        <p:cNvGrpSpPr/>
        <p:nvPr/>
      </p:nvGrpSpPr>
      <p:grpSpPr>
        <a:xfrm>
          <a:off x="0" y="0"/>
          <a:ext cx="0" cy="0"/>
          <a:chOff x="0" y="0"/>
          <a:chExt cx="0" cy="0"/>
        </a:xfrm>
      </p:grpSpPr>
      <p:sp>
        <p:nvSpPr>
          <p:cNvPr id="2950" name="Google Shape;2950;g34d39ba151f_0_3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1" name="Google Shape;2951;g34d39ba151f_0_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5"/>
        <p:cNvGrpSpPr/>
        <p:nvPr/>
      </p:nvGrpSpPr>
      <p:grpSpPr>
        <a:xfrm>
          <a:off x="0" y="0"/>
          <a:ext cx="0" cy="0"/>
          <a:chOff x="0" y="0"/>
          <a:chExt cx="0" cy="0"/>
        </a:xfrm>
      </p:grpSpPr>
      <p:sp>
        <p:nvSpPr>
          <p:cNvPr id="2966" name="Google Shape;2966;g345acce4247_0_10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7" name="Google Shape;2967;g345acce4247_0_10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7"/>
        <p:cNvGrpSpPr/>
        <p:nvPr/>
      </p:nvGrpSpPr>
      <p:grpSpPr>
        <a:xfrm>
          <a:off x="0" y="0"/>
          <a:ext cx="0" cy="0"/>
          <a:chOff x="0" y="0"/>
          <a:chExt cx="0" cy="0"/>
        </a:xfrm>
      </p:grpSpPr>
      <p:sp>
        <p:nvSpPr>
          <p:cNvPr id="2978" name="Google Shape;2978;g3499d7193a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9" name="Google Shape;2979;g3499d7193a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49c40997e4_0_1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349c40997e4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0"/>
        <p:cNvGrpSpPr/>
        <p:nvPr/>
      </p:nvGrpSpPr>
      <p:grpSpPr>
        <a:xfrm>
          <a:off x="0" y="0"/>
          <a:ext cx="0" cy="0"/>
          <a:chOff x="0" y="0"/>
          <a:chExt cx="0" cy="0"/>
        </a:xfrm>
      </p:grpSpPr>
      <p:sp>
        <p:nvSpPr>
          <p:cNvPr id="2991" name="Google Shape;2991;g3499d7193a9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2" name="Google Shape;2992;g3499d7193a9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5"/>
        <p:cNvGrpSpPr/>
        <p:nvPr/>
      </p:nvGrpSpPr>
      <p:grpSpPr>
        <a:xfrm>
          <a:off x="0" y="0"/>
          <a:ext cx="0" cy="0"/>
          <a:chOff x="0" y="0"/>
          <a:chExt cx="0" cy="0"/>
        </a:xfrm>
      </p:grpSpPr>
      <p:sp>
        <p:nvSpPr>
          <p:cNvPr id="3006" name="Google Shape;3006;g3499d7193a9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7" name="Google Shape;3007;g3499d7193a9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8"/>
        <p:cNvGrpSpPr/>
        <p:nvPr/>
      </p:nvGrpSpPr>
      <p:grpSpPr>
        <a:xfrm>
          <a:off x="0" y="0"/>
          <a:ext cx="0" cy="0"/>
          <a:chOff x="0" y="0"/>
          <a:chExt cx="0" cy="0"/>
        </a:xfrm>
      </p:grpSpPr>
      <p:sp>
        <p:nvSpPr>
          <p:cNvPr id="3019" name="Google Shape;3019;g3499d7193a9_0_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0" name="Google Shape;3020;g3499d7193a9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2"/>
        <p:cNvGrpSpPr/>
        <p:nvPr/>
      </p:nvGrpSpPr>
      <p:grpSpPr>
        <a:xfrm>
          <a:off x="0" y="0"/>
          <a:ext cx="0" cy="0"/>
          <a:chOff x="0" y="0"/>
          <a:chExt cx="0" cy="0"/>
        </a:xfrm>
      </p:grpSpPr>
      <p:sp>
        <p:nvSpPr>
          <p:cNvPr id="3033" name="Google Shape;3033;g3499d7193a9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4" name="Google Shape;3034;g3499d7193a9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6"/>
        <p:cNvGrpSpPr/>
        <p:nvPr/>
      </p:nvGrpSpPr>
      <p:grpSpPr>
        <a:xfrm>
          <a:off x="0" y="0"/>
          <a:ext cx="0" cy="0"/>
          <a:chOff x="0" y="0"/>
          <a:chExt cx="0" cy="0"/>
        </a:xfrm>
      </p:grpSpPr>
      <p:sp>
        <p:nvSpPr>
          <p:cNvPr id="3047" name="Google Shape;3047;g3499d7193a9_0_1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8" name="Google Shape;3048;g3499d7193a9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3"/>
        <p:cNvGrpSpPr/>
        <p:nvPr/>
      </p:nvGrpSpPr>
      <p:grpSpPr>
        <a:xfrm>
          <a:off x="0" y="0"/>
          <a:ext cx="0" cy="0"/>
          <a:chOff x="0" y="0"/>
          <a:chExt cx="0" cy="0"/>
        </a:xfrm>
      </p:grpSpPr>
      <p:sp>
        <p:nvSpPr>
          <p:cNvPr id="3064" name="Google Shape;3064;g3499d7193a9_0_1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5" name="Google Shape;3065;g3499d7193a9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6"/>
        <p:cNvGrpSpPr/>
        <p:nvPr/>
      </p:nvGrpSpPr>
      <p:grpSpPr>
        <a:xfrm>
          <a:off x="0" y="0"/>
          <a:ext cx="0" cy="0"/>
          <a:chOff x="0" y="0"/>
          <a:chExt cx="0" cy="0"/>
        </a:xfrm>
      </p:grpSpPr>
      <p:sp>
        <p:nvSpPr>
          <p:cNvPr id="3077" name="Google Shape;3077;g3499d7193a9_0_1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8" name="Google Shape;3078;g3499d7193a9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0"/>
        <p:cNvGrpSpPr/>
        <p:nvPr/>
      </p:nvGrpSpPr>
      <p:grpSpPr>
        <a:xfrm>
          <a:off x="0" y="0"/>
          <a:ext cx="0" cy="0"/>
          <a:chOff x="0" y="0"/>
          <a:chExt cx="0" cy="0"/>
        </a:xfrm>
      </p:grpSpPr>
      <p:sp>
        <p:nvSpPr>
          <p:cNvPr id="3091" name="Google Shape;3091;g3499d7193a9_0_1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2" name="Google Shape;3092;g3499d7193a9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3"/>
        <p:cNvGrpSpPr/>
        <p:nvPr/>
      </p:nvGrpSpPr>
      <p:grpSpPr>
        <a:xfrm>
          <a:off x="0" y="0"/>
          <a:ext cx="0" cy="0"/>
          <a:chOff x="0" y="0"/>
          <a:chExt cx="0" cy="0"/>
        </a:xfrm>
      </p:grpSpPr>
      <p:sp>
        <p:nvSpPr>
          <p:cNvPr id="3104" name="Google Shape;3104;g3499d7193a9_0_2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5" name="Google Shape;3105;g3499d7193a9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7"/>
        <p:cNvGrpSpPr/>
        <p:nvPr/>
      </p:nvGrpSpPr>
      <p:grpSpPr>
        <a:xfrm>
          <a:off x="0" y="0"/>
          <a:ext cx="0" cy="0"/>
          <a:chOff x="0" y="0"/>
          <a:chExt cx="0" cy="0"/>
        </a:xfrm>
      </p:grpSpPr>
      <p:sp>
        <p:nvSpPr>
          <p:cNvPr id="3118" name="Google Shape;3118;g3499d7193a9_0_2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9" name="Google Shape;3119;g3499d7193a9_0_2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42138bbd6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42138bbd6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4884aebb01_0_10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34884aebb01_0_10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3"/>
        <p:cNvGrpSpPr/>
        <p:nvPr/>
      </p:nvGrpSpPr>
      <p:grpSpPr>
        <a:xfrm>
          <a:off x="0" y="0"/>
          <a:ext cx="0" cy="0"/>
          <a:chOff x="0" y="0"/>
          <a:chExt cx="0" cy="0"/>
        </a:xfrm>
      </p:grpSpPr>
      <p:sp>
        <p:nvSpPr>
          <p:cNvPr id="3134" name="Google Shape;3134;g3499d7193a9_0_2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5" name="Google Shape;3135;g3499d7193a9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0"/>
        <p:cNvGrpSpPr/>
        <p:nvPr/>
      </p:nvGrpSpPr>
      <p:grpSpPr>
        <a:xfrm>
          <a:off x="0" y="0"/>
          <a:ext cx="0" cy="0"/>
          <a:chOff x="0" y="0"/>
          <a:chExt cx="0" cy="0"/>
        </a:xfrm>
      </p:grpSpPr>
      <p:sp>
        <p:nvSpPr>
          <p:cNvPr id="3151" name="Google Shape;3151;g349c40997e4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2" name="Google Shape;3152;g349c40997e4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6"/>
        <p:cNvGrpSpPr/>
        <p:nvPr/>
      </p:nvGrpSpPr>
      <p:grpSpPr>
        <a:xfrm>
          <a:off x="0" y="0"/>
          <a:ext cx="0" cy="0"/>
          <a:chOff x="0" y="0"/>
          <a:chExt cx="0" cy="0"/>
        </a:xfrm>
      </p:grpSpPr>
      <p:sp>
        <p:nvSpPr>
          <p:cNvPr id="3167" name="Google Shape;3167;g349c40997e4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8" name="Google Shape;3168;g349c40997e4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3"/>
        <p:cNvGrpSpPr/>
        <p:nvPr/>
      </p:nvGrpSpPr>
      <p:grpSpPr>
        <a:xfrm>
          <a:off x="0" y="0"/>
          <a:ext cx="0" cy="0"/>
          <a:chOff x="0" y="0"/>
          <a:chExt cx="0" cy="0"/>
        </a:xfrm>
      </p:grpSpPr>
      <p:sp>
        <p:nvSpPr>
          <p:cNvPr id="3184" name="Google Shape;3184;g349c40997e4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5" name="Google Shape;3185;g349c40997e4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9"/>
        <p:cNvGrpSpPr/>
        <p:nvPr/>
      </p:nvGrpSpPr>
      <p:grpSpPr>
        <a:xfrm>
          <a:off x="0" y="0"/>
          <a:ext cx="0" cy="0"/>
          <a:chOff x="0" y="0"/>
          <a:chExt cx="0" cy="0"/>
        </a:xfrm>
      </p:grpSpPr>
      <p:sp>
        <p:nvSpPr>
          <p:cNvPr id="3200" name="Google Shape;3200;g349c40997e4_0_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1" name="Google Shape;3201;g349c40997e4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6"/>
        <p:cNvGrpSpPr/>
        <p:nvPr/>
      </p:nvGrpSpPr>
      <p:grpSpPr>
        <a:xfrm>
          <a:off x="0" y="0"/>
          <a:ext cx="0" cy="0"/>
          <a:chOff x="0" y="0"/>
          <a:chExt cx="0" cy="0"/>
        </a:xfrm>
      </p:grpSpPr>
      <p:sp>
        <p:nvSpPr>
          <p:cNvPr id="3217" name="Google Shape;3217;g3499d7193a9_0_1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8" name="Google Shape;3218;g3499d7193a9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8"/>
        <p:cNvGrpSpPr/>
        <p:nvPr/>
      </p:nvGrpSpPr>
      <p:grpSpPr>
        <a:xfrm>
          <a:off x="0" y="0"/>
          <a:ext cx="0" cy="0"/>
          <a:chOff x="0" y="0"/>
          <a:chExt cx="0" cy="0"/>
        </a:xfrm>
      </p:grpSpPr>
      <p:sp>
        <p:nvSpPr>
          <p:cNvPr id="3229" name="Google Shape;3229;g34d39ba151f_0_3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0" name="Google Shape;3230;g34d39ba151f_0_3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5"/>
        <p:cNvGrpSpPr/>
        <p:nvPr/>
      </p:nvGrpSpPr>
      <p:grpSpPr>
        <a:xfrm>
          <a:off x="0" y="0"/>
          <a:ext cx="0" cy="0"/>
          <a:chOff x="0" y="0"/>
          <a:chExt cx="0" cy="0"/>
        </a:xfrm>
      </p:grpSpPr>
      <p:sp>
        <p:nvSpPr>
          <p:cNvPr id="3246" name="Google Shape;3246;g34d39ba151f_0_4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7" name="Google Shape;3247;g34d39ba151f_0_4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2"/>
        <p:cNvGrpSpPr/>
        <p:nvPr/>
      </p:nvGrpSpPr>
      <p:grpSpPr>
        <a:xfrm>
          <a:off x="0" y="0"/>
          <a:ext cx="0" cy="0"/>
          <a:chOff x="0" y="0"/>
          <a:chExt cx="0" cy="0"/>
        </a:xfrm>
      </p:grpSpPr>
      <p:sp>
        <p:nvSpPr>
          <p:cNvPr id="3263" name="Google Shape;3263;g34d39ba151f_0_4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4" name="Google Shape;3264;g34d39ba151f_0_4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9"/>
        <p:cNvGrpSpPr/>
        <p:nvPr/>
      </p:nvGrpSpPr>
      <p:grpSpPr>
        <a:xfrm>
          <a:off x="0" y="0"/>
          <a:ext cx="0" cy="0"/>
          <a:chOff x="0" y="0"/>
          <a:chExt cx="0" cy="0"/>
        </a:xfrm>
      </p:grpSpPr>
      <p:sp>
        <p:nvSpPr>
          <p:cNvPr id="3280" name="Google Shape;3280;g34d39ba151f_0_4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1" name="Google Shape;3281;g34d39ba151f_0_4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4884aebb01_0_11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4884aebb01_0_1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5"/>
        <p:cNvGrpSpPr/>
        <p:nvPr/>
      </p:nvGrpSpPr>
      <p:grpSpPr>
        <a:xfrm>
          <a:off x="0" y="0"/>
          <a:ext cx="0" cy="0"/>
          <a:chOff x="0" y="0"/>
          <a:chExt cx="0" cy="0"/>
        </a:xfrm>
      </p:grpSpPr>
      <p:sp>
        <p:nvSpPr>
          <p:cNvPr id="3296" name="Google Shape;3296;g34d39ba151f_0_4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7" name="Google Shape;3297;g34d39ba151f_0_4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0"/>
        <p:cNvGrpSpPr/>
        <p:nvPr/>
      </p:nvGrpSpPr>
      <p:grpSpPr>
        <a:xfrm>
          <a:off x="0" y="0"/>
          <a:ext cx="0" cy="0"/>
          <a:chOff x="0" y="0"/>
          <a:chExt cx="0" cy="0"/>
        </a:xfrm>
      </p:grpSpPr>
      <p:sp>
        <p:nvSpPr>
          <p:cNvPr id="3311" name="Google Shape;3311;g34d39ba151f_0_5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2" name="Google Shape;3312;g34d39ba151f_0_5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6"/>
        <p:cNvGrpSpPr/>
        <p:nvPr/>
      </p:nvGrpSpPr>
      <p:grpSpPr>
        <a:xfrm>
          <a:off x="0" y="0"/>
          <a:ext cx="0" cy="0"/>
          <a:chOff x="0" y="0"/>
          <a:chExt cx="0" cy="0"/>
        </a:xfrm>
      </p:grpSpPr>
      <p:sp>
        <p:nvSpPr>
          <p:cNvPr id="3327" name="Google Shape;3327;g34d39ba151f_0_5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8" name="Google Shape;3328;g34d39ba151f_0_5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2"/>
        <p:cNvGrpSpPr/>
        <p:nvPr/>
      </p:nvGrpSpPr>
      <p:grpSpPr>
        <a:xfrm>
          <a:off x="0" y="0"/>
          <a:ext cx="0" cy="0"/>
          <a:chOff x="0" y="0"/>
          <a:chExt cx="0" cy="0"/>
        </a:xfrm>
      </p:grpSpPr>
      <p:sp>
        <p:nvSpPr>
          <p:cNvPr id="3343" name="Google Shape;3343;g34d39ba151f_0_5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4" name="Google Shape;3344;g34d39ba151f_0_5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5"/>
        <p:cNvGrpSpPr/>
        <p:nvPr/>
      </p:nvGrpSpPr>
      <p:grpSpPr>
        <a:xfrm>
          <a:off x="0" y="0"/>
          <a:ext cx="0" cy="0"/>
          <a:chOff x="0" y="0"/>
          <a:chExt cx="0" cy="0"/>
        </a:xfrm>
      </p:grpSpPr>
      <p:sp>
        <p:nvSpPr>
          <p:cNvPr id="3366" name="Google Shape;3366;g34d39ba151f_0_5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7" name="Google Shape;3367;g34d39ba151f_0_5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7"/>
        <p:cNvGrpSpPr/>
        <p:nvPr/>
      </p:nvGrpSpPr>
      <p:grpSpPr>
        <a:xfrm>
          <a:off x="0" y="0"/>
          <a:ext cx="0" cy="0"/>
          <a:chOff x="0" y="0"/>
          <a:chExt cx="0" cy="0"/>
        </a:xfrm>
      </p:grpSpPr>
      <p:sp>
        <p:nvSpPr>
          <p:cNvPr id="3378" name="Google Shape;3378;g34d39ba151f_0_6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9" name="Google Shape;3379;g34d39ba151f_0_6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2"/>
        <p:cNvGrpSpPr/>
        <p:nvPr/>
      </p:nvGrpSpPr>
      <p:grpSpPr>
        <a:xfrm>
          <a:off x="0" y="0"/>
          <a:ext cx="0" cy="0"/>
          <a:chOff x="0" y="0"/>
          <a:chExt cx="0" cy="0"/>
        </a:xfrm>
      </p:grpSpPr>
      <p:sp>
        <p:nvSpPr>
          <p:cNvPr id="3393" name="Google Shape;3393;g34d39ba151f_0_6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4" name="Google Shape;3394;g34d39ba151f_0_6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7"/>
        <p:cNvGrpSpPr/>
        <p:nvPr/>
      </p:nvGrpSpPr>
      <p:grpSpPr>
        <a:xfrm>
          <a:off x="0" y="0"/>
          <a:ext cx="0" cy="0"/>
          <a:chOff x="0" y="0"/>
          <a:chExt cx="0" cy="0"/>
        </a:xfrm>
      </p:grpSpPr>
      <p:sp>
        <p:nvSpPr>
          <p:cNvPr id="3408" name="Google Shape;3408;g34d39ba151f_0_6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9" name="Google Shape;3409;g34d39ba151f_0_6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2"/>
        <p:cNvGrpSpPr/>
        <p:nvPr/>
      </p:nvGrpSpPr>
      <p:grpSpPr>
        <a:xfrm>
          <a:off x="0" y="0"/>
          <a:ext cx="0" cy="0"/>
          <a:chOff x="0" y="0"/>
          <a:chExt cx="0" cy="0"/>
        </a:xfrm>
      </p:grpSpPr>
      <p:sp>
        <p:nvSpPr>
          <p:cNvPr id="3423" name="Google Shape;3423;g34d39ba151f_0_6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4" name="Google Shape;3424;g34d39ba151f_0_6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7"/>
        <p:cNvGrpSpPr/>
        <p:nvPr/>
      </p:nvGrpSpPr>
      <p:grpSpPr>
        <a:xfrm>
          <a:off x="0" y="0"/>
          <a:ext cx="0" cy="0"/>
          <a:chOff x="0" y="0"/>
          <a:chExt cx="0" cy="0"/>
        </a:xfrm>
      </p:grpSpPr>
      <p:sp>
        <p:nvSpPr>
          <p:cNvPr id="3438" name="Google Shape;3438;g34d39ba151f_0_7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9" name="Google Shape;3439;g34d39ba151f_0_7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4884aebb01_0_11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4884aebb01_0_1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2"/>
        <p:cNvGrpSpPr/>
        <p:nvPr/>
      </p:nvGrpSpPr>
      <p:grpSpPr>
        <a:xfrm>
          <a:off x="0" y="0"/>
          <a:ext cx="0" cy="0"/>
          <a:chOff x="0" y="0"/>
          <a:chExt cx="0" cy="0"/>
        </a:xfrm>
      </p:grpSpPr>
      <p:sp>
        <p:nvSpPr>
          <p:cNvPr id="3453" name="Google Shape;3453;g34d39ba151f_0_7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4" name="Google Shape;3454;g34d39ba151f_0_7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7"/>
        <p:cNvGrpSpPr/>
        <p:nvPr/>
      </p:nvGrpSpPr>
      <p:grpSpPr>
        <a:xfrm>
          <a:off x="0" y="0"/>
          <a:ext cx="0" cy="0"/>
          <a:chOff x="0" y="0"/>
          <a:chExt cx="0" cy="0"/>
        </a:xfrm>
      </p:grpSpPr>
      <p:sp>
        <p:nvSpPr>
          <p:cNvPr id="3468" name="Google Shape;3468;g34d39ba151f_0_7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9" name="Google Shape;3469;g34d39ba151f_0_7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2"/>
        <p:cNvGrpSpPr/>
        <p:nvPr/>
      </p:nvGrpSpPr>
      <p:grpSpPr>
        <a:xfrm>
          <a:off x="0" y="0"/>
          <a:ext cx="0" cy="0"/>
          <a:chOff x="0" y="0"/>
          <a:chExt cx="0" cy="0"/>
        </a:xfrm>
      </p:grpSpPr>
      <p:sp>
        <p:nvSpPr>
          <p:cNvPr id="3483" name="Google Shape;3483;g34d39ba151f_0_7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4" name="Google Shape;3484;g34d39ba151f_0_7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7"/>
        <p:cNvGrpSpPr/>
        <p:nvPr/>
      </p:nvGrpSpPr>
      <p:grpSpPr>
        <a:xfrm>
          <a:off x="0" y="0"/>
          <a:ext cx="0" cy="0"/>
          <a:chOff x="0" y="0"/>
          <a:chExt cx="0" cy="0"/>
        </a:xfrm>
      </p:grpSpPr>
      <p:sp>
        <p:nvSpPr>
          <p:cNvPr id="3498" name="Google Shape;3498;g34d39ba151f_0_7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9" name="Google Shape;3499;g34d39ba151f_0_7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2"/>
        <p:cNvGrpSpPr/>
        <p:nvPr/>
      </p:nvGrpSpPr>
      <p:grpSpPr>
        <a:xfrm>
          <a:off x="0" y="0"/>
          <a:ext cx="0" cy="0"/>
          <a:chOff x="0" y="0"/>
          <a:chExt cx="0" cy="0"/>
        </a:xfrm>
      </p:grpSpPr>
      <p:sp>
        <p:nvSpPr>
          <p:cNvPr id="3513" name="Google Shape;3513;g34d39ba151f_0_7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4" name="Google Shape;3514;g34d39ba151f_0_7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7"/>
        <p:cNvGrpSpPr/>
        <p:nvPr/>
      </p:nvGrpSpPr>
      <p:grpSpPr>
        <a:xfrm>
          <a:off x="0" y="0"/>
          <a:ext cx="0" cy="0"/>
          <a:chOff x="0" y="0"/>
          <a:chExt cx="0" cy="0"/>
        </a:xfrm>
      </p:grpSpPr>
      <p:sp>
        <p:nvSpPr>
          <p:cNvPr id="3528" name="Google Shape;3528;g34d39ba151f_0_8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9" name="Google Shape;3529;g34d39ba151f_0_8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3"/>
        <p:cNvGrpSpPr/>
        <p:nvPr/>
      </p:nvGrpSpPr>
      <p:grpSpPr>
        <a:xfrm>
          <a:off x="0" y="0"/>
          <a:ext cx="0" cy="0"/>
          <a:chOff x="0" y="0"/>
          <a:chExt cx="0" cy="0"/>
        </a:xfrm>
      </p:grpSpPr>
      <p:sp>
        <p:nvSpPr>
          <p:cNvPr id="3544" name="Google Shape;3544;g34d39ba151f_0_8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5" name="Google Shape;3545;g34d39ba151f_0_8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0"/>
        <p:cNvGrpSpPr/>
        <p:nvPr/>
      </p:nvGrpSpPr>
      <p:grpSpPr>
        <a:xfrm>
          <a:off x="0" y="0"/>
          <a:ext cx="0" cy="0"/>
          <a:chOff x="0" y="0"/>
          <a:chExt cx="0" cy="0"/>
        </a:xfrm>
      </p:grpSpPr>
      <p:sp>
        <p:nvSpPr>
          <p:cNvPr id="3561" name="Google Shape;3561;g34d39ba151f_0_8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2" name="Google Shape;3562;g34d39ba151f_0_8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9"/>
        <p:cNvGrpSpPr/>
        <p:nvPr/>
      </p:nvGrpSpPr>
      <p:grpSpPr>
        <a:xfrm>
          <a:off x="0" y="0"/>
          <a:ext cx="0" cy="0"/>
          <a:chOff x="0" y="0"/>
          <a:chExt cx="0" cy="0"/>
        </a:xfrm>
      </p:grpSpPr>
      <p:sp>
        <p:nvSpPr>
          <p:cNvPr id="3580" name="Google Shape;3580;g34d8b0ac2d6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1" name="Google Shape;3581;g34d8b0ac2d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7"/>
        <p:cNvGrpSpPr/>
        <p:nvPr/>
      </p:nvGrpSpPr>
      <p:grpSpPr>
        <a:xfrm>
          <a:off x="0" y="0"/>
          <a:ext cx="0" cy="0"/>
          <a:chOff x="0" y="0"/>
          <a:chExt cx="0" cy="0"/>
        </a:xfrm>
      </p:grpSpPr>
      <p:sp>
        <p:nvSpPr>
          <p:cNvPr id="3598" name="Google Shape;3598;g34d8b0ac2d6_0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9" name="Google Shape;3599;g34d8b0ac2d6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4884aebb01_0_11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4884aebb01_0_1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6"/>
        <p:cNvGrpSpPr/>
        <p:nvPr/>
      </p:nvGrpSpPr>
      <p:grpSpPr>
        <a:xfrm>
          <a:off x="0" y="0"/>
          <a:ext cx="0" cy="0"/>
          <a:chOff x="0" y="0"/>
          <a:chExt cx="0" cy="0"/>
        </a:xfrm>
      </p:grpSpPr>
      <p:sp>
        <p:nvSpPr>
          <p:cNvPr id="3617" name="Google Shape;3617;g34d8b0ac2d6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8" name="Google Shape;3618;g34d8b0ac2d6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6"/>
        <p:cNvGrpSpPr/>
        <p:nvPr/>
      </p:nvGrpSpPr>
      <p:grpSpPr>
        <a:xfrm>
          <a:off x="0" y="0"/>
          <a:ext cx="0" cy="0"/>
          <a:chOff x="0" y="0"/>
          <a:chExt cx="0" cy="0"/>
        </a:xfrm>
      </p:grpSpPr>
      <p:sp>
        <p:nvSpPr>
          <p:cNvPr id="3637" name="Google Shape;3637;g34d8b0ac2d6_0_1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8" name="Google Shape;3638;g34d8b0ac2d6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7"/>
        <p:cNvGrpSpPr/>
        <p:nvPr/>
      </p:nvGrpSpPr>
      <p:grpSpPr>
        <a:xfrm>
          <a:off x="0" y="0"/>
          <a:ext cx="0" cy="0"/>
          <a:chOff x="0" y="0"/>
          <a:chExt cx="0" cy="0"/>
        </a:xfrm>
      </p:grpSpPr>
      <p:sp>
        <p:nvSpPr>
          <p:cNvPr id="3658" name="Google Shape;3658;g34d8b0ac2d6_0_1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9" name="Google Shape;3659;g34d8b0ac2d6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1"/>
        <p:cNvGrpSpPr/>
        <p:nvPr/>
      </p:nvGrpSpPr>
      <p:grpSpPr>
        <a:xfrm>
          <a:off x="0" y="0"/>
          <a:ext cx="0" cy="0"/>
          <a:chOff x="0" y="0"/>
          <a:chExt cx="0" cy="0"/>
        </a:xfrm>
      </p:grpSpPr>
      <p:sp>
        <p:nvSpPr>
          <p:cNvPr id="3682" name="Google Shape;3682;g34d8b0ac2d6_0_1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3" name="Google Shape;3683;g34d8b0ac2d6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1"/>
        <p:cNvGrpSpPr/>
        <p:nvPr/>
      </p:nvGrpSpPr>
      <p:grpSpPr>
        <a:xfrm>
          <a:off x="0" y="0"/>
          <a:ext cx="0" cy="0"/>
          <a:chOff x="0" y="0"/>
          <a:chExt cx="0" cy="0"/>
        </a:xfrm>
      </p:grpSpPr>
      <p:sp>
        <p:nvSpPr>
          <p:cNvPr id="3702" name="Google Shape;3702;g34d8b0ac2d6_0_2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3" name="Google Shape;3703;g34d8b0ac2d6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7"/>
        <p:cNvGrpSpPr/>
        <p:nvPr/>
      </p:nvGrpSpPr>
      <p:grpSpPr>
        <a:xfrm>
          <a:off x="0" y="0"/>
          <a:ext cx="0" cy="0"/>
          <a:chOff x="0" y="0"/>
          <a:chExt cx="0" cy="0"/>
        </a:xfrm>
      </p:grpSpPr>
      <p:sp>
        <p:nvSpPr>
          <p:cNvPr id="3728" name="Google Shape;3728;g34d8b0ac2d6_0_2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9" name="Google Shape;3729;g34d8b0ac2d6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0"/>
        <p:cNvGrpSpPr/>
        <p:nvPr/>
      </p:nvGrpSpPr>
      <p:grpSpPr>
        <a:xfrm>
          <a:off x="0" y="0"/>
          <a:ext cx="0" cy="0"/>
          <a:chOff x="0" y="0"/>
          <a:chExt cx="0" cy="0"/>
        </a:xfrm>
      </p:grpSpPr>
      <p:sp>
        <p:nvSpPr>
          <p:cNvPr id="3751" name="Google Shape;3751;g34d8b0ac2d6_0_3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2" name="Google Shape;3752;g34d8b0ac2d6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3"/>
        <p:cNvGrpSpPr/>
        <p:nvPr/>
      </p:nvGrpSpPr>
      <p:grpSpPr>
        <a:xfrm>
          <a:off x="0" y="0"/>
          <a:ext cx="0" cy="0"/>
          <a:chOff x="0" y="0"/>
          <a:chExt cx="0" cy="0"/>
        </a:xfrm>
      </p:grpSpPr>
      <p:sp>
        <p:nvSpPr>
          <p:cNvPr id="3774" name="Google Shape;3774;g34d8b0ac2d6_0_3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5" name="Google Shape;3775;g34d8b0ac2d6_0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2"/>
        <p:cNvGrpSpPr/>
        <p:nvPr/>
      </p:nvGrpSpPr>
      <p:grpSpPr>
        <a:xfrm>
          <a:off x="0" y="0"/>
          <a:ext cx="0" cy="0"/>
          <a:chOff x="0" y="0"/>
          <a:chExt cx="0" cy="0"/>
        </a:xfrm>
      </p:grpSpPr>
      <p:sp>
        <p:nvSpPr>
          <p:cNvPr id="3793" name="Google Shape;3793;g34d8b0ac2d6_0_3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4" name="Google Shape;3794;g34d8b0ac2d6_0_3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1"/>
        <p:cNvGrpSpPr/>
        <p:nvPr/>
      </p:nvGrpSpPr>
      <p:grpSpPr>
        <a:xfrm>
          <a:off x="0" y="0"/>
          <a:ext cx="0" cy="0"/>
          <a:chOff x="0" y="0"/>
          <a:chExt cx="0" cy="0"/>
        </a:xfrm>
      </p:grpSpPr>
      <p:sp>
        <p:nvSpPr>
          <p:cNvPr id="3812" name="Google Shape;3812;g34d8b0ac2d6_0_3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3" name="Google Shape;3813;g34d8b0ac2d6_0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4884aebb01_0_11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34884aebb01_0_1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0"/>
        <p:cNvGrpSpPr/>
        <p:nvPr/>
      </p:nvGrpSpPr>
      <p:grpSpPr>
        <a:xfrm>
          <a:off x="0" y="0"/>
          <a:ext cx="0" cy="0"/>
          <a:chOff x="0" y="0"/>
          <a:chExt cx="0" cy="0"/>
        </a:xfrm>
      </p:grpSpPr>
      <p:sp>
        <p:nvSpPr>
          <p:cNvPr id="3831" name="Google Shape;3831;g34d8b0ac2d6_0_4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2" name="Google Shape;3832;g34d8b0ac2d6_0_4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9"/>
        <p:cNvGrpSpPr/>
        <p:nvPr/>
      </p:nvGrpSpPr>
      <p:grpSpPr>
        <a:xfrm>
          <a:off x="0" y="0"/>
          <a:ext cx="0" cy="0"/>
          <a:chOff x="0" y="0"/>
          <a:chExt cx="0" cy="0"/>
        </a:xfrm>
      </p:grpSpPr>
      <p:sp>
        <p:nvSpPr>
          <p:cNvPr id="3850" name="Google Shape;3850;g34d39ba151f_0_8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1" name="Google Shape;3851;g34d39ba151f_0_8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1"/>
        <p:cNvGrpSpPr/>
        <p:nvPr/>
      </p:nvGrpSpPr>
      <p:grpSpPr>
        <a:xfrm>
          <a:off x="0" y="0"/>
          <a:ext cx="0" cy="0"/>
          <a:chOff x="0" y="0"/>
          <a:chExt cx="0" cy="0"/>
        </a:xfrm>
      </p:grpSpPr>
      <p:sp>
        <p:nvSpPr>
          <p:cNvPr id="3862" name="Google Shape;3862;g34d8b0ac2d6_0_4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3" name="Google Shape;3863;g34d8b0ac2d6_0_4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7"/>
        <p:cNvGrpSpPr/>
        <p:nvPr/>
      </p:nvGrpSpPr>
      <p:grpSpPr>
        <a:xfrm>
          <a:off x="0" y="0"/>
          <a:ext cx="0" cy="0"/>
          <a:chOff x="0" y="0"/>
          <a:chExt cx="0" cy="0"/>
        </a:xfrm>
      </p:grpSpPr>
      <p:sp>
        <p:nvSpPr>
          <p:cNvPr id="3888" name="Google Shape;3888;g34d8b0ac2d6_0_4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9" name="Google Shape;3889;g34d8b0ac2d6_0_4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4884aebb01_0_11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34884aebb01_0_1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4884aebb01_0_11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34884aebb01_0_1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34884aebb01_0_12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34884aebb01_0_1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4884aebb01_0_12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4884aebb01_0_1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34884aebb01_0_12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34884aebb01_0_1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45acce4247_0_9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45acce4247_0_9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4884aebb01_0_12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34884aebb01_0_1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4884aebb01_0_12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34884aebb01_0_1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4884aebb01_0_12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34884aebb01_0_12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4884aebb01_0_13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34884aebb01_0_1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34884aebb01_0_13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5" name="Google Shape;435;g34884aebb01_0_1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34884aebb01_0_13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34884aebb01_0_13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4884aebb01_0_13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34884aebb01_0_13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4884aebb01_0_13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34884aebb01_0_13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34884aebb01_0_13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34884aebb01_0_13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4884aebb01_0_13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34884aebb01_0_13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45acce4247_0_8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45acce4247_0_8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4884aebb01_0_14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34884aebb01_0_14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4884aebb01_0_14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34884aebb01_0_14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345acce4247_0_2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345acce4247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45acce4247_0_2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345acce4247_0_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345acce4247_0_2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345acce4247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345acce4247_0_3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345acce4247_0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345acce4247_0_3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345acce4247_0_3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345acce4247_0_3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345acce4247_0_3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345acce4247_0_3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345acce4247_0_3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345acce4247_0_3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345acce4247_0_3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42138bbd60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42138bbd6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45acce4247_0_4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345acce4247_0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345acce4247_0_4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345acce4247_0_4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345acce4247_0_4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345acce4247_0_4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345acce4247_0_4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345acce4247_0_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345acce4247_0_5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4" name="Google Shape;714;g345acce4247_0_5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345acce4247_0_5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345acce4247_0_5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345acce4247_0_5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9" name="Google Shape;749;g345acce4247_0_5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g345acce4247_0_6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g345acce4247_0_6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g345acce4247_0_6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5" name="Google Shape;785;g345acce4247_0_6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g345acce4247_0_6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9" name="Google Shape;799;g345acce4247_0_6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45acce4247_0_8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45acce4247_0_8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345acce4247_0_6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345acce4247_0_6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g345acce4247_0_7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3" name="Google Shape;833;g345acce4247_0_7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g345acce4247_0_7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2" name="Google Shape;852;g345acce4247_0_7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g345acce4247_0_7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7" name="Google Shape;867;g345acce4247_0_7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g345acce4247_0_7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2" name="Google Shape;882;g345acce4247_0_7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g3447b37dcbf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5" name="Google Shape;895;g3447b37dcbf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3447b37dcbf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9" name="Google Shape;909;g3447b37dcbf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g3447b37dcbf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3" name="Google Shape;923;g3447b37dcbf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g3447b37dcbf_0_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6" name="Google Shape;936;g3447b37dcbf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g3447b37dcbf_0_1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9" name="Google Shape;949;g3447b37dcbf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45acce4247_0_8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345acce4247_0_8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0"/>
        <p:cNvGrpSpPr/>
        <p:nvPr/>
      </p:nvGrpSpPr>
      <p:grpSpPr>
        <a:xfrm>
          <a:off x="0" y="0"/>
          <a:ext cx="0" cy="0"/>
          <a:chOff x="0" y="0"/>
          <a:chExt cx="0" cy="0"/>
        </a:xfrm>
      </p:grpSpPr>
      <p:sp>
        <p:nvSpPr>
          <p:cNvPr id="961" name="Google Shape;961;g3447b37dcbf_0_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2" name="Google Shape;962;g3447b37dcbf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g3447b37dcbf_0_1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5" name="Google Shape;975;g3447b37dcbf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g3447b37dcbf_0_1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9" name="Google Shape;989;g3447b37dcbf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3447b37dcbf_0_1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2" name="Google Shape;1002;g3447b37dcbf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4"/>
        <p:cNvGrpSpPr/>
        <p:nvPr/>
      </p:nvGrpSpPr>
      <p:grpSpPr>
        <a:xfrm>
          <a:off x="0" y="0"/>
          <a:ext cx="0" cy="0"/>
          <a:chOff x="0" y="0"/>
          <a:chExt cx="0" cy="0"/>
        </a:xfrm>
      </p:grpSpPr>
      <p:sp>
        <p:nvSpPr>
          <p:cNvPr id="1015" name="Google Shape;1015;g3447b37dcbf_0_1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6" name="Google Shape;1016;g3447b37dcbf_0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g3447b37dcbf_0_2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0" name="Google Shape;1030;g3447b37dcbf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g3447b37dcbf_0_2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4" name="Google Shape;1044;g3447b37dcbf_0_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g3447b37dcbf_0_2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0" name="Google Shape;1060;g3447b37dcbf_0_2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g3447b37dcbf_0_2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5" name="Google Shape;1075;g3447b37dcbf_0_2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g34d8b0ac2d6_0_11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9" name="Google Shape;1089;g34d8b0ac2d6_0_1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45acce4247_0_9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45acce4247_0_9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g34d8b0ac2d6_0_9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1" name="Google Shape;1101;g34d8b0ac2d6_0_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g34884aebb01_0_14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7" name="Google Shape;1127;g34884aebb01_0_14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7"/>
        <p:cNvGrpSpPr/>
        <p:nvPr/>
      </p:nvGrpSpPr>
      <p:grpSpPr>
        <a:xfrm>
          <a:off x="0" y="0"/>
          <a:ext cx="0" cy="0"/>
          <a:chOff x="0" y="0"/>
          <a:chExt cx="0" cy="0"/>
        </a:xfrm>
      </p:grpSpPr>
      <p:sp>
        <p:nvSpPr>
          <p:cNvPr id="1138" name="Google Shape;1138;g345d9e25c0e_0_1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9" name="Google Shape;1139;g345d9e25c0e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g345d9e25c0e_0_2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3" name="Google Shape;1153;g345d9e25c0e_0_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g345d9e25c0e_0_1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5" name="Google Shape;1165;g345d9e25c0e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7"/>
        <p:cNvGrpSpPr/>
        <p:nvPr/>
      </p:nvGrpSpPr>
      <p:grpSpPr>
        <a:xfrm>
          <a:off x="0" y="0"/>
          <a:ext cx="0" cy="0"/>
          <a:chOff x="0" y="0"/>
          <a:chExt cx="0" cy="0"/>
        </a:xfrm>
      </p:grpSpPr>
      <p:sp>
        <p:nvSpPr>
          <p:cNvPr id="1178" name="Google Shape;1178;g345d9e25c0e_0_1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9" name="Google Shape;1179;g345d9e25c0e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2"/>
        <p:cNvGrpSpPr/>
        <p:nvPr/>
      </p:nvGrpSpPr>
      <p:grpSpPr>
        <a:xfrm>
          <a:off x="0" y="0"/>
          <a:ext cx="0" cy="0"/>
          <a:chOff x="0" y="0"/>
          <a:chExt cx="0" cy="0"/>
        </a:xfrm>
      </p:grpSpPr>
      <p:sp>
        <p:nvSpPr>
          <p:cNvPr id="1193" name="Google Shape;1193;g345d9e25c0e_0_1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4" name="Google Shape;1194;g345d9e25c0e_0_1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 = 2.5 A</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9"/>
        <p:cNvGrpSpPr/>
        <p:nvPr/>
      </p:nvGrpSpPr>
      <p:grpSpPr>
        <a:xfrm>
          <a:off x="0" y="0"/>
          <a:ext cx="0" cy="0"/>
          <a:chOff x="0" y="0"/>
          <a:chExt cx="0" cy="0"/>
        </a:xfrm>
      </p:grpSpPr>
      <p:sp>
        <p:nvSpPr>
          <p:cNvPr id="1210" name="Google Shape;1210;g345d9e25c0e_0_2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1" name="Google Shape;1211;g345d9e25c0e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 = 2.5 A</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345d9e25c0e_0_2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345d9e25c0e_0_2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I = 2.5 A</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34d8b0ac2d6_0_12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34d8b0ac2d6_0_1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45acce4247_0_9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45acce4247_0_9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
        <p:cNvGrpSpPr/>
        <p:nvPr/>
      </p:nvGrpSpPr>
      <p:grpSpPr>
        <a:xfrm>
          <a:off x="0" y="0"/>
          <a:ext cx="0" cy="0"/>
          <a:chOff x="0" y="0"/>
          <a:chExt cx="0" cy="0"/>
        </a:xfrm>
      </p:grpSpPr>
      <p:sp>
        <p:nvSpPr>
          <p:cNvPr id="1248" name="Google Shape;1248;g34d8b0ac2d6_0_9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9" name="Google Shape;1249;g34d8b0ac2d6_0_9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g3464757a5b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5" name="Google Shape;1275;g3464757a5b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g3464757a5b2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3" name="Google Shape;1293;g3464757a5b2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9"/>
        <p:cNvGrpSpPr/>
        <p:nvPr/>
      </p:nvGrpSpPr>
      <p:grpSpPr>
        <a:xfrm>
          <a:off x="0" y="0"/>
          <a:ext cx="0" cy="0"/>
          <a:chOff x="0" y="0"/>
          <a:chExt cx="0" cy="0"/>
        </a:xfrm>
      </p:grpSpPr>
      <p:sp>
        <p:nvSpPr>
          <p:cNvPr id="1310" name="Google Shape;1310;g345d9e25c0e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1" name="Google Shape;1311;g345d9e25c0e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a = 0.19 ms-2</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345d9e25c0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345d9e25c0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6"/>
        <p:cNvGrpSpPr/>
        <p:nvPr/>
      </p:nvGrpSpPr>
      <p:grpSpPr>
        <a:xfrm>
          <a:off x="0" y="0"/>
          <a:ext cx="0" cy="0"/>
          <a:chOff x="0" y="0"/>
          <a:chExt cx="0" cy="0"/>
        </a:xfrm>
      </p:grpSpPr>
      <p:sp>
        <p:nvSpPr>
          <p:cNvPr id="1347" name="Google Shape;1347;g345d9e25c0e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8" name="Google Shape;1348;g345d9e25c0e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5"/>
        <p:cNvGrpSpPr/>
        <p:nvPr/>
      </p:nvGrpSpPr>
      <p:grpSpPr>
        <a:xfrm>
          <a:off x="0" y="0"/>
          <a:ext cx="0" cy="0"/>
          <a:chOff x="0" y="0"/>
          <a:chExt cx="0" cy="0"/>
        </a:xfrm>
      </p:grpSpPr>
      <p:sp>
        <p:nvSpPr>
          <p:cNvPr id="1366" name="Google Shape;1366;g345d9e25c0e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7" name="Google Shape;1367;g345d9e25c0e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9"/>
        <p:cNvGrpSpPr/>
        <p:nvPr/>
      </p:nvGrpSpPr>
      <p:grpSpPr>
        <a:xfrm>
          <a:off x="0" y="0"/>
          <a:ext cx="0" cy="0"/>
          <a:chOff x="0" y="0"/>
          <a:chExt cx="0" cy="0"/>
        </a:xfrm>
      </p:grpSpPr>
      <p:sp>
        <p:nvSpPr>
          <p:cNvPr id="1380" name="Google Shape;1380;g345d9e25c0e_0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1" name="Google Shape;1381;g345d9e25c0e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3"/>
        <p:cNvGrpSpPr/>
        <p:nvPr/>
      </p:nvGrpSpPr>
      <p:grpSpPr>
        <a:xfrm>
          <a:off x="0" y="0"/>
          <a:ext cx="0" cy="0"/>
          <a:chOff x="0" y="0"/>
          <a:chExt cx="0" cy="0"/>
        </a:xfrm>
      </p:grpSpPr>
      <p:sp>
        <p:nvSpPr>
          <p:cNvPr id="1394" name="Google Shape;1394;g345d9e25c0e_0_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5" name="Google Shape;1395;g345d9e25c0e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 = 120 kg</a:t>
            </a:r>
            <a:endParaRPr/>
          </a:p>
          <a:p>
            <a:pPr marL="0" lvl="0" indent="0" algn="l" rtl="0">
              <a:spcBef>
                <a:spcPts val="0"/>
              </a:spcBef>
              <a:spcAft>
                <a:spcPts val="0"/>
              </a:spcAft>
              <a:buNone/>
            </a:pPr>
            <a:r>
              <a:rPr lang="en-GB"/>
              <a:t>a = 1.4 ms^-2</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0"/>
        <p:cNvGrpSpPr/>
        <p:nvPr/>
      </p:nvGrpSpPr>
      <p:grpSpPr>
        <a:xfrm>
          <a:off x="0" y="0"/>
          <a:ext cx="0" cy="0"/>
          <a:chOff x="0" y="0"/>
          <a:chExt cx="0" cy="0"/>
        </a:xfrm>
      </p:grpSpPr>
      <p:sp>
        <p:nvSpPr>
          <p:cNvPr id="1411" name="Google Shape;1411;g34884aebb0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2" name="Google Shape;1412;g34884aebb0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 = 120 kg</a:t>
            </a:r>
            <a:endParaRPr/>
          </a:p>
          <a:p>
            <a:pPr marL="0" lvl="0" indent="0" algn="l" rtl="0">
              <a:spcBef>
                <a:spcPts val="0"/>
              </a:spcBef>
              <a:spcAft>
                <a:spcPts val="0"/>
              </a:spcAft>
              <a:buNone/>
            </a:pPr>
            <a:r>
              <a:rPr lang="en-GB"/>
              <a:t>a = 1.4 ms^-2</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2.xml"/><Relationship Id="rId7" Type="http://schemas.openxmlformats.org/officeDocument/2006/relationships/slide" Target="slide18.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10.xml.rels><?xml version="1.0" encoding="UTF-8" standalone="yes"?>
<Relationships xmlns="http://schemas.openxmlformats.org/package/2006/relationships"><Relationship Id="rId8" Type="http://schemas.openxmlformats.org/officeDocument/2006/relationships/slide" Target="slide164.xml"/><Relationship Id="rId3" Type="http://schemas.openxmlformats.org/officeDocument/2006/relationships/slide" Target="slide4.xml"/><Relationship Id="rId7" Type="http://schemas.openxmlformats.org/officeDocument/2006/relationships/slide" Target="slide171.xml"/><Relationship Id="rId12" Type="http://schemas.openxmlformats.org/officeDocument/2006/relationships/slide" Target="slide170.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slide" Target="slide168.xml"/><Relationship Id="rId11" Type="http://schemas.openxmlformats.org/officeDocument/2006/relationships/slide" Target="slide167.xml"/><Relationship Id="rId5" Type="http://schemas.openxmlformats.org/officeDocument/2006/relationships/slide" Target="slide166.xml"/><Relationship Id="rId10" Type="http://schemas.openxmlformats.org/officeDocument/2006/relationships/slide" Target="slide165.xml"/><Relationship Id="rId4" Type="http://schemas.openxmlformats.org/officeDocument/2006/relationships/slide" Target="slide163.xml"/><Relationship Id="rId9" Type="http://schemas.openxmlformats.org/officeDocument/2006/relationships/slide" Target="slide169.xml"/></Relationships>
</file>

<file path=ppt/slides/_rels/slide100.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100.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image" Target="../media/image106.png"/></Relationships>
</file>

<file path=ppt/slides/_rels/slide10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01.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107.png"/></Relationships>
</file>

<file path=ppt/slides/_rels/slide102.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102.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image" Target="../media/image108.png"/></Relationships>
</file>

<file path=ppt/slides/_rels/slide103.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103.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image" Target="../media/image109.png"/></Relationships>
</file>

<file path=ppt/slides/_rels/slide104.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104.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image" Target="../media/image110.png"/></Relationships>
</file>

<file path=ppt/slides/_rels/slide105.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105.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image" Target="../media/image111.png"/></Relationships>
</file>

<file path=ppt/slides/_rels/slide106.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10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image" Target="../media/image112.png"/></Relationships>
</file>

<file path=ppt/slides/_rels/slide10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5.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07.xml"/><Relationship Id="rId1" Type="http://schemas.openxmlformats.org/officeDocument/2006/relationships/slideLayout" Target="../slideLayouts/slideLayout3.xml"/><Relationship Id="rId6" Type="http://schemas.openxmlformats.org/officeDocument/2006/relationships/slide" Target="slide113.xml"/><Relationship Id="rId5" Type="http://schemas.openxmlformats.org/officeDocument/2006/relationships/image" Target="../media/image114.png"/><Relationship Id="rId4" Type="http://schemas.openxmlformats.org/officeDocument/2006/relationships/image" Target="../media/image113.png"/></Relationships>
</file>

<file path=ppt/slides/_rels/slide108.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image" Target="../media/image115.png"/></Relationships>
</file>

<file path=ppt/slides/_rels/slide109.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png"/><Relationship Id="rId2" Type="http://schemas.openxmlformats.org/officeDocument/2006/relationships/notesSlide" Target="../notesSlides/notesSlide109.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 Target="slide2.xml"/><Relationship Id="rId7" Type="http://schemas.openxmlformats.org/officeDocument/2006/relationships/slide" Target="slide16.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1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17.png"/><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10.xml"/><Relationship Id="rId1" Type="http://schemas.openxmlformats.org/officeDocument/2006/relationships/slideLayout" Target="../slideLayouts/slideLayout3.xml"/><Relationship Id="rId6" Type="http://schemas.openxmlformats.org/officeDocument/2006/relationships/slide" Target="slide113.xml"/><Relationship Id="rId5" Type="http://schemas.openxmlformats.org/officeDocument/2006/relationships/image" Target="../media/image118.png"/><Relationship Id="rId4" Type="http://schemas.openxmlformats.org/officeDocument/2006/relationships/slide" Target="slide5.xml"/></Relationships>
</file>

<file path=ppt/slides/_rels/slide111.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111.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image" Target="../media/image119.png"/></Relationships>
</file>

<file path=ppt/slides/_rels/slide112.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2.xml"/><Relationship Id="rId7" Type="http://schemas.openxmlformats.org/officeDocument/2006/relationships/slide" Target="slide18.xml"/><Relationship Id="rId2" Type="http://schemas.openxmlformats.org/officeDocument/2006/relationships/notesSlide" Target="../notesSlides/notesSlide112.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113.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113.xml"/><Relationship Id="rId16" Type="http://schemas.openxmlformats.org/officeDocument/2006/relationships/slide" Target="slide5.xml"/><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 Id="rId14" Type="http://schemas.openxmlformats.org/officeDocument/2006/relationships/image" Target="../media/image86.png"/></Relationships>
</file>

<file path=ppt/slides/_rels/slide114.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image" Target="../media/image1.png"/><Relationship Id="rId2" Type="http://schemas.openxmlformats.org/officeDocument/2006/relationships/notesSlide" Target="../notesSlides/notesSlide114.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90.xml"/><Relationship Id="rId4" Type="http://schemas.openxmlformats.org/officeDocument/2006/relationships/slide" Target="slide6.xml"/></Relationships>
</file>

<file path=ppt/slides/_rels/slide115.xml.rels><?xml version="1.0" encoding="UTF-8" standalone="yes"?>
<Relationships xmlns="http://schemas.openxmlformats.org/package/2006/relationships"><Relationship Id="rId3" Type="http://schemas.openxmlformats.org/officeDocument/2006/relationships/image" Target="../media/image121.png"/><Relationship Id="rId7" Type="http://schemas.openxmlformats.org/officeDocument/2006/relationships/image" Target="../media/image1.png"/><Relationship Id="rId2" Type="http://schemas.openxmlformats.org/officeDocument/2006/relationships/notesSlide" Target="../notesSlides/notesSlide115.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90.xml"/><Relationship Id="rId4" Type="http://schemas.openxmlformats.org/officeDocument/2006/relationships/slide" Target="slide6.xml"/></Relationships>
</file>

<file path=ppt/slides/_rels/slide116.xml.rels><?xml version="1.0" encoding="UTF-8" standalone="yes"?>
<Relationships xmlns="http://schemas.openxmlformats.org/package/2006/relationships"><Relationship Id="rId3" Type="http://schemas.openxmlformats.org/officeDocument/2006/relationships/image" Target="../media/image122.png"/><Relationship Id="rId7" Type="http://schemas.openxmlformats.org/officeDocument/2006/relationships/image" Target="../media/image1.png"/><Relationship Id="rId2" Type="http://schemas.openxmlformats.org/officeDocument/2006/relationships/notesSlide" Target="../notesSlides/notesSlide11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90.xml"/><Relationship Id="rId4" Type="http://schemas.openxmlformats.org/officeDocument/2006/relationships/slide" Target="slide6.xml"/></Relationships>
</file>

<file path=ppt/slides/_rels/slide117.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png"/><Relationship Id="rId2" Type="http://schemas.openxmlformats.org/officeDocument/2006/relationships/notesSlide" Target="../notesSlides/notesSlide117.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90.xml"/><Relationship Id="rId4" Type="http://schemas.openxmlformats.org/officeDocument/2006/relationships/slide" Target="slide6.xml"/></Relationships>
</file>

<file path=ppt/slides/_rels/slide118.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png"/><Relationship Id="rId2" Type="http://schemas.openxmlformats.org/officeDocument/2006/relationships/notesSlide" Target="../notesSlides/notesSlide118.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90.xml"/><Relationship Id="rId4" Type="http://schemas.openxmlformats.org/officeDocument/2006/relationships/slide" Target="slide6.xml"/></Relationships>
</file>

<file path=ppt/slides/_rels/slide11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25.png"/><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19.xml"/><Relationship Id="rId1" Type="http://schemas.openxmlformats.org/officeDocument/2006/relationships/slideLayout" Target="../slideLayouts/slideLayout3.xml"/><Relationship Id="rId6" Type="http://schemas.openxmlformats.org/officeDocument/2006/relationships/slide" Target="slide90.xml"/><Relationship Id="rId5" Type="http://schemas.openxmlformats.org/officeDocument/2006/relationships/slide" Target="slide6.xml"/><Relationship Id="rId4" Type="http://schemas.openxmlformats.org/officeDocument/2006/relationships/image" Target="../media/image126.png"/></Relationships>
</file>

<file path=ppt/slides/_rels/slide12.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slide" Target="slide29.xml"/><Relationship Id="rId18" Type="http://schemas.openxmlformats.org/officeDocument/2006/relationships/slide" Target="slide34.xml"/><Relationship Id="rId3" Type="http://schemas.openxmlformats.org/officeDocument/2006/relationships/slide" Target="slide5.xml"/><Relationship Id="rId21" Type="http://schemas.openxmlformats.org/officeDocument/2006/relationships/slide" Target="slide37.xml"/><Relationship Id="rId7" Type="http://schemas.openxmlformats.org/officeDocument/2006/relationships/slide" Target="slide23.xml"/><Relationship Id="rId12" Type="http://schemas.openxmlformats.org/officeDocument/2006/relationships/slide" Target="slide28.xml"/><Relationship Id="rId17" Type="http://schemas.openxmlformats.org/officeDocument/2006/relationships/slide" Target="slide33.xml"/><Relationship Id="rId25" Type="http://schemas.openxmlformats.org/officeDocument/2006/relationships/slide" Target="slide1.xml"/><Relationship Id="rId2" Type="http://schemas.openxmlformats.org/officeDocument/2006/relationships/notesSlide" Target="../notesSlides/notesSlide12.xml"/><Relationship Id="rId16" Type="http://schemas.openxmlformats.org/officeDocument/2006/relationships/slide" Target="slide32.xml"/><Relationship Id="rId20" Type="http://schemas.openxmlformats.org/officeDocument/2006/relationships/slide" Target="slide36.xml"/><Relationship Id="rId1" Type="http://schemas.openxmlformats.org/officeDocument/2006/relationships/slideLayout" Target="../slideLayouts/slideLayout1.xml"/><Relationship Id="rId6" Type="http://schemas.openxmlformats.org/officeDocument/2006/relationships/slide" Target="slide22.xml"/><Relationship Id="rId11" Type="http://schemas.openxmlformats.org/officeDocument/2006/relationships/slide" Target="slide27.xml"/><Relationship Id="rId24" Type="http://schemas.openxmlformats.org/officeDocument/2006/relationships/slide" Target="slide40.xml"/><Relationship Id="rId5" Type="http://schemas.openxmlformats.org/officeDocument/2006/relationships/slide" Target="slide21.xml"/><Relationship Id="rId15" Type="http://schemas.openxmlformats.org/officeDocument/2006/relationships/slide" Target="slide31.xml"/><Relationship Id="rId23" Type="http://schemas.openxmlformats.org/officeDocument/2006/relationships/slide" Target="slide39.xml"/><Relationship Id="rId10" Type="http://schemas.openxmlformats.org/officeDocument/2006/relationships/slide" Target="slide26.xml"/><Relationship Id="rId19" Type="http://schemas.openxmlformats.org/officeDocument/2006/relationships/slide" Target="slide35.xml"/><Relationship Id="rId4" Type="http://schemas.openxmlformats.org/officeDocument/2006/relationships/slide" Target="slide20.xml"/><Relationship Id="rId9" Type="http://schemas.openxmlformats.org/officeDocument/2006/relationships/slide" Target="slide25.xml"/><Relationship Id="rId14" Type="http://schemas.openxmlformats.org/officeDocument/2006/relationships/slide" Target="slide30.xml"/><Relationship Id="rId22" Type="http://schemas.openxmlformats.org/officeDocument/2006/relationships/slide" Target="slide38.xml"/></Relationships>
</file>

<file path=ppt/slides/_rels/slide120.xml.rels><?xml version="1.0" encoding="UTF-8" standalone="yes"?>
<Relationships xmlns="http://schemas.openxmlformats.org/package/2006/relationships"><Relationship Id="rId3" Type="http://schemas.openxmlformats.org/officeDocument/2006/relationships/image" Target="../media/image127.png"/><Relationship Id="rId7" Type="http://schemas.openxmlformats.org/officeDocument/2006/relationships/image" Target="../media/image1.png"/><Relationship Id="rId2" Type="http://schemas.openxmlformats.org/officeDocument/2006/relationships/notesSlide" Target="../notesSlides/notesSlide120.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90.xml"/><Relationship Id="rId4" Type="http://schemas.openxmlformats.org/officeDocument/2006/relationships/slide" Target="slide6.xml"/></Relationships>
</file>

<file path=ppt/slides/_rels/slide12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28.png"/><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21.xml"/><Relationship Id="rId1" Type="http://schemas.openxmlformats.org/officeDocument/2006/relationships/slideLayout" Target="../slideLayouts/slideLayout3.xml"/><Relationship Id="rId6" Type="http://schemas.openxmlformats.org/officeDocument/2006/relationships/slide" Target="slide90.xml"/><Relationship Id="rId5" Type="http://schemas.openxmlformats.org/officeDocument/2006/relationships/slide" Target="slide6.xml"/><Relationship Id="rId4" Type="http://schemas.openxmlformats.org/officeDocument/2006/relationships/image" Target="../media/image129.png"/></Relationships>
</file>

<file path=ppt/slides/_rels/slide122.xml.rels><?xml version="1.0" encoding="UTF-8" standalone="yes"?>
<Relationships xmlns="http://schemas.openxmlformats.org/package/2006/relationships"><Relationship Id="rId3" Type="http://schemas.openxmlformats.org/officeDocument/2006/relationships/image" Target="../media/image130.png"/><Relationship Id="rId7" Type="http://schemas.openxmlformats.org/officeDocument/2006/relationships/image" Target="../media/image1.png"/><Relationship Id="rId2" Type="http://schemas.openxmlformats.org/officeDocument/2006/relationships/notesSlide" Target="../notesSlides/notesSlide122.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90.xml"/><Relationship Id="rId4" Type="http://schemas.openxmlformats.org/officeDocument/2006/relationships/slide" Target="slide6.xml"/></Relationships>
</file>

<file path=ppt/slides/_rels/slide12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23.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6.xml"/></Relationships>
</file>

<file path=ppt/slides/_rels/slide12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31.png"/><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24.xml"/><Relationship Id="rId1" Type="http://schemas.openxmlformats.org/officeDocument/2006/relationships/slideLayout" Target="../slideLayouts/slideLayout3.xml"/><Relationship Id="rId6" Type="http://schemas.openxmlformats.org/officeDocument/2006/relationships/slide" Target="slide90.xml"/><Relationship Id="rId5" Type="http://schemas.openxmlformats.org/officeDocument/2006/relationships/slide" Target="slide6.xml"/><Relationship Id="rId4" Type="http://schemas.openxmlformats.org/officeDocument/2006/relationships/image" Target="../media/image132.png"/></Relationships>
</file>

<file path=ppt/slides/_rels/slide125.xml.rels><?xml version="1.0" encoding="UTF-8" standalone="yes"?>
<Relationships xmlns="http://schemas.openxmlformats.org/package/2006/relationships"><Relationship Id="rId3" Type="http://schemas.openxmlformats.org/officeDocument/2006/relationships/image" Target="../media/image133.png"/><Relationship Id="rId7" Type="http://schemas.openxmlformats.org/officeDocument/2006/relationships/image" Target="../media/image1.png"/><Relationship Id="rId2" Type="http://schemas.openxmlformats.org/officeDocument/2006/relationships/notesSlide" Target="../notesSlides/notesSlide125.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90.xml"/><Relationship Id="rId4" Type="http://schemas.openxmlformats.org/officeDocument/2006/relationships/slide" Target="slide6.xml"/></Relationships>
</file>

<file path=ppt/slides/_rels/slide126.xml.rels><?xml version="1.0" encoding="UTF-8" standalone="yes"?>
<Relationships xmlns="http://schemas.openxmlformats.org/package/2006/relationships"><Relationship Id="rId3" Type="http://schemas.openxmlformats.org/officeDocument/2006/relationships/image" Target="../media/image134.png"/><Relationship Id="rId7" Type="http://schemas.openxmlformats.org/officeDocument/2006/relationships/image" Target="../media/image1.png"/><Relationship Id="rId2" Type="http://schemas.openxmlformats.org/officeDocument/2006/relationships/notesSlide" Target="../notesSlides/notesSlide12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90.xml"/><Relationship Id="rId4" Type="http://schemas.openxmlformats.org/officeDocument/2006/relationships/slide" Target="slide6.xml"/></Relationships>
</file>

<file path=ppt/slides/_rels/slide127.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2.xml"/><Relationship Id="rId7" Type="http://schemas.openxmlformats.org/officeDocument/2006/relationships/slide" Target="slide18.xml"/><Relationship Id="rId2" Type="http://schemas.openxmlformats.org/officeDocument/2006/relationships/notesSlide" Target="../notesSlides/notesSlide127.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128.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128.xml"/><Relationship Id="rId16" Type="http://schemas.openxmlformats.org/officeDocument/2006/relationships/slide" Target="slide7.xml"/><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 Id="rId14" Type="http://schemas.openxmlformats.org/officeDocument/2006/relationships/image" Target="../media/image86.png"/></Relationships>
</file>

<file path=ppt/slides/_rels/slide129.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image" Target="../media/image1.png"/><Relationship Id="rId2" Type="http://schemas.openxmlformats.org/officeDocument/2006/relationships/notesSlide" Target="../notesSlides/notesSlide129.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28.xml"/><Relationship Id="rId4" Type="http://schemas.openxmlformats.org/officeDocument/2006/relationships/image" Target="../media/image135.png"/></Relationships>
</file>

<file path=ppt/slides/_rels/slide13.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 Target="slide2.xml"/><Relationship Id="rId7" Type="http://schemas.openxmlformats.org/officeDocument/2006/relationships/slide" Target="slide16.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130.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130.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128.xml"/></Relationships>
</file>

<file path=ppt/slides/_rels/slide131.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image" Target="../media/image1.png"/><Relationship Id="rId2" Type="http://schemas.openxmlformats.org/officeDocument/2006/relationships/notesSlide" Target="../notesSlides/notesSlide131.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28.xml"/><Relationship Id="rId4" Type="http://schemas.openxmlformats.org/officeDocument/2006/relationships/image" Target="../media/image136.png"/></Relationships>
</file>

<file path=ppt/slides/_rels/slide132.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image" Target="../media/image1.png"/><Relationship Id="rId2" Type="http://schemas.openxmlformats.org/officeDocument/2006/relationships/notesSlide" Target="../notesSlides/notesSlide132.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138.png"/><Relationship Id="rId4" Type="http://schemas.openxmlformats.org/officeDocument/2006/relationships/image" Target="../media/image137.png"/></Relationships>
</file>

<file path=ppt/slides/_rels/slide133.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image" Target="../media/image1.png"/><Relationship Id="rId2" Type="http://schemas.openxmlformats.org/officeDocument/2006/relationships/notesSlide" Target="../notesSlides/notesSlide133.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140.png"/><Relationship Id="rId4" Type="http://schemas.openxmlformats.org/officeDocument/2006/relationships/image" Target="../media/image139.png"/></Relationships>
</file>

<file path=ppt/slides/_rels/slide134.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image" Target="../media/image1.png"/><Relationship Id="rId2" Type="http://schemas.openxmlformats.org/officeDocument/2006/relationships/notesSlide" Target="../notesSlides/notesSlide134.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142.png"/><Relationship Id="rId4" Type="http://schemas.openxmlformats.org/officeDocument/2006/relationships/image" Target="../media/image141.png"/></Relationships>
</file>

<file path=ppt/slides/_rels/slide135.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image" Target="../media/image1.png"/><Relationship Id="rId2" Type="http://schemas.openxmlformats.org/officeDocument/2006/relationships/notesSlide" Target="../notesSlides/notesSlide135.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28.xml"/><Relationship Id="rId4" Type="http://schemas.openxmlformats.org/officeDocument/2006/relationships/image" Target="../media/image143.png"/></Relationships>
</file>

<file path=ppt/slides/_rels/slide136.xml.rels><?xml version="1.0" encoding="UTF-8" standalone="yes"?>
<Relationships xmlns="http://schemas.openxmlformats.org/package/2006/relationships"><Relationship Id="rId3" Type="http://schemas.openxmlformats.org/officeDocument/2006/relationships/hyperlink" Target="https://drive.google.com/file/d/17eoUqW8s0E-O37fowwTi9ML7NXDiBl-n/view" TargetMode="External"/><Relationship Id="rId7" Type="http://schemas.openxmlformats.org/officeDocument/2006/relationships/slide" Target="slide128.xml"/><Relationship Id="rId2" Type="http://schemas.openxmlformats.org/officeDocument/2006/relationships/notesSlide" Target="../notesSlides/notesSlide136.xml"/><Relationship Id="rId1" Type="http://schemas.openxmlformats.org/officeDocument/2006/relationships/slideLayout" Target="../slideLayouts/slideLayout3.xml"/><Relationship Id="rId6" Type="http://schemas.openxmlformats.org/officeDocument/2006/relationships/image" Target="../media/image144.png"/><Relationship Id="rId5" Type="http://schemas.openxmlformats.org/officeDocument/2006/relationships/slide" Target="slide7.xml"/><Relationship Id="rId4" Type="http://schemas.openxmlformats.org/officeDocument/2006/relationships/image" Target="../media/image1.png"/></Relationships>
</file>

<file path=ppt/slides/_rels/slide137.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image" Target="../media/image1.png"/><Relationship Id="rId2" Type="http://schemas.openxmlformats.org/officeDocument/2006/relationships/notesSlide" Target="../notesSlides/notesSlide137.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28.xml"/><Relationship Id="rId4" Type="http://schemas.openxmlformats.org/officeDocument/2006/relationships/image" Target="../media/image145.png"/></Relationships>
</file>

<file path=ppt/slides/_rels/slide138.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image" Target="../media/image1.png"/><Relationship Id="rId2" Type="http://schemas.openxmlformats.org/officeDocument/2006/relationships/notesSlide" Target="../notesSlides/notesSlide138.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28.xml"/><Relationship Id="rId4" Type="http://schemas.openxmlformats.org/officeDocument/2006/relationships/image" Target="../media/image146.png"/></Relationships>
</file>

<file path=ppt/slides/_rels/slide139.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image" Target="../media/image1.png"/><Relationship Id="rId2" Type="http://schemas.openxmlformats.org/officeDocument/2006/relationships/notesSlide" Target="../notesSlides/notesSlide139.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28.xml"/><Relationship Id="rId4" Type="http://schemas.openxmlformats.org/officeDocument/2006/relationships/image" Target="../media/image147.png"/></Relationships>
</file>

<file path=ppt/slides/_rels/slide14.xml.rels><?xml version="1.0" encoding="UTF-8" standalone="yes"?>
<Relationships xmlns="http://schemas.openxmlformats.org/package/2006/relationships"><Relationship Id="rId8" Type="http://schemas.openxmlformats.org/officeDocument/2006/relationships/slide" Target="slide201.xml"/><Relationship Id="rId3" Type="http://schemas.openxmlformats.org/officeDocument/2006/relationships/slide" Target="slide5.xml"/><Relationship Id="rId7" Type="http://schemas.openxmlformats.org/officeDocument/2006/relationships/slide" Target="slide195.xml"/><Relationship Id="rId12" Type="http://schemas.openxmlformats.org/officeDocument/2006/relationships/slide" Target="slide1.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slide" Target="slide199.xml"/><Relationship Id="rId11" Type="http://schemas.openxmlformats.org/officeDocument/2006/relationships/slide" Target="slide197.xml"/><Relationship Id="rId5" Type="http://schemas.openxmlformats.org/officeDocument/2006/relationships/slide" Target="slide193.xml"/><Relationship Id="rId10" Type="http://schemas.openxmlformats.org/officeDocument/2006/relationships/slide" Target="slide191.xml"/><Relationship Id="rId4" Type="http://schemas.openxmlformats.org/officeDocument/2006/relationships/slide" Target="slide189.xml"/><Relationship Id="rId9" Type="http://schemas.openxmlformats.org/officeDocument/2006/relationships/slide" Target="slide203.xml"/></Relationships>
</file>

<file path=ppt/slides/_rels/slide140.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image" Target="../media/image1.png"/><Relationship Id="rId2" Type="http://schemas.openxmlformats.org/officeDocument/2006/relationships/notesSlide" Target="../notesSlides/notesSlide140.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28.xml"/><Relationship Id="rId4" Type="http://schemas.openxmlformats.org/officeDocument/2006/relationships/image" Target="../media/image148.png"/></Relationships>
</file>

<file path=ppt/slides/_rels/slide141.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141.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149.png"/></Relationships>
</file>

<file path=ppt/slides/_rels/slide142.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2.xml"/><Relationship Id="rId7" Type="http://schemas.openxmlformats.org/officeDocument/2006/relationships/slide" Target="slide18.xml"/><Relationship Id="rId2" Type="http://schemas.openxmlformats.org/officeDocument/2006/relationships/notesSlide" Target="../notesSlides/notesSlide142.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143.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143.xml"/><Relationship Id="rId16" Type="http://schemas.openxmlformats.org/officeDocument/2006/relationships/slide" Target="slide8.xml"/><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 Id="rId14" Type="http://schemas.openxmlformats.org/officeDocument/2006/relationships/image" Target="../media/image86.png"/></Relationships>
</file>

<file path=ppt/slides/_rels/slide144.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1.png"/><Relationship Id="rId2" Type="http://schemas.openxmlformats.org/officeDocument/2006/relationships/notesSlide" Target="../notesSlides/notesSlide144.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43.xml"/><Relationship Id="rId4" Type="http://schemas.openxmlformats.org/officeDocument/2006/relationships/image" Target="../media/image150.png"/></Relationships>
</file>

<file path=ppt/slides/_rels/slide145.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1.png"/><Relationship Id="rId2" Type="http://schemas.openxmlformats.org/officeDocument/2006/relationships/notesSlide" Target="../notesSlides/notesSlide145.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43.xml"/><Relationship Id="rId4" Type="http://schemas.openxmlformats.org/officeDocument/2006/relationships/image" Target="../media/image151.png"/></Relationships>
</file>

<file path=ppt/slides/_rels/slide146.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1.png"/><Relationship Id="rId2" Type="http://schemas.openxmlformats.org/officeDocument/2006/relationships/notesSlide" Target="../notesSlides/notesSlide14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43.xml"/><Relationship Id="rId4" Type="http://schemas.openxmlformats.org/officeDocument/2006/relationships/image" Target="../media/image152.png"/></Relationships>
</file>

<file path=ppt/slides/_rels/slide14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8.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47.xml"/><Relationship Id="rId1" Type="http://schemas.openxmlformats.org/officeDocument/2006/relationships/slideLayout" Target="../slideLayouts/slideLayout3.xml"/><Relationship Id="rId6" Type="http://schemas.openxmlformats.org/officeDocument/2006/relationships/slide" Target="slide143.xml"/><Relationship Id="rId5" Type="http://schemas.openxmlformats.org/officeDocument/2006/relationships/image" Target="../media/image154.png"/><Relationship Id="rId4" Type="http://schemas.openxmlformats.org/officeDocument/2006/relationships/image" Target="../media/image153.png"/></Relationships>
</file>

<file path=ppt/slides/_rels/slide14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8.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48.xml"/><Relationship Id="rId1" Type="http://schemas.openxmlformats.org/officeDocument/2006/relationships/slideLayout" Target="../slideLayouts/slideLayout3.xml"/><Relationship Id="rId6" Type="http://schemas.openxmlformats.org/officeDocument/2006/relationships/slide" Target="slide143.xml"/><Relationship Id="rId5" Type="http://schemas.openxmlformats.org/officeDocument/2006/relationships/image" Target="../media/image156.png"/><Relationship Id="rId4" Type="http://schemas.openxmlformats.org/officeDocument/2006/relationships/image" Target="../media/image155.png"/></Relationships>
</file>

<file path=ppt/slides/_rels/slide149.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1.png"/><Relationship Id="rId2" Type="http://schemas.openxmlformats.org/officeDocument/2006/relationships/notesSlide" Target="../notesSlides/notesSlide149.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43.xml"/><Relationship Id="rId4" Type="http://schemas.openxmlformats.org/officeDocument/2006/relationships/image" Target="../media/image157.png"/></Relationships>
</file>

<file path=ppt/slides/_rels/slide15.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 Target="slide2.xml"/><Relationship Id="rId7" Type="http://schemas.openxmlformats.org/officeDocument/2006/relationships/slide" Target="slide16.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150.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1.png"/><Relationship Id="rId2" Type="http://schemas.openxmlformats.org/officeDocument/2006/relationships/notesSlide" Target="../notesSlides/notesSlide150.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43.xml"/><Relationship Id="rId4" Type="http://schemas.openxmlformats.org/officeDocument/2006/relationships/image" Target="../media/image158.png"/></Relationships>
</file>

<file path=ppt/slides/_rels/slide151.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1.png"/><Relationship Id="rId2" Type="http://schemas.openxmlformats.org/officeDocument/2006/relationships/notesSlide" Target="../notesSlides/notesSlide151.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43.xml"/><Relationship Id="rId4" Type="http://schemas.openxmlformats.org/officeDocument/2006/relationships/image" Target="../media/image159.png"/></Relationships>
</file>

<file path=ppt/slides/_rels/slide15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8.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52.xml"/><Relationship Id="rId1" Type="http://schemas.openxmlformats.org/officeDocument/2006/relationships/slideLayout" Target="../slideLayouts/slideLayout3.xml"/><Relationship Id="rId6" Type="http://schemas.openxmlformats.org/officeDocument/2006/relationships/slide" Target="slide143.xml"/><Relationship Id="rId5" Type="http://schemas.openxmlformats.org/officeDocument/2006/relationships/image" Target="../media/image161.png"/><Relationship Id="rId4" Type="http://schemas.openxmlformats.org/officeDocument/2006/relationships/image" Target="../media/image160.png"/></Relationships>
</file>

<file path=ppt/slides/_rels/slide153.xml.rels><?xml version="1.0" encoding="UTF-8" standalone="yes"?>
<Relationships xmlns="http://schemas.openxmlformats.org/package/2006/relationships"><Relationship Id="rId8" Type="http://schemas.openxmlformats.org/officeDocument/2006/relationships/hyperlink" Target="https://drive.google.com/file/d/1isAFg4lRrB8680sLTwSzrZEvKbRPxGTV/view?usp=drive_link" TargetMode="External"/><Relationship Id="rId3" Type="http://schemas.openxmlformats.org/officeDocument/2006/relationships/slide" Target="slide8.xml"/><Relationship Id="rId7" Type="http://schemas.openxmlformats.org/officeDocument/2006/relationships/slide" Target="slide143.xml"/><Relationship Id="rId2" Type="http://schemas.openxmlformats.org/officeDocument/2006/relationships/notesSlide" Target="../notesSlides/notesSlide153.xml"/><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image" Target="../media/image163.png"/><Relationship Id="rId4" Type="http://schemas.openxmlformats.org/officeDocument/2006/relationships/image" Target="../media/image162.png"/><Relationship Id="rId9" Type="http://schemas.openxmlformats.org/officeDocument/2006/relationships/image" Target="../media/image1.png"/></Relationships>
</file>

<file path=ppt/slides/_rels/slide154.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1.png"/><Relationship Id="rId2" Type="http://schemas.openxmlformats.org/officeDocument/2006/relationships/notesSlide" Target="../notesSlides/notesSlide154.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43.xml"/><Relationship Id="rId4" Type="http://schemas.openxmlformats.org/officeDocument/2006/relationships/image" Target="../media/image164.png"/></Relationships>
</file>

<file path=ppt/slides/_rels/slide15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8.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55.xml"/><Relationship Id="rId1" Type="http://schemas.openxmlformats.org/officeDocument/2006/relationships/slideLayout" Target="../slideLayouts/slideLayout3.xml"/><Relationship Id="rId6" Type="http://schemas.openxmlformats.org/officeDocument/2006/relationships/slide" Target="slide143.xml"/><Relationship Id="rId5" Type="http://schemas.openxmlformats.org/officeDocument/2006/relationships/image" Target="../media/image166.png"/><Relationship Id="rId4" Type="http://schemas.openxmlformats.org/officeDocument/2006/relationships/image" Target="../media/image165.png"/></Relationships>
</file>

<file path=ppt/slides/_rels/slide156.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1.png"/><Relationship Id="rId2" Type="http://schemas.openxmlformats.org/officeDocument/2006/relationships/notesSlide" Target="../notesSlides/notesSlide15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43.xml"/><Relationship Id="rId4" Type="http://schemas.openxmlformats.org/officeDocument/2006/relationships/image" Target="../media/image167.png"/></Relationships>
</file>

<file path=ppt/slides/_rels/slide157.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1.png"/><Relationship Id="rId2" Type="http://schemas.openxmlformats.org/officeDocument/2006/relationships/notesSlide" Target="../notesSlides/notesSlide157.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43.xml"/><Relationship Id="rId4" Type="http://schemas.openxmlformats.org/officeDocument/2006/relationships/image" Target="../media/image168.png"/></Relationships>
</file>

<file path=ppt/slides/_rels/slide15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58.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hyperlink" Target="https://drive.google.com/file/d/1isAFg4lRrB8680sLTwSzrZEvKbRPxGTV/view?usp=drive_link" TargetMode="External"/></Relationships>
</file>

<file path=ppt/slides/_rels/slide159.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notesSlide" Target="../notesSlides/notesSlide159.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143.xml"/></Relationships>
</file>

<file path=ppt/slides/_rels/slide16.xml.rels><?xml version="1.0" encoding="UTF-8" standalone="yes"?>
<Relationships xmlns="http://schemas.openxmlformats.org/package/2006/relationships"><Relationship Id="rId8" Type="http://schemas.openxmlformats.org/officeDocument/2006/relationships/slide" Target="slide211.xml"/><Relationship Id="rId3" Type="http://schemas.openxmlformats.org/officeDocument/2006/relationships/slide" Target="slide206.xml"/><Relationship Id="rId7" Type="http://schemas.openxmlformats.org/officeDocument/2006/relationships/slide" Target="slide210.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slide" Target="slide209.xml"/><Relationship Id="rId11" Type="http://schemas.openxmlformats.org/officeDocument/2006/relationships/slide" Target="slide1.xml"/><Relationship Id="rId5" Type="http://schemas.openxmlformats.org/officeDocument/2006/relationships/slide" Target="slide208.xml"/><Relationship Id="rId10" Type="http://schemas.openxmlformats.org/officeDocument/2006/relationships/slide" Target="slide213.xml"/><Relationship Id="rId4" Type="http://schemas.openxmlformats.org/officeDocument/2006/relationships/slide" Target="slide207.xml"/><Relationship Id="rId9" Type="http://schemas.openxmlformats.org/officeDocument/2006/relationships/slide" Target="slide212.xml"/></Relationships>
</file>

<file path=ppt/slides/_rels/slide160.xml.rels><?xml version="1.0" encoding="UTF-8" standalone="yes"?>
<Relationships xmlns="http://schemas.openxmlformats.org/package/2006/relationships"><Relationship Id="rId3" Type="http://schemas.openxmlformats.org/officeDocument/2006/relationships/slide" Target="slide8.xml"/><Relationship Id="rId7" Type="http://schemas.openxmlformats.org/officeDocument/2006/relationships/image" Target="../media/image1.png"/><Relationship Id="rId2" Type="http://schemas.openxmlformats.org/officeDocument/2006/relationships/notesSlide" Target="../notesSlides/notesSlide160.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43.xml"/><Relationship Id="rId4" Type="http://schemas.openxmlformats.org/officeDocument/2006/relationships/image" Target="../media/image169.png"/></Relationships>
</file>

<file path=ppt/slides/_rels/slide161.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2.xml"/><Relationship Id="rId7" Type="http://schemas.openxmlformats.org/officeDocument/2006/relationships/slide" Target="slide18.xml"/><Relationship Id="rId2" Type="http://schemas.openxmlformats.org/officeDocument/2006/relationships/notesSlide" Target="../notesSlides/notesSlide161.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162.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162.xml"/><Relationship Id="rId16" Type="http://schemas.openxmlformats.org/officeDocument/2006/relationships/slide" Target="slide10.xml"/><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 Id="rId14" Type="http://schemas.openxmlformats.org/officeDocument/2006/relationships/image" Target="../media/image86.png"/></Relationships>
</file>

<file path=ppt/slides/_rels/slide163.xml.rels><?xml version="1.0" encoding="UTF-8" standalone="yes"?>
<Relationships xmlns="http://schemas.openxmlformats.org/package/2006/relationships"><Relationship Id="rId3" Type="http://schemas.openxmlformats.org/officeDocument/2006/relationships/slide" Target="slide10.xml"/><Relationship Id="rId7" Type="http://schemas.openxmlformats.org/officeDocument/2006/relationships/image" Target="../media/image1.png"/><Relationship Id="rId2" Type="http://schemas.openxmlformats.org/officeDocument/2006/relationships/notesSlide" Target="../notesSlides/notesSlide163.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171.png"/><Relationship Id="rId4" Type="http://schemas.openxmlformats.org/officeDocument/2006/relationships/image" Target="../media/image170.png"/></Relationships>
</file>

<file path=ppt/slides/_rels/slide16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72.png"/><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64.xml"/><Relationship Id="rId1" Type="http://schemas.openxmlformats.org/officeDocument/2006/relationships/slideLayout" Target="../slideLayouts/slideLayout3.xml"/><Relationship Id="rId6" Type="http://schemas.openxmlformats.org/officeDocument/2006/relationships/slide" Target="slide162.xml"/><Relationship Id="rId5" Type="http://schemas.openxmlformats.org/officeDocument/2006/relationships/slide" Target="slide10.xml"/><Relationship Id="rId4" Type="http://schemas.openxmlformats.org/officeDocument/2006/relationships/image" Target="../media/image173.png"/></Relationships>
</file>

<file path=ppt/slides/_rels/slide165.xml.rels><?xml version="1.0" encoding="UTF-8" standalone="yes"?>
<Relationships xmlns="http://schemas.openxmlformats.org/package/2006/relationships"><Relationship Id="rId3" Type="http://schemas.openxmlformats.org/officeDocument/2006/relationships/image" Target="../media/image174.png"/><Relationship Id="rId7" Type="http://schemas.openxmlformats.org/officeDocument/2006/relationships/image" Target="../media/image1.png"/><Relationship Id="rId2" Type="http://schemas.openxmlformats.org/officeDocument/2006/relationships/notesSlide" Target="../notesSlides/notesSlide165.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175.png"/><Relationship Id="rId4" Type="http://schemas.openxmlformats.org/officeDocument/2006/relationships/slide" Target="slide10.xml"/></Relationships>
</file>

<file path=ppt/slides/_rels/slide166.xml.rels><?xml version="1.0" encoding="UTF-8" standalone="yes"?>
<Relationships xmlns="http://schemas.openxmlformats.org/package/2006/relationships"><Relationship Id="rId3" Type="http://schemas.openxmlformats.org/officeDocument/2006/relationships/image" Target="../media/image176.png"/><Relationship Id="rId7" Type="http://schemas.openxmlformats.org/officeDocument/2006/relationships/image" Target="../media/image1.png"/><Relationship Id="rId2" Type="http://schemas.openxmlformats.org/officeDocument/2006/relationships/notesSlide" Target="../notesSlides/notesSlide16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62.xml"/><Relationship Id="rId4" Type="http://schemas.openxmlformats.org/officeDocument/2006/relationships/slide" Target="slide10.xml"/></Relationships>
</file>

<file path=ppt/slides/_rels/slide16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77.png"/><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67.xml"/><Relationship Id="rId1" Type="http://schemas.openxmlformats.org/officeDocument/2006/relationships/slideLayout" Target="../slideLayouts/slideLayout3.xml"/><Relationship Id="rId6" Type="http://schemas.openxmlformats.org/officeDocument/2006/relationships/slide" Target="slide10.xml"/><Relationship Id="rId5" Type="http://schemas.openxmlformats.org/officeDocument/2006/relationships/image" Target="../media/image179.png"/><Relationship Id="rId4" Type="http://schemas.openxmlformats.org/officeDocument/2006/relationships/image" Target="../media/image178.png"/></Relationships>
</file>

<file path=ppt/slides/_rels/slide168.xml.rels><?xml version="1.0" encoding="UTF-8" standalone="yes"?>
<Relationships xmlns="http://schemas.openxmlformats.org/package/2006/relationships"><Relationship Id="rId8" Type="http://schemas.openxmlformats.org/officeDocument/2006/relationships/hyperlink" Target="https://drive.google.com/file/d/1isAFg4lRrB8680sLTwSzrZEvKbRPxGTV/view?usp=drive_link" TargetMode="External"/><Relationship Id="rId3" Type="http://schemas.openxmlformats.org/officeDocument/2006/relationships/image" Target="../media/image180.png"/><Relationship Id="rId7" Type="http://schemas.openxmlformats.org/officeDocument/2006/relationships/slide" Target="slide162.xml"/><Relationship Id="rId2" Type="http://schemas.openxmlformats.org/officeDocument/2006/relationships/notesSlide" Target="../notesSlides/notesSlide168.xml"/><Relationship Id="rId1" Type="http://schemas.openxmlformats.org/officeDocument/2006/relationships/slideLayout" Target="../slideLayouts/slideLayout3.xml"/><Relationship Id="rId6" Type="http://schemas.openxmlformats.org/officeDocument/2006/relationships/slide" Target="slide10.xml"/><Relationship Id="rId5" Type="http://schemas.openxmlformats.org/officeDocument/2006/relationships/image" Target="../media/image182.png"/><Relationship Id="rId4" Type="http://schemas.openxmlformats.org/officeDocument/2006/relationships/image" Target="../media/image181.png"/><Relationship Id="rId9" Type="http://schemas.openxmlformats.org/officeDocument/2006/relationships/image" Target="../media/image1.png"/></Relationships>
</file>

<file path=ppt/slides/_rels/slide169.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169.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10.xml"/></Relationships>
</file>

<file path=ppt/slides/_rels/slide17.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 Target="slide2.xml"/><Relationship Id="rId7" Type="http://schemas.openxmlformats.org/officeDocument/2006/relationships/slide" Target="slide16.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170.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170.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10.xml"/></Relationships>
</file>

<file path=ppt/slides/_rels/slide171.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171.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10.xml"/></Relationships>
</file>

<file path=ppt/slides/_rels/slide172.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2.xml"/><Relationship Id="rId7" Type="http://schemas.openxmlformats.org/officeDocument/2006/relationships/slide" Target="slide18.xml"/><Relationship Id="rId2" Type="http://schemas.openxmlformats.org/officeDocument/2006/relationships/notesSlide" Target="../notesSlides/notesSlide172.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173.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173.xml"/><Relationship Id="rId16" Type="http://schemas.openxmlformats.org/officeDocument/2006/relationships/slide" Target="slide9.xml"/><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 Id="rId14" Type="http://schemas.openxmlformats.org/officeDocument/2006/relationships/image" Target="../media/image86.png"/></Relationships>
</file>

<file path=ppt/slides/_rels/slide17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9.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74.xml"/><Relationship Id="rId1" Type="http://schemas.openxmlformats.org/officeDocument/2006/relationships/slideLayout" Target="../slideLayouts/slideLayout3.xml"/><Relationship Id="rId6" Type="http://schemas.openxmlformats.org/officeDocument/2006/relationships/slide" Target="slide173.xml"/><Relationship Id="rId5" Type="http://schemas.openxmlformats.org/officeDocument/2006/relationships/image" Target="../media/image187.png"/><Relationship Id="rId4" Type="http://schemas.openxmlformats.org/officeDocument/2006/relationships/image" Target="../media/image186.png"/></Relationships>
</file>

<file path=ppt/slides/_rels/slide175.xml.rels><?xml version="1.0" encoding="UTF-8" standalone="yes"?>
<Relationships xmlns="http://schemas.openxmlformats.org/package/2006/relationships"><Relationship Id="rId3" Type="http://schemas.openxmlformats.org/officeDocument/2006/relationships/slide" Target="slide9.xml"/><Relationship Id="rId7" Type="http://schemas.openxmlformats.org/officeDocument/2006/relationships/image" Target="../media/image1.png"/><Relationship Id="rId2" Type="http://schemas.openxmlformats.org/officeDocument/2006/relationships/notesSlide" Target="../notesSlides/notesSlide175.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73.xml"/><Relationship Id="rId4" Type="http://schemas.openxmlformats.org/officeDocument/2006/relationships/image" Target="../media/image188.png"/></Relationships>
</file>

<file path=ppt/slides/_rels/slide176.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76.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173.xml"/></Relationships>
</file>

<file path=ppt/slides/_rels/slide17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77.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hyperlink" Target="https://drive.google.com/file/d/1isAFg4lRrB8680sLTwSzrZEvKbRPxGTV/view?usp=drive_link" TargetMode="External"/></Relationships>
</file>

<file path=ppt/slides/_rels/slide17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78.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173.xml"/></Relationships>
</file>

<file path=ppt/slides/_rels/slide17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79.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173.xml"/></Relationships>
</file>

<file path=ppt/slides/_rels/slide18.xml.rels><?xml version="1.0" encoding="UTF-8" standalone="yes"?>
<Relationships xmlns="http://schemas.openxmlformats.org/package/2006/relationships"><Relationship Id="rId8" Type="http://schemas.openxmlformats.org/officeDocument/2006/relationships/slide" Target="slide236.xml"/><Relationship Id="rId13" Type="http://schemas.openxmlformats.org/officeDocument/2006/relationships/slide" Target="slide227.xml"/><Relationship Id="rId18" Type="http://schemas.openxmlformats.org/officeDocument/2006/relationships/slide" Target="slide226.xml"/><Relationship Id="rId26" Type="http://schemas.openxmlformats.org/officeDocument/2006/relationships/slide" Target="slide222.xml"/><Relationship Id="rId3" Type="http://schemas.openxmlformats.org/officeDocument/2006/relationships/slide" Target="slide231.xml"/><Relationship Id="rId21" Type="http://schemas.openxmlformats.org/officeDocument/2006/relationships/slide" Target="slide218.xml"/><Relationship Id="rId7" Type="http://schemas.openxmlformats.org/officeDocument/2006/relationships/slide" Target="slide235.xml"/><Relationship Id="rId12" Type="http://schemas.openxmlformats.org/officeDocument/2006/relationships/slide" Target="slide240.xml"/><Relationship Id="rId17" Type="http://schemas.openxmlformats.org/officeDocument/2006/relationships/slide" Target="slide225.xml"/><Relationship Id="rId25" Type="http://schemas.openxmlformats.org/officeDocument/2006/relationships/slide" Target="slide221.xml"/><Relationship Id="rId2" Type="http://schemas.openxmlformats.org/officeDocument/2006/relationships/notesSlide" Target="../notesSlides/notesSlide18.xml"/><Relationship Id="rId16" Type="http://schemas.openxmlformats.org/officeDocument/2006/relationships/slide" Target="slide230.xml"/><Relationship Id="rId20" Type="http://schemas.openxmlformats.org/officeDocument/2006/relationships/slide" Target="slide217.xml"/><Relationship Id="rId29" Type="http://schemas.openxmlformats.org/officeDocument/2006/relationships/slide" Target="slide1.xml"/><Relationship Id="rId1" Type="http://schemas.openxmlformats.org/officeDocument/2006/relationships/slideLayout" Target="../slideLayouts/slideLayout1.xml"/><Relationship Id="rId6" Type="http://schemas.openxmlformats.org/officeDocument/2006/relationships/slide" Target="slide234.xml"/><Relationship Id="rId11" Type="http://schemas.openxmlformats.org/officeDocument/2006/relationships/slide" Target="slide239.xml"/><Relationship Id="rId24" Type="http://schemas.openxmlformats.org/officeDocument/2006/relationships/slide" Target="slide220.xml"/><Relationship Id="rId5" Type="http://schemas.openxmlformats.org/officeDocument/2006/relationships/slide" Target="slide233.xml"/><Relationship Id="rId15" Type="http://schemas.openxmlformats.org/officeDocument/2006/relationships/slide" Target="slide229.xml"/><Relationship Id="rId23" Type="http://schemas.openxmlformats.org/officeDocument/2006/relationships/slide" Target="slide215.xml"/><Relationship Id="rId28" Type="http://schemas.openxmlformats.org/officeDocument/2006/relationships/slide" Target="slide224.xml"/><Relationship Id="rId10" Type="http://schemas.openxmlformats.org/officeDocument/2006/relationships/slide" Target="slide238.xml"/><Relationship Id="rId19" Type="http://schemas.openxmlformats.org/officeDocument/2006/relationships/slide" Target="slide219.xml"/><Relationship Id="rId4" Type="http://schemas.openxmlformats.org/officeDocument/2006/relationships/slide" Target="slide232.xml"/><Relationship Id="rId9" Type="http://schemas.openxmlformats.org/officeDocument/2006/relationships/slide" Target="slide237.xml"/><Relationship Id="rId14" Type="http://schemas.openxmlformats.org/officeDocument/2006/relationships/slide" Target="slide228.xml"/><Relationship Id="rId22" Type="http://schemas.openxmlformats.org/officeDocument/2006/relationships/slide" Target="slide216.xml"/><Relationship Id="rId27" Type="http://schemas.openxmlformats.org/officeDocument/2006/relationships/slide" Target="slide223.xml"/></Relationships>
</file>

<file path=ppt/slides/_rels/slide18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80.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189.png"/></Relationships>
</file>

<file path=ppt/slides/_rels/slide181.xml.rels><?xml version="1.0" encoding="UTF-8" standalone="yes"?>
<Relationships xmlns="http://schemas.openxmlformats.org/package/2006/relationships"><Relationship Id="rId3" Type="http://schemas.openxmlformats.org/officeDocument/2006/relationships/slide" Target="slide9.xml"/><Relationship Id="rId7" Type="http://schemas.openxmlformats.org/officeDocument/2006/relationships/image" Target="../media/image1.png"/><Relationship Id="rId2" Type="http://schemas.openxmlformats.org/officeDocument/2006/relationships/notesSlide" Target="../notesSlides/notesSlide181.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73.xml"/><Relationship Id="rId4" Type="http://schemas.openxmlformats.org/officeDocument/2006/relationships/image" Target="../media/image190.png"/></Relationships>
</file>

<file path=ppt/slides/_rels/slide18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82.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191.png"/></Relationships>
</file>

<file path=ppt/slides/_rels/slide18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83.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192.png"/></Relationships>
</file>

<file path=ppt/slides/_rels/slide18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9.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84.xml"/><Relationship Id="rId1" Type="http://schemas.openxmlformats.org/officeDocument/2006/relationships/slideLayout" Target="../slideLayouts/slideLayout3.xml"/><Relationship Id="rId6" Type="http://schemas.openxmlformats.org/officeDocument/2006/relationships/slide" Target="slide173.xml"/><Relationship Id="rId5" Type="http://schemas.openxmlformats.org/officeDocument/2006/relationships/image" Target="../media/image194.png"/><Relationship Id="rId4" Type="http://schemas.openxmlformats.org/officeDocument/2006/relationships/image" Target="../media/image193.png"/></Relationships>
</file>

<file path=ppt/slides/_rels/slide18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85.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hyperlink" Target="https://drive.google.com/file/d/1isAFg4lRrB8680sLTwSzrZEvKbRPxGTV/view?usp=drive_link" TargetMode="External"/></Relationships>
</file>

<file path=ppt/slides/_rels/slide186.xml.rels><?xml version="1.0" encoding="UTF-8" standalone="yes"?>
<Relationships xmlns="http://schemas.openxmlformats.org/package/2006/relationships"><Relationship Id="rId3" Type="http://schemas.openxmlformats.org/officeDocument/2006/relationships/slide" Target="slide9.xml"/><Relationship Id="rId7" Type="http://schemas.openxmlformats.org/officeDocument/2006/relationships/image" Target="../media/image1.png"/><Relationship Id="rId2" Type="http://schemas.openxmlformats.org/officeDocument/2006/relationships/notesSlide" Target="../notesSlides/notesSlide18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73.xml"/><Relationship Id="rId4" Type="http://schemas.openxmlformats.org/officeDocument/2006/relationships/image" Target="../media/image195.png"/></Relationships>
</file>

<file path=ppt/slides/_rels/slide18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187.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196.png"/></Relationships>
</file>

<file path=ppt/slides/_rels/slide188.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 Target="slide2.xml"/><Relationship Id="rId7" Type="http://schemas.openxmlformats.org/officeDocument/2006/relationships/slide" Target="slide16.xml"/><Relationship Id="rId2" Type="http://schemas.openxmlformats.org/officeDocument/2006/relationships/notesSlide" Target="../notesSlides/notesSlide188.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18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90.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89.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slide" Target="slide14.xml"/><Relationship Id="rId4" Type="http://schemas.openxmlformats.org/officeDocument/2006/relationships/image" Target="../media/image197.png"/></Relationships>
</file>

<file path=ppt/slides/_rels/slide19.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 Target="slide2.xml"/><Relationship Id="rId7" Type="http://schemas.openxmlformats.org/officeDocument/2006/relationships/slide" Target="slide16.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190.xml.rels><?xml version="1.0" encoding="UTF-8" standalone="yes"?>
<Relationships xmlns="http://schemas.openxmlformats.org/package/2006/relationships"><Relationship Id="rId3" Type="http://schemas.openxmlformats.org/officeDocument/2006/relationships/slide" Target="slide14.xml"/><Relationship Id="rId7" Type="http://schemas.openxmlformats.org/officeDocument/2006/relationships/image" Target="../media/image1.png"/><Relationship Id="rId2" Type="http://schemas.openxmlformats.org/officeDocument/2006/relationships/notesSlide" Target="../notesSlides/notesSlide190.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198.png"/><Relationship Id="rId4" Type="http://schemas.openxmlformats.org/officeDocument/2006/relationships/image" Target="../media/image45.png"/></Relationships>
</file>

<file path=ppt/slides/_rels/slide19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92.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91.xml"/><Relationship Id="rId1" Type="http://schemas.openxmlformats.org/officeDocument/2006/relationships/slideLayout" Target="../slideLayouts/slideLayout3.xml"/><Relationship Id="rId6" Type="http://schemas.openxmlformats.org/officeDocument/2006/relationships/image" Target="../media/image199.png"/><Relationship Id="rId5" Type="http://schemas.openxmlformats.org/officeDocument/2006/relationships/slide" Target="slide14.xml"/><Relationship Id="rId4" Type="http://schemas.openxmlformats.org/officeDocument/2006/relationships/image" Target="../media/image197.png"/></Relationships>
</file>

<file path=ppt/slides/_rels/slide192.xml.rels><?xml version="1.0" encoding="UTF-8" standalone="yes"?>
<Relationships xmlns="http://schemas.openxmlformats.org/package/2006/relationships"><Relationship Id="rId3" Type="http://schemas.openxmlformats.org/officeDocument/2006/relationships/slide" Target="slide14.xml"/><Relationship Id="rId7" Type="http://schemas.openxmlformats.org/officeDocument/2006/relationships/image" Target="../media/image1.png"/><Relationship Id="rId2" Type="http://schemas.openxmlformats.org/officeDocument/2006/relationships/notesSlide" Target="../notesSlides/notesSlide192.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00.png"/><Relationship Id="rId4" Type="http://schemas.openxmlformats.org/officeDocument/2006/relationships/image" Target="../media/image199.png"/></Relationships>
</file>

<file path=ppt/slides/_rels/slide19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94.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93.xml"/><Relationship Id="rId1" Type="http://schemas.openxmlformats.org/officeDocument/2006/relationships/slideLayout" Target="../slideLayouts/slideLayout3.xml"/><Relationship Id="rId6" Type="http://schemas.openxmlformats.org/officeDocument/2006/relationships/image" Target="../media/image201.png"/><Relationship Id="rId5" Type="http://schemas.openxmlformats.org/officeDocument/2006/relationships/slide" Target="slide14.xml"/><Relationship Id="rId4" Type="http://schemas.openxmlformats.org/officeDocument/2006/relationships/image" Target="../media/image197.png"/></Relationships>
</file>

<file path=ppt/slides/_rels/slide194.xml.rels><?xml version="1.0" encoding="UTF-8" standalone="yes"?>
<Relationships xmlns="http://schemas.openxmlformats.org/package/2006/relationships"><Relationship Id="rId3" Type="http://schemas.openxmlformats.org/officeDocument/2006/relationships/slide" Target="slide14.xml"/><Relationship Id="rId7" Type="http://schemas.openxmlformats.org/officeDocument/2006/relationships/image" Target="../media/image1.png"/><Relationship Id="rId2" Type="http://schemas.openxmlformats.org/officeDocument/2006/relationships/notesSlide" Target="../notesSlides/notesSlide194.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01.png"/><Relationship Id="rId4" Type="http://schemas.openxmlformats.org/officeDocument/2006/relationships/image" Target="../media/image202.png"/></Relationships>
</file>

<file path=ppt/slides/_rels/slide19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4.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95.xml"/><Relationship Id="rId1" Type="http://schemas.openxmlformats.org/officeDocument/2006/relationships/slideLayout" Target="../slideLayouts/slideLayout3.xml"/><Relationship Id="rId6" Type="http://schemas.openxmlformats.org/officeDocument/2006/relationships/image" Target="../media/image204.png"/><Relationship Id="rId5" Type="http://schemas.openxmlformats.org/officeDocument/2006/relationships/image" Target="../media/image203.png"/><Relationship Id="rId4" Type="http://schemas.openxmlformats.org/officeDocument/2006/relationships/slide" Target="slide196.xml"/></Relationships>
</file>

<file path=ppt/slides/_rels/slide196.xml.rels><?xml version="1.0" encoding="UTF-8" standalone="yes"?>
<Relationships xmlns="http://schemas.openxmlformats.org/package/2006/relationships"><Relationship Id="rId3" Type="http://schemas.openxmlformats.org/officeDocument/2006/relationships/slide" Target="slide14.xml"/><Relationship Id="rId7" Type="http://schemas.openxmlformats.org/officeDocument/2006/relationships/image" Target="../media/image1.png"/><Relationship Id="rId2" Type="http://schemas.openxmlformats.org/officeDocument/2006/relationships/notesSlide" Target="../notesSlides/notesSlide19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05.png"/><Relationship Id="rId4" Type="http://schemas.openxmlformats.org/officeDocument/2006/relationships/image" Target="../media/image204.png"/></Relationships>
</file>

<file path=ppt/slides/_rels/slide19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4.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197.xml"/><Relationship Id="rId1" Type="http://schemas.openxmlformats.org/officeDocument/2006/relationships/slideLayout" Target="../slideLayouts/slideLayout3.xml"/><Relationship Id="rId6" Type="http://schemas.openxmlformats.org/officeDocument/2006/relationships/image" Target="../media/image207.png"/><Relationship Id="rId5" Type="http://schemas.openxmlformats.org/officeDocument/2006/relationships/slide" Target="slide198.xml"/><Relationship Id="rId4" Type="http://schemas.openxmlformats.org/officeDocument/2006/relationships/image" Target="../media/image206.png"/></Relationships>
</file>

<file path=ppt/slides/_rels/slide198.xml.rels><?xml version="1.0" encoding="UTF-8" standalone="yes"?>
<Relationships xmlns="http://schemas.openxmlformats.org/package/2006/relationships"><Relationship Id="rId3" Type="http://schemas.openxmlformats.org/officeDocument/2006/relationships/slide" Target="slide14.xml"/><Relationship Id="rId7" Type="http://schemas.openxmlformats.org/officeDocument/2006/relationships/image" Target="../media/image1.png"/><Relationship Id="rId2" Type="http://schemas.openxmlformats.org/officeDocument/2006/relationships/notesSlide" Target="../notesSlides/notesSlide198.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08.png"/><Relationship Id="rId4" Type="http://schemas.openxmlformats.org/officeDocument/2006/relationships/image" Target="../media/image206.png"/></Relationships>
</file>

<file path=ppt/slides/_rels/slide199.xml.rels><?xml version="1.0" encoding="UTF-8" standalone="yes"?>
<Relationships xmlns="http://schemas.openxmlformats.org/package/2006/relationships"><Relationship Id="rId8" Type="http://schemas.openxmlformats.org/officeDocument/2006/relationships/hyperlink" Target="https://drive.google.com/file/d/1isAFg4lRrB8680sLTwSzrZEvKbRPxGTV/view?usp=drive_link" TargetMode="External"/><Relationship Id="rId3" Type="http://schemas.openxmlformats.org/officeDocument/2006/relationships/slide" Target="slide14.xml"/><Relationship Id="rId7" Type="http://schemas.openxmlformats.org/officeDocument/2006/relationships/image" Target="../media/image210.png"/><Relationship Id="rId2" Type="http://schemas.openxmlformats.org/officeDocument/2006/relationships/notesSlide" Target="../notesSlides/notesSlide199.xml"/><Relationship Id="rId1" Type="http://schemas.openxmlformats.org/officeDocument/2006/relationships/slideLayout" Target="../slideLayouts/slideLayout3.xml"/><Relationship Id="rId6" Type="http://schemas.openxmlformats.org/officeDocument/2006/relationships/image" Target="../media/image71.png"/><Relationship Id="rId5" Type="http://schemas.openxmlformats.org/officeDocument/2006/relationships/image" Target="../media/image209.png"/><Relationship Id="rId4" Type="http://schemas.openxmlformats.org/officeDocument/2006/relationships/slide" Target="slide200.xml"/><Relationship Id="rId9" Type="http://schemas.openxmlformats.org/officeDocument/2006/relationships/image" Target="../media/image1.png"/></Relationships>
</file>

<file path=ppt/slides/_rels/slide2.xml.rels><?xml version="1.0" encoding="UTF-8" standalone="yes"?>
<Relationships xmlns="http://schemas.openxmlformats.org/package/2006/relationships"><Relationship Id="rId13" Type="http://schemas.openxmlformats.org/officeDocument/2006/relationships/slide" Target="slide51.xml"/><Relationship Id="rId18" Type="http://schemas.openxmlformats.org/officeDocument/2006/relationships/slide" Target="slide56.xml"/><Relationship Id="rId26" Type="http://schemas.openxmlformats.org/officeDocument/2006/relationships/slide" Target="slide64.xml"/><Relationship Id="rId39" Type="http://schemas.openxmlformats.org/officeDocument/2006/relationships/slide" Target="slide77.xml"/><Relationship Id="rId21" Type="http://schemas.openxmlformats.org/officeDocument/2006/relationships/slide" Target="slide59.xml"/><Relationship Id="rId34" Type="http://schemas.openxmlformats.org/officeDocument/2006/relationships/slide" Target="slide72.xml"/><Relationship Id="rId42" Type="http://schemas.openxmlformats.org/officeDocument/2006/relationships/image" Target="../media/image1.png"/><Relationship Id="rId7" Type="http://schemas.openxmlformats.org/officeDocument/2006/relationships/slide" Target="slide45.xml"/><Relationship Id="rId2" Type="http://schemas.openxmlformats.org/officeDocument/2006/relationships/notesSlide" Target="../notesSlides/notesSlide2.xml"/><Relationship Id="rId16" Type="http://schemas.openxmlformats.org/officeDocument/2006/relationships/slide" Target="slide54.xml"/><Relationship Id="rId20" Type="http://schemas.openxmlformats.org/officeDocument/2006/relationships/slide" Target="slide58.xml"/><Relationship Id="rId29" Type="http://schemas.openxmlformats.org/officeDocument/2006/relationships/slide" Target="slide67.xml"/><Relationship Id="rId41" Type="http://schemas.openxmlformats.org/officeDocument/2006/relationships/hyperlink" Target="https://drive.google.com/file/d/1isAFg4lRrB8680sLTwSzrZEvKbRPxGTV/view?usp=drive_link" TargetMode="External"/><Relationship Id="rId1" Type="http://schemas.openxmlformats.org/officeDocument/2006/relationships/slideLayout" Target="../slideLayouts/slideLayout3.xml"/><Relationship Id="rId6" Type="http://schemas.openxmlformats.org/officeDocument/2006/relationships/slide" Target="slide44.xml"/><Relationship Id="rId11" Type="http://schemas.openxmlformats.org/officeDocument/2006/relationships/slide" Target="slide49.xml"/><Relationship Id="rId24" Type="http://schemas.openxmlformats.org/officeDocument/2006/relationships/slide" Target="slide62.xml"/><Relationship Id="rId32" Type="http://schemas.openxmlformats.org/officeDocument/2006/relationships/slide" Target="slide70.xml"/><Relationship Id="rId37" Type="http://schemas.openxmlformats.org/officeDocument/2006/relationships/slide" Target="slide75.xml"/><Relationship Id="rId40" Type="http://schemas.openxmlformats.org/officeDocument/2006/relationships/slide" Target="slide78.xml"/><Relationship Id="rId5" Type="http://schemas.openxmlformats.org/officeDocument/2006/relationships/slide" Target="slide43.xml"/><Relationship Id="rId15" Type="http://schemas.openxmlformats.org/officeDocument/2006/relationships/slide" Target="slide53.xml"/><Relationship Id="rId23" Type="http://schemas.openxmlformats.org/officeDocument/2006/relationships/slide" Target="slide61.xml"/><Relationship Id="rId28" Type="http://schemas.openxmlformats.org/officeDocument/2006/relationships/slide" Target="slide66.xml"/><Relationship Id="rId36" Type="http://schemas.openxmlformats.org/officeDocument/2006/relationships/slide" Target="slide74.xml"/><Relationship Id="rId10" Type="http://schemas.openxmlformats.org/officeDocument/2006/relationships/slide" Target="slide48.xml"/><Relationship Id="rId19" Type="http://schemas.openxmlformats.org/officeDocument/2006/relationships/slide" Target="slide57.xml"/><Relationship Id="rId31" Type="http://schemas.openxmlformats.org/officeDocument/2006/relationships/slide" Target="slide69.xml"/><Relationship Id="rId4" Type="http://schemas.openxmlformats.org/officeDocument/2006/relationships/slide" Target="slide42.xml"/><Relationship Id="rId9" Type="http://schemas.openxmlformats.org/officeDocument/2006/relationships/slide" Target="slide47.xml"/><Relationship Id="rId14" Type="http://schemas.openxmlformats.org/officeDocument/2006/relationships/slide" Target="slide52.xml"/><Relationship Id="rId22" Type="http://schemas.openxmlformats.org/officeDocument/2006/relationships/slide" Target="slide60.xml"/><Relationship Id="rId27" Type="http://schemas.openxmlformats.org/officeDocument/2006/relationships/slide" Target="slide65.xml"/><Relationship Id="rId30" Type="http://schemas.openxmlformats.org/officeDocument/2006/relationships/slide" Target="slide68.xml"/><Relationship Id="rId35" Type="http://schemas.openxmlformats.org/officeDocument/2006/relationships/slide" Target="slide73.xml"/><Relationship Id="rId43" Type="http://schemas.openxmlformats.org/officeDocument/2006/relationships/slide" Target="slide1.xml"/><Relationship Id="rId8" Type="http://schemas.openxmlformats.org/officeDocument/2006/relationships/slide" Target="slide46.xml"/><Relationship Id="rId3" Type="http://schemas.openxmlformats.org/officeDocument/2006/relationships/hyperlink" Target="https://docs.google.com/presentation/d/e/2PACX-1vT60OgoW-kzfS9K5aoa5XOZx7h3KYWm8-Q_Lxxl1DuJ2JImiCIcqAuRY046LdBFZ7_hzmYbj_4uvMjt/pub" TargetMode="External"/><Relationship Id="rId12" Type="http://schemas.openxmlformats.org/officeDocument/2006/relationships/slide" Target="slide50.xml"/><Relationship Id="rId17" Type="http://schemas.openxmlformats.org/officeDocument/2006/relationships/slide" Target="slide55.xml"/><Relationship Id="rId25" Type="http://schemas.openxmlformats.org/officeDocument/2006/relationships/slide" Target="slide63.xml"/><Relationship Id="rId33" Type="http://schemas.openxmlformats.org/officeDocument/2006/relationships/slide" Target="slide71.xml"/><Relationship Id="rId38" Type="http://schemas.openxmlformats.org/officeDocument/2006/relationships/slide" Target="slide76.xml"/></Relationships>
</file>

<file path=ppt/slides/_rels/slide20.xml.rels><?xml version="1.0" encoding="UTF-8" standalone="yes"?>
<Relationships xmlns="http://schemas.openxmlformats.org/package/2006/relationships"><Relationship Id="rId3"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slide" Target="slide12.xml"/><Relationship Id="rId4" Type="http://schemas.openxmlformats.org/officeDocument/2006/relationships/image" Target="../media/image1.png"/></Relationships>
</file>

<file path=ppt/slides/_rels/slide20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4.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200.xml"/><Relationship Id="rId1" Type="http://schemas.openxmlformats.org/officeDocument/2006/relationships/slideLayout" Target="../slideLayouts/slideLayout3.xml"/><Relationship Id="rId6" Type="http://schemas.openxmlformats.org/officeDocument/2006/relationships/image" Target="../media/image71.png"/><Relationship Id="rId5" Type="http://schemas.openxmlformats.org/officeDocument/2006/relationships/image" Target="../media/image210.png"/><Relationship Id="rId4" Type="http://schemas.openxmlformats.org/officeDocument/2006/relationships/image" Target="../media/image211.png"/></Relationships>
</file>

<file path=ppt/slides/_rels/slide201.xml.rels><?xml version="1.0" encoding="UTF-8" standalone="yes"?>
<Relationships xmlns="http://schemas.openxmlformats.org/package/2006/relationships"><Relationship Id="rId8" Type="http://schemas.openxmlformats.org/officeDocument/2006/relationships/hyperlink" Target="https://drive.google.com/file/d/1isAFg4lRrB8680sLTwSzrZEvKbRPxGTV/view?usp=drive_link" TargetMode="External"/><Relationship Id="rId3" Type="http://schemas.openxmlformats.org/officeDocument/2006/relationships/slide" Target="slide14.xml"/><Relationship Id="rId7" Type="http://schemas.openxmlformats.org/officeDocument/2006/relationships/image" Target="../media/image73.png"/><Relationship Id="rId2" Type="http://schemas.openxmlformats.org/officeDocument/2006/relationships/notesSlide" Target="../notesSlides/notesSlide201.xml"/><Relationship Id="rId1" Type="http://schemas.openxmlformats.org/officeDocument/2006/relationships/slideLayout" Target="../slideLayouts/slideLayout3.xml"/><Relationship Id="rId6" Type="http://schemas.openxmlformats.org/officeDocument/2006/relationships/image" Target="../media/image72.png"/><Relationship Id="rId5" Type="http://schemas.openxmlformats.org/officeDocument/2006/relationships/image" Target="../media/image209.png"/><Relationship Id="rId4" Type="http://schemas.openxmlformats.org/officeDocument/2006/relationships/slide" Target="slide202.xml"/><Relationship Id="rId9" Type="http://schemas.openxmlformats.org/officeDocument/2006/relationships/image" Target="../media/image1.png"/></Relationships>
</file>

<file path=ppt/slides/_rels/slide20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4.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202.xml"/><Relationship Id="rId1" Type="http://schemas.openxmlformats.org/officeDocument/2006/relationships/slideLayout" Target="../slideLayouts/slideLayout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212.png"/></Relationships>
</file>

<file path=ppt/slides/_rels/slide203.xml.rels><?xml version="1.0" encoding="UTF-8" standalone="yes"?>
<Relationships xmlns="http://schemas.openxmlformats.org/package/2006/relationships"><Relationship Id="rId8" Type="http://schemas.openxmlformats.org/officeDocument/2006/relationships/hyperlink" Target="https://drive.google.com/file/d/1isAFg4lRrB8680sLTwSzrZEvKbRPxGTV/view?usp=drive_link" TargetMode="External"/><Relationship Id="rId3" Type="http://schemas.openxmlformats.org/officeDocument/2006/relationships/slide" Target="slide14.xml"/><Relationship Id="rId7" Type="http://schemas.openxmlformats.org/officeDocument/2006/relationships/image" Target="../media/image214.png"/><Relationship Id="rId2" Type="http://schemas.openxmlformats.org/officeDocument/2006/relationships/notesSlide" Target="../notesSlides/notesSlide203.xml"/><Relationship Id="rId1" Type="http://schemas.openxmlformats.org/officeDocument/2006/relationships/slideLayout" Target="../slideLayouts/slideLayout3.xml"/><Relationship Id="rId6" Type="http://schemas.openxmlformats.org/officeDocument/2006/relationships/image" Target="../media/image213.png"/><Relationship Id="rId5" Type="http://schemas.openxmlformats.org/officeDocument/2006/relationships/image" Target="../media/image209.png"/><Relationship Id="rId4" Type="http://schemas.openxmlformats.org/officeDocument/2006/relationships/slide" Target="slide204.xml"/><Relationship Id="rId9" Type="http://schemas.openxmlformats.org/officeDocument/2006/relationships/image" Target="../media/image1.png"/></Relationships>
</file>

<file path=ppt/slides/_rels/slide20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4.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204.xml"/><Relationship Id="rId1" Type="http://schemas.openxmlformats.org/officeDocument/2006/relationships/slideLayout" Target="../slideLayouts/slideLayout3.xml"/><Relationship Id="rId6" Type="http://schemas.openxmlformats.org/officeDocument/2006/relationships/image" Target="../media/image214.png"/><Relationship Id="rId5" Type="http://schemas.openxmlformats.org/officeDocument/2006/relationships/image" Target="../media/image213.png"/><Relationship Id="rId4" Type="http://schemas.openxmlformats.org/officeDocument/2006/relationships/image" Target="../media/image215.png"/></Relationships>
</file>

<file path=ppt/slides/_rels/slide205.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 Target="slide2.xml"/><Relationship Id="rId7" Type="http://schemas.openxmlformats.org/officeDocument/2006/relationships/slide" Target="slide16.xml"/><Relationship Id="rId2" Type="http://schemas.openxmlformats.org/officeDocument/2006/relationships/notesSlide" Target="../notesSlides/notesSlide205.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206.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image" Target="../media/image1.png"/><Relationship Id="rId2" Type="http://schemas.openxmlformats.org/officeDocument/2006/relationships/notesSlide" Target="../notesSlides/notesSlide20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17.png"/><Relationship Id="rId4" Type="http://schemas.openxmlformats.org/officeDocument/2006/relationships/image" Target="../media/image216.png"/></Relationships>
</file>

<file path=ppt/slides/_rels/slide207.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image" Target="../media/image1.png"/><Relationship Id="rId2" Type="http://schemas.openxmlformats.org/officeDocument/2006/relationships/notesSlide" Target="../notesSlides/notesSlide207.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19.png"/><Relationship Id="rId4" Type="http://schemas.openxmlformats.org/officeDocument/2006/relationships/image" Target="../media/image218.png"/></Relationships>
</file>

<file path=ppt/slides/_rels/slide208.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image" Target="../media/image1.png"/><Relationship Id="rId2" Type="http://schemas.openxmlformats.org/officeDocument/2006/relationships/notesSlide" Target="../notesSlides/notesSlide208.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21.png"/><Relationship Id="rId4" Type="http://schemas.openxmlformats.org/officeDocument/2006/relationships/image" Target="../media/image220.png"/></Relationships>
</file>

<file path=ppt/slides/_rels/slide209.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209.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222.png"/></Relationships>
</file>

<file path=ppt/slides/_rels/slide2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3.png"/></Relationships>
</file>

<file path=ppt/slides/_rels/slide210.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210.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223.png"/></Relationships>
</file>

<file path=ppt/slides/_rels/slide211.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image" Target="../media/image1.png"/><Relationship Id="rId2" Type="http://schemas.openxmlformats.org/officeDocument/2006/relationships/notesSlide" Target="../notesSlides/notesSlide211.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25.png"/><Relationship Id="rId4" Type="http://schemas.openxmlformats.org/officeDocument/2006/relationships/image" Target="../media/image224.png"/></Relationships>
</file>

<file path=ppt/slides/_rels/slide212.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image" Target="../media/image1.png"/><Relationship Id="rId2" Type="http://schemas.openxmlformats.org/officeDocument/2006/relationships/notesSlide" Target="../notesSlides/notesSlide212.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27.png"/><Relationship Id="rId4" Type="http://schemas.openxmlformats.org/officeDocument/2006/relationships/image" Target="../media/image226.png"/></Relationships>
</file>

<file path=ppt/slides/_rels/slide213.xml.rels><?xml version="1.0" encoding="UTF-8" standalone="yes"?>
<Relationships xmlns="http://schemas.openxmlformats.org/package/2006/relationships"><Relationship Id="rId8" Type="http://schemas.openxmlformats.org/officeDocument/2006/relationships/hyperlink" Target="https://drive.google.com/file/d/1isAFg4lRrB8680sLTwSzrZEvKbRPxGTV/view?usp=drive_link" TargetMode="External"/><Relationship Id="rId3" Type="http://schemas.openxmlformats.org/officeDocument/2006/relationships/slide" Target="slide16.xml"/><Relationship Id="rId7" Type="http://schemas.openxmlformats.org/officeDocument/2006/relationships/image" Target="../media/image231.png"/><Relationship Id="rId2" Type="http://schemas.openxmlformats.org/officeDocument/2006/relationships/notesSlide" Target="../notesSlides/notesSlide213.xml"/><Relationship Id="rId1" Type="http://schemas.openxmlformats.org/officeDocument/2006/relationships/slideLayout" Target="../slideLayouts/slideLayout3.xml"/><Relationship Id="rId6" Type="http://schemas.openxmlformats.org/officeDocument/2006/relationships/image" Target="../media/image230.png"/><Relationship Id="rId5" Type="http://schemas.openxmlformats.org/officeDocument/2006/relationships/image" Target="../media/image229.png"/><Relationship Id="rId4" Type="http://schemas.openxmlformats.org/officeDocument/2006/relationships/image" Target="../media/image228.png"/><Relationship Id="rId9" Type="http://schemas.openxmlformats.org/officeDocument/2006/relationships/image" Target="../media/image1.png"/></Relationships>
</file>

<file path=ppt/slides/_rels/slide214.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2.xml"/><Relationship Id="rId7" Type="http://schemas.openxmlformats.org/officeDocument/2006/relationships/slide" Target="slide18.xml"/><Relationship Id="rId2" Type="http://schemas.openxmlformats.org/officeDocument/2006/relationships/notesSlide" Target="../notesSlides/notesSlide214.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215.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15.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33.gif"/><Relationship Id="rId4" Type="http://schemas.openxmlformats.org/officeDocument/2006/relationships/image" Target="../media/image232.png"/></Relationships>
</file>

<file path=ppt/slides/_rels/slide216.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1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35.png"/><Relationship Id="rId4" Type="http://schemas.openxmlformats.org/officeDocument/2006/relationships/image" Target="../media/image234.png"/></Relationships>
</file>

<file path=ppt/slides/_rels/slide217.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17.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37.gif"/><Relationship Id="rId4" Type="http://schemas.openxmlformats.org/officeDocument/2006/relationships/image" Target="../media/image236.png"/></Relationships>
</file>

<file path=ppt/slides/_rels/slide218.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18.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39.gif"/><Relationship Id="rId4" Type="http://schemas.openxmlformats.org/officeDocument/2006/relationships/image" Target="../media/image238.png"/></Relationships>
</file>

<file path=ppt/slides/_rels/slide219.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19.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41.gif"/><Relationship Id="rId4" Type="http://schemas.openxmlformats.org/officeDocument/2006/relationships/image" Target="../media/image240.png"/></Relationships>
</file>

<file path=ppt/slides/_rels/slide2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4.png"/></Relationships>
</file>

<file path=ppt/slides/_rels/slide220.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20.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43.gif"/><Relationship Id="rId4" Type="http://schemas.openxmlformats.org/officeDocument/2006/relationships/image" Target="../media/image242.png"/></Relationships>
</file>

<file path=ppt/slides/_rels/slide221.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21.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44.gif"/><Relationship Id="rId4" Type="http://schemas.openxmlformats.org/officeDocument/2006/relationships/image" Target="../media/image172.png"/></Relationships>
</file>

<file path=ppt/slides/_rels/slide222.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22.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46.gif"/><Relationship Id="rId4" Type="http://schemas.openxmlformats.org/officeDocument/2006/relationships/image" Target="../media/image245.png"/></Relationships>
</file>

<file path=ppt/slides/_rels/slide223.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23.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48.gif"/><Relationship Id="rId4" Type="http://schemas.openxmlformats.org/officeDocument/2006/relationships/image" Target="../media/image247.png"/></Relationships>
</file>

<file path=ppt/slides/_rels/slide224.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24.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50.gif"/><Relationship Id="rId4" Type="http://schemas.openxmlformats.org/officeDocument/2006/relationships/image" Target="../media/image249.png"/></Relationships>
</file>

<file path=ppt/slides/_rels/slide22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8.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225.xml"/><Relationship Id="rId1" Type="http://schemas.openxmlformats.org/officeDocument/2006/relationships/slideLayout" Target="../slideLayouts/slideLayout3.xml"/><Relationship Id="rId6" Type="http://schemas.openxmlformats.org/officeDocument/2006/relationships/image" Target="../media/image252.png"/><Relationship Id="rId5" Type="http://schemas.openxmlformats.org/officeDocument/2006/relationships/image" Target="../media/image160.png"/><Relationship Id="rId4" Type="http://schemas.openxmlformats.org/officeDocument/2006/relationships/image" Target="../media/image251.png"/></Relationships>
</file>

<file path=ppt/slides/_rels/slide22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8.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226.xml"/><Relationship Id="rId1" Type="http://schemas.openxmlformats.org/officeDocument/2006/relationships/slideLayout" Target="../slideLayouts/slideLayout3.xml"/><Relationship Id="rId6" Type="http://schemas.openxmlformats.org/officeDocument/2006/relationships/image" Target="../media/image255.gif"/><Relationship Id="rId5" Type="http://schemas.openxmlformats.org/officeDocument/2006/relationships/image" Target="../media/image254.png"/><Relationship Id="rId4" Type="http://schemas.openxmlformats.org/officeDocument/2006/relationships/image" Target="../media/image253.png"/></Relationships>
</file>

<file path=ppt/slides/_rels/slide22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8.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227.xml"/><Relationship Id="rId1" Type="http://schemas.openxmlformats.org/officeDocument/2006/relationships/slideLayout" Target="../slideLayouts/slideLayout3.xml"/><Relationship Id="rId6" Type="http://schemas.openxmlformats.org/officeDocument/2006/relationships/image" Target="../media/image258.png"/><Relationship Id="rId5" Type="http://schemas.openxmlformats.org/officeDocument/2006/relationships/image" Target="../media/image257.png"/><Relationship Id="rId4" Type="http://schemas.openxmlformats.org/officeDocument/2006/relationships/image" Target="../media/image256.png"/></Relationships>
</file>

<file path=ppt/slides/_rels/slide228.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28.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60.png"/><Relationship Id="rId4" Type="http://schemas.openxmlformats.org/officeDocument/2006/relationships/image" Target="../media/image259.png"/></Relationships>
</file>

<file path=ppt/slides/_rels/slide22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8.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229.xml"/><Relationship Id="rId1" Type="http://schemas.openxmlformats.org/officeDocument/2006/relationships/slideLayout" Target="../slideLayouts/slideLayout3.xml"/><Relationship Id="rId6" Type="http://schemas.openxmlformats.org/officeDocument/2006/relationships/image" Target="../media/image263.png"/><Relationship Id="rId5" Type="http://schemas.openxmlformats.org/officeDocument/2006/relationships/image" Target="../media/image262.png"/><Relationship Id="rId4" Type="http://schemas.openxmlformats.org/officeDocument/2006/relationships/image" Target="../media/image261.png"/></Relationships>
</file>

<file path=ppt/slides/_rels/slide2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hyperlink" Target="https://drive.google.com/file/d/1isAFg4lRrB8680sLTwSzrZEvKbRPxGTV/view?usp=drive_link" TargetMode="External"/></Relationships>
</file>

<file path=ppt/slides/_rels/slide23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8.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230.xml"/><Relationship Id="rId1" Type="http://schemas.openxmlformats.org/officeDocument/2006/relationships/slideLayout" Target="../slideLayouts/slideLayout3.xml"/><Relationship Id="rId6" Type="http://schemas.openxmlformats.org/officeDocument/2006/relationships/image" Target="../media/image266.png"/><Relationship Id="rId5" Type="http://schemas.openxmlformats.org/officeDocument/2006/relationships/image" Target="../media/image265.png"/><Relationship Id="rId4" Type="http://schemas.openxmlformats.org/officeDocument/2006/relationships/image" Target="../media/image264.png"/></Relationships>
</file>

<file path=ppt/slides/_rels/slide23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8.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231.xml"/><Relationship Id="rId1" Type="http://schemas.openxmlformats.org/officeDocument/2006/relationships/slideLayout" Target="../slideLayouts/slideLayout3.xml"/><Relationship Id="rId6" Type="http://schemas.openxmlformats.org/officeDocument/2006/relationships/image" Target="../media/image269.png"/><Relationship Id="rId5" Type="http://schemas.openxmlformats.org/officeDocument/2006/relationships/image" Target="../media/image268.png"/><Relationship Id="rId4" Type="http://schemas.openxmlformats.org/officeDocument/2006/relationships/image" Target="../media/image267.png"/></Relationships>
</file>

<file path=ppt/slides/_rels/slide232.xml.rels><?xml version="1.0" encoding="UTF-8" standalone="yes"?>
<Relationships xmlns="http://schemas.openxmlformats.org/package/2006/relationships"><Relationship Id="rId8" Type="http://schemas.openxmlformats.org/officeDocument/2006/relationships/hyperlink" Target="https://drive.google.com/file/d/1isAFg4lRrB8680sLTwSzrZEvKbRPxGTV/view?usp=drive_link" TargetMode="External"/><Relationship Id="rId3" Type="http://schemas.openxmlformats.org/officeDocument/2006/relationships/slide" Target="slide18.xml"/><Relationship Id="rId7" Type="http://schemas.openxmlformats.org/officeDocument/2006/relationships/image" Target="../media/image273.png"/><Relationship Id="rId2" Type="http://schemas.openxmlformats.org/officeDocument/2006/relationships/notesSlide" Target="../notesSlides/notesSlide232.xml"/><Relationship Id="rId1" Type="http://schemas.openxmlformats.org/officeDocument/2006/relationships/slideLayout" Target="../slideLayouts/slideLayout3.xml"/><Relationship Id="rId6" Type="http://schemas.openxmlformats.org/officeDocument/2006/relationships/image" Target="../media/image272.png"/><Relationship Id="rId5" Type="http://schemas.openxmlformats.org/officeDocument/2006/relationships/image" Target="../media/image271.png"/><Relationship Id="rId4" Type="http://schemas.openxmlformats.org/officeDocument/2006/relationships/image" Target="../media/image270.png"/><Relationship Id="rId9" Type="http://schemas.openxmlformats.org/officeDocument/2006/relationships/image" Target="../media/image1.png"/></Relationships>
</file>

<file path=ppt/slides/_rels/slide233.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33.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75.png"/><Relationship Id="rId4" Type="http://schemas.openxmlformats.org/officeDocument/2006/relationships/image" Target="../media/image274.png"/></Relationships>
</file>

<file path=ppt/slides/_rels/slide23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76.png"/><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234.xml"/><Relationship Id="rId1" Type="http://schemas.openxmlformats.org/officeDocument/2006/relationships/slideLayout" Target="../slideLayouts/slideLayout3.xml"/><Relationship Id="rId6" Type="http://schemas.openxmlformats.org/officeDocument/2006/relationships/image" Target="../media/image278.png"/><Relationship Id="rId5" Type="http://schemas.openxmlformats.org/officeDocument/2006/relationships/image" Target="../media/image277.png"/><Relationship Id="rId4" Type="http://schemas.openxmlformats.org/officeDocument/2006/relationships/slide" Target="slide18.xml"/></Relationships>
</file>

<file path=ppt/slides/_rels/slide235.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35.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80.png"/><Relationship Id="rId4" Type="http://schemas.openxmlformats.org/officeDocument/2006/relationships/image" Target="../media/image279.png"/></Relationships>
</file>

<file path=ppt/slides/_rels/slide236.xml.rels><?xml version="1.0" encoding="UTF-8" standalone="yes"?>
<Relationships xmlns="http://schemas.openxmlformats.org/package/2006/relationships"><Relationship Id="rId3" Type="http://schemas.openxmlformats.org/officeDocument/2006/relationships/slide" Target="slide18.xml"/><Relationship Id="rId7" Type="http://schemas.openxmlformats.org/officeDocument/2006/relationships/image" Target="../media/image1.png"/><Relationship Id="rId2" Type="http://schemas.openxmlformats.org/officeDocument/2006/relationships/notesSlide" Target="../notesSlides/notesSlide23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82.png"/><Relationship Id="rId4" Type="http://schemas.openxmlformats.org/officeDocument/2006/relationships/image" Target="../media/image281.png"/></Relationships>
</file>

<file path=ppt/slides/_rels/slide237.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37.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283.png"/></Relationships>
</file>

<file path=ppt/slides/_rels/slide23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38.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284.png"/></Relationships>
</file>

<file path=ppt/slides/_rels/slide239.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39.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117.png"/></Relationships>
</file>

<file path=ppt/slides/_rels/slide24.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hyperlink" Target="https://drive.google.com/file/d/1isAFg4lRrB8680sLTwSzrZEvKbRPxGTV/view?usp=drive_link" TargetMode="External"/></Relationships>
</file>

<file path=ppt/slides/_rels/slide240.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notesSlide" Target="../notesSlides/notesSlide240.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119.png"/></Relationships>
</file>

<file path=ppt/slides/_rels/slide241.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2.xml"/><Relationship Id="rId7" Type="http://schemas.openxmlformats.org/officeDocument/2006/relationships/slide" Target="slide18.xml"/><Relationship Id="rId2" Type="http://schemas.openxmlformats.org/officeDocument/2006/relationships/notesSlide" Target="../notesSlides/notesSlide241.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242.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242.xml"/><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 Id="rId14" Type="http://schemas.openxmlformats.org/officeDocument/2006/relationships/image" Target="../media/image86.png"/></Relationships>
</file>

<file path=ppt/slides/_rels/slide243.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2.xml"/><Relationship Id="rId7" Type="http://schemas.openxmlformats.org/officeDocument/2006/relationships/slide" Target="slide18.xml"/><Relationship Id="rId2" Type="http://schemas.openxmlformats.org/officeDocument/2006/relationships/notesSlide" Target="../notesSlides/notesSlide243.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25.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hyperlink" Target="https://drive.google.com/file/d/1isAFg4lRrB8680sLTwSzrZEvKbRPxGTV/view?usp=drive_link" TargetMode="External"/></Relationships>
</file>

<file path=ppt/slides/_rels/slide26.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hyperlink" Target="https://drive.google.com/file/d/1isAFg4lRrB8680sLTwSzrZEvKbRPxGTV/view?usp=drive_link" TargetMode="External"/></Relationships>
</file>

<file path=ppt/slides/_rels/slide27.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 Target="slide2.xml"/><Relationship Id="rId7" Type="http://schemas.openxmlformats.org/officeDocument/2006/relationships/slide" Target="slide16.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slide" Target="slide12.xml"/><Relationship Id="rId7"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12.png"/><Relationship Id="rId4" Type="http://schemas.openxmlformats.org/officeDocument/2006/relationships/hyperlink" Target="https://imagine.gsfc.nasa.gov/science/toolbox/emspectrum_observatories1.html#:~:text=Astronomers%20use%20a%20number%20of,spectrum%20they%20wish%20to%20study." TargetMode="External"/></Relationships>
</file>

<file path=ppt/slides/_rels/slide35.xml.rels><?xml version="1.0" encoding="UTF-8" standalone="yes"?>
<Relationships xmlns="http://schemas.openxmlformats.org/package/2006/relationships"><Relationship Id="rId3" Type="http://schemas.openxmlformats.org/officeDocument/2006/relationships/slide" Target="slide12.xml"/><Relationship Id="rId7"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13.png"/><Relationship Id="rId4" Type="http://schemas.openxmlformats.org/officeDocument/2006/relationships/slide" Target="slide30.xml"/></Relationships>
</file>

<file path=ppt/slides/_rels/slide36.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hyperlink" Target="https://drive.google.com/file/d/1isAFg4lRrB8680sLTwSzrZEvKbRPxGTV/view?usp=drive_link" TargetMode="External"/></Relationships>
</file>

<file path=ppt/slides/_rels/slide37.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hyperlink" Target="https://drive.google.com/file/d/1isAFg4lRrB8680sLTwSzrZEvKbRPxGTV/view?usp=drive_link"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drive.google.com/file/d/17eoUqW8s0E-O37fowwTi9ML7NXDiBl-n/view"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slide" Target="slide12.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hyperlink" Target="https://drive.google.com/file/d/1isAFg4lRrB8680sLTwSzrZEvKbRPxGTV/view?usp=drive_link"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slide" Target="slide6.xml"/><Relationship Id="rId7" Type="http://schemas.openxmlformats.org/officeDocument/2006/relationships/slide" Target="slide10.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slide" Target="slide9.xml"/><Relationship Id="rId5" Type="http://schemas.openxmlformats.org/officeDocument/2006/relationships/slide" Target="slide7.xml"/><Relationship Id="rId4" Type="http://schemas.openxmlformats.org/officeDocument/2006/relationships/slide" Target="slide8.xml"/><Relationship Id="rId9" Type="http://schemas.openxmlformats.org/officeDocument/2006/relationships/slide" Target="slide5.xml"/></Relationships>
</file>

<file path=ppt/slides/_rels/slide40.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 Target="slide2.xml"/><Relationship Id="rId7" Type="http://schemas.openxmlformats.org/officeDocument/2006/relationships/slide" Target="slide16.xm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4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19.png"/><Relationship Id="rId4" Type="http://schemas.openxmlformats.org/officeDocument/2006/relationships/image" Target="../media/image18.png"/></Relationships>
</file>

<file path=ppt/slides/_rels/slide4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2.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slide" Target="slide80.xml"/><Relationship Id="rId5" Type="http://schemas.openxmlformats.org/officeDocument/2006/relationships/image" Target="../media/image21.png"/><Relationship Id="rId4" Type="http://schemas.openxmlformats.org/officeDocument/2006/relationships/image" Target="../media/image20.png"/></Relationships>
</file>

<file path=ppt/slides/_rels/slide45.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80.xml"/><Relationship Id="rId4" Type="http://schemas.openxmlformats.org/officeDocument/2006/relationships/image" Target="../media/image22.png"/></Relationships>
</file>

<file path=ppt/slides/_rels/slide4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23.png"/></Relationships>
</file>

<file path=ppt/slides/_rels/slide4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2.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8.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4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9.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slide" Target="slide96.xml"/><Relationship Id="rId13" Type="http://schemas.openxmlformats.org/officeDocument/2006/relationships/slide" Target="slide101.xml"/><Relationship Id="rId18" Type="http://schemas.openxmlformats.org/officeDocument/2006/relationships/slide" Target="slide106.xml"/><Relationship Id="rId3" Type="http://schemas.openxmlformats.org/officeDocument/2006/relationships/slide" Target="slide91.xml"/><Relationship Id="rId21" Type="http://schemas.openxmlformats.org/officeDocument/2006/relationships/slide" Target="slide109.xml"/><Relationship Id="rId7" Type="http://schemas.openxmlformats.org/officeDocument/2006/relationships/slide" Target="slide95.xml"/><Relationship Id="rId12" Type="http://schemas.openxmlformats.org/officeDocument/2006/relationships/slide" Target="slide100.xml"/><Relationship Id="rId17" Type="http://schemas.openxmlformats.org/officeDocument/2006/relationships/slide" Target="slide105.xml"/><Relationship Id="rId2" Type="http://schemas.openxmlformats.org/officeDocument/2006/relationships/notesSlide" Target="../notesSlides/notesSlide5.xml"/><Relationship Id="rId16" Type="http://schemas.openxmlformats.org/officeDocument/2006/relationships/slide" Target="slide104.xml"/><Relationship Id="rId20" Type="http://schemas.openxmlformats.org/officeDocument/2006/relationships/slide" Target="slide108.xml"/><Relationship Id="rId1" Type="http://schemas.openxmlformats.org/officeDocument/2006/relationships/slideLayout" Target="../slideLayouts/slideLayout3.xml"/><Relationship Id="rId6" Type="http://schemas.openxmlformats.org/officeDocument/2006/relationships/slide" Target="slide94.xml"/><Relationship Id="rId11" Type="http://schemas.openxmlformats.org/officeDocument/2006/relationships/slide" Target="slide99.xml"/><Relationship Id="rId24" Type="http://schemas.openxmlformats.org/officeDocument/2006/relationships/slide" Target="slide4.xml"/><Relationship Id="rId5" Type="http://schemas.openxmlformats.org/officeDocument/2006/relationships/slide" Target="slide93.xml"/><Relationship Id="rId15" Type="http://schemas.openxmlformats.org/officeDocument/2006/relationships/slide" Target="slide103.xml"/><Relationship Id="rId23" Type="http://schemas.openxmlformats.org/officeDocument/2006/relationships/slide" Target="slide111.xml"/><Relationship Id="rId10" Type="http://schemas.openxmlformats.org/officeDocument/2006/relationships/slide" Target="slide98.xml"/><Relationship Id="rId19" Type="http://schemas.openxmlformats.org/officeDocument/2006/relationships/slide" Target="slide107.xml"/><Relationship Id="rId4" Type="http://schemas.openxmlformats.org/officeDocument/2006/relationships/slide" Target="slide92.xml"/><Relationship Id="rId9" Type="http://schemas.openxmlformats.org/officeDocument/2006/relationships/slide" Target="slide97.xml"/><Relationship Id="rId14" Type="http://schemas.openxmlformats.org/officeDocument/2006/relationships/slide" Target="slide102.xml"/><Relationship Id="rId22" Type="http://schemas.openxmlformats.org/officeDocument/2006/relationships/slide" Target="slide110.xml"/></Relationships>
</file>

<file path=ppt/slides/_rels/slide5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0.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30.png"/></Relationships>
</file>

<file path=ppt/slides/_rels/slide5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1.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31.png"/></Relationships>
</file>

<file path=ppt/slides/_rels/slide5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33.png"/><Relationship Id="rId4" Type="http://schemas.openxmlformats.org/officeDocument/2006/relationships/image" Target="../media/image32.png"/></Relationships>
</file>

<file path=ppt/slides/_rels/slide5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34.png"/></Relationships>
</file>

<file path=ppt/slides/_rels/slide5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35.png"/></Relationships>
</file>

<file path=ppt/slides/_rels/slide55.xml.rels><?xml version="1.0" encoding="UTF-8" standalone="yes"?>
<Relationships xmlns="http://schemas.openxmlformats.org/package/2006/relationships"><Relationship Id="rId8" Type="http://schemas.openxmlformats.org/officeDocument/2006/relationships/slide" Target="slide80.xml"/><Relationship Id="rId3" Type="http://schemas.openxmlformats.org/officeDocument/2006/relationships/slide" Target="slide2.xml"/><Relationship Id="rId7" Type="http://schemas.openxmlformats.org/officeDocument/2006/relationships/image" Target="../media/image39.png"/><Relationship Id="rId2" Type="http://schemas.openxmlformats.org/officeDocument/2006/relationships/notesSlide" Target="../notesSlides/notesSlide55.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1.png"/><Relationship Id="rId4" Type="http://schemas.openxmlformats.org/officeDocument/2006/relationships/image" Target="../media/image36.png"/><Relationship Id="rId9" Type="http://schemas.openxmlformats.org/officeDocument/2006/relationships/hyperlink" Target="https://drive.google.com/file/d/1isAFg4lRrB8680sLTwSzrZEvKbRPxGTV/view?usp=drive_link" TargetMode="External"/></Relationships>
</file>

<file path=ppt/slides/_rels/slide5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slide" Target="slide2.xml"/><Relationship Id="rId7" Type="http://schemas.openxmlformats.org/officeDocument/2006/relationships/image" Target="../media/image43.png"/><Relationship Id="rId2" Type="http://schemas.openxmlformats.org/officeDocument/2006/relationships/notesSlide" Target="../notesSlides/notesSlide56.xml"/><Relationship Id="rId1" Type="http://schemas.openxmlformats.org/officeDocument/2006/relationships/slideLayout" Target="../slideLayouts/slideLayout3.xml"/><Relationship Id="rId6" Type="http://schemas.openxmlformats.org/officeDocument/2006/relationships/image" Target="../media/image42.png"/><Relationship Id="rId11" Type="http://schemas.openxmlformats.org/officeDocument/2006/relationships/image" Target="../media/image1.png"/><Relationship Id="rId5" Type="http://schemas.openxmlformats.org/officeDocument/2006/relationships/image" Target="../media/image41.png"/><Relationship Id="rId10" Type="http://schemas.openxmlformats.org/officeDocument/2006/relationships/hyperlink" Target="https://drive.google.com/file/d/1isAFg4lRrB8680sLTwSzrZEvKbRPxGTV/view?usp=drive_link" TargetMode="External"/><Relationship Id="rId4" Type="http://schemas.openxmlformats.org/officeDocument/2006/relationships/image" Target="../media/image40.png"/><Relationship Id="rId9" Type="http://schemas.openxmlformats.org/officeDocument/2006/relationships/slide" Target="slide80.xml"/></Relationships>
</file>

<file path=ppt/slides/_rels/slide5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2.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5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58.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46.png"/></Relationships>
</file>

<file path=ppt/slides/_rels/slide5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2.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59.xml"/><Relationship Id="rId1" Type="http://schemas.openxmlformats.org/officeDocument/2006/relationships/slideLayout" Target="../slideLayouts/slideLayout3.xml"/><Relationship Id="rId6" Type="http://schemas.openxmlformats.org/officeDocument/2006/relationships/slide" Target="slide80.xml"/><Relationship Id="rId5" Type="http://schemas.openxmlformats.org/officeDocument/2006/relationships/image" Target="../media/image49.png"/><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8" Type="http://schemas.openxmlformats.org/officeDocument/2006/relationships/slide" Target="slide123.xml"/><Relationship Id="rId13" Type="http://schemas.openxmlformats.org/officeDocument/2006/relationships/slide" Target="slide82.xml"/><Relationship Id="rId18" Type="http://schemas.openxmlformats.org/officeDocument/2006/relationships/slide" Target="slide87.xml"/><Relationship Id="rId3" Type="http://schemas.openxmlformats.org/officeDocument/2006/relationships/slide" Target="slide4.xml"/><Relationship Id="rId21" Type="http://schemas.openxmlformats.org/officeDocument/2006/relationships/slide" Target="slide119.xml"/><Relationship Id="rId7" Type="http://schemas.openxmlformats.org/officeDocument/2006/relationships/slide" Target="slide115.xml"/><Relationship Id="rId12" Type="http://schemas.openxmlformats.org/officeDocument/2006/relationships/slide" Target="slide125.xml"/><Relationship Id="rId17" Type="http://schemas.openxmlformats.org/officeDocument/2006/relationships/slide" Target="slide86.xml"/><Relationship Id="rId2" Type="http://schemas.openxmlformats.org/officeDocument/2006/relationships/notesSlide" Target="../notesSlides/notesSlide6.xml"/><Relationship Id="rId16" Type="http://schemas.openxmlformats.org/officeDocument/2006/relationships/slide" Target="slide85.xml"/><Relationship Id="rId20" Type="http://schemas.openxmlformats.org/officeDocument/2006/relationships/slide" Target="slide118.xml"/><Relationship Id="rId1" Type="http://schemas.openxmlformats.org/officeDocument/2006/relationships/slideLayout" Target="../slideLayouts/slideLayout3.xml"/><Relationship Id="rId6" Type="http://schemas.openxmlformats.org/officeDocument/2006/relationships/slide" Target="slide114.xml"/><Relationship Id="rId11" Type="http://schemas.openxmlformats.org/officeDocument/2006/relationships/slide" Target="slide122.xml"/><Relationship Id="rId5" Type="http://schemas.openxmlformats.org/officeDocument/2006/relationships/slide" Target="slide117.xml"/><Relationship Id="rId15" Type="http://schemas.openxmlformats.org/officeDocument/2006/relationships/slide" Target="slide84.xml"/><Relationship Id="rId10" Type="http://schemas.openxmlformats.org/officeDocument/2006/relationships/slide" Target="slide120.xml"/><Relationship Id="rId19" Type="http://schemas.openxmlformats.org/officeDocument/2006/relationships/slide" Target="slide88.xml"/><Relationship Id="rId4" Type="http://schemas.openxmlformats.org/officeDocument/2006/relationships/slide" Target="slide116.xml"/><Relationship Id="rId9" Type="http://schemas.openxmlformats.org/officeDocument/2006/relationships/slide" Target="slide126.xml"/><Relationship Id="rId14" Type="http://schemas.openxmlformats.org/officeDocument/2006/relationships/slide" Target="slide83.xml"/><Relationship Id="rId22" Type="http://schemas.openxmlformats.org/officeDocument/2006/relationships/slide" Target="slide121.xml"/></Relationships>
</file>

<file path=ppt/slides/_rels/slide6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2.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6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2.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61.xml"/><Relationship Id="rId1" Type="http://schemas.openxmlformats.org/officeDocument/2006/relationships/slideLayout" Target="../slideLayouts/slideLayout3.xml"/><Relationship Id="rId6" Type="http://schemas.openxmlformats.org/officeDocument/2006/relationships/slide" Target="slide80.xml"/><Relationship Id="rId5" Type="http://schemas.openxmlformats.org/officeDocument/2006/relationships/image" Target="../media/image54.png"/><Relationship Id="rId4" Type="http://schemas.openxmlformats.org/officeDocument/2006/relationships/image" Target="../media/image53.png"/></Relationships>
</file>

<file path=ppt/slides/_rels/slide6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56.png"/><Relationship Id="rId4" Type="http://schemas.openxmlformats.org/officeDocument/2006/relationships/image" Target="../media/image55.png"/></Relationships>
</file>

<file path=ppt/slides/_rels/slide63.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58.png"/><Relationship Id="rId4" Type="http://schemas.openxmlformats.org/officeDocument/2006/relationships/image" Target="../media/image57.png"/></Relationships>
</file>

<file path=ppt/slides/_rels/slide6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64.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59.png"/></Relationships>
</file>

<file path=ppt/slides/_rels/slide6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5.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2.xml"/></Relationships>
</file>

<file path=ppt/slides/_rels/slide66.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2.xml"/><Relationship Id="rId4" Type="http://schemas.openxmlformats.org/officeDocument/2006/relationships/image" Target="../media/image61.png"/></Relationships>
</file>

<file path=ppt/slides/_rels/slide6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7.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2.xml"/></Relationships>
</file>

<file path=ppt/slides/_rels/slide6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8.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2.xml"/></Relationships>
</file>

<file path=ppt/slides/_rels/slide6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9.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8" Type="http://schemas.openxmlformats.org/officeDocument/2006/relationships/slide" Target="slide133.xml"/><Relationship Id="rId13" Type="http://schemas.openxmlformats.org/officeDocument/2006/relationships/slide" Target="slide138.xml"/><Relationship Id="rId3" Type="http://schemas.openxmlformats.org/officeDocument/2006/relationships/slide" Target="slide4.xml"/><Relationship Id="rId7" Type="http://schemas.openxmlformats.org/officeDocument/2006/relationships/slide" Target="slide132.xml"/><Relationship Id="rId12" Type="http://schemas.openxmlformats.org/officeDocument/2006/relationships/slide" Target="slide137.xml"/><Relationship Id="rId2" Type="http://schemas.openxmlformats.org/officeDocument/2006/relationships/notesSlide" Target="../notesSlides/notesSlide7.xml"/><Relationship Id="rId16" Type="http://schemas.openxmlformats.org/officeDocument/2006/relationships/slide" Target="slide141.xml"/><Relationship Id="rId1" Type="http://schemas.openxmlformats.org/officeDocument/2006/relationships/slideLayout" Target="../slideLayouts/slideLayout3.xml"/><Relationship Id="rId6" Type="http://schemas.openxmlformats.org/officeDocument/2006/relationships/slide" Target="slide131.xml"/><Relationship Id="rId11" Type="http://schemas.openxmlformats.org/officeDocument/2006/relationships/slide" Target="slide136.xml"/><Relationship Id="rId5" Type="http://schemas.openxmlformats.org/officeDocument/2006/relationships/slide" Target="slide130.xml"/><Relationship Id="rId15" Type="http://schemas.openxmlformats.org/officeDocument/2006/relationships/slide" Target="slide140.xml"/><Relationship Id="rId10" Type="http://schemas.openxmlformats.org/officeDocument/2006/relationships/slide" Target="slide135.xml"/><Relationship Id="rId4" Type="http://schemas.openxmlformats.org/officeDocument/2006/relationships/slide" Target="slide129.xml"/><Relationship Id="rId9" Type="http://schemas.openxmlformats.org/officeDocument/2006/relationships/slide" Target="slide134.xml"/><Relationship Id="rId14" Type="http://schemas.openxmlformats.org/officeDocument/2006/relationships/slide" Target="slide139.xml"/></Relationships>
</file>

<file path=ppt/slides/_rels/slide7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0.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2.xml"/></Relationships>
</file>

<file path=ppt/slides/_rels/slide7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1.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2.xml"/></Relationships>
</file>

<file path=ppt/slides/_rels/slide7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2.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2.xml"/></Relationships>
</file>

<file path=ppt/slides/_rels/slide73.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2.xml"/><Relationship Id="rId4" Type="http://schemas.openxmlformats.org/officeDocument/2006/relationships/image" Target="../media/image68.png"/></Relationships>
</file>

<file path=ppt/slides/_rels/slide74.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2.xml"/><Relationship Id="rId4" Type="http://schemas.openxmlformats.org/officeDocument/2006/relationships/image" Target="../media/image70.png"/></Relationships>
</file>

<file path=ppt/slides/_rels/slide7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5.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2.xml"/></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2.xml"/><Relationship Id="rId4" Type="http://schemas.openxmlformats.org/officeDocument/2006/relationships/image" Target="../media/image37.png"/></Relationships>
</file>

<file path=ppt/slides/_rels/slide77.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2.xml"/><Relationship Id="rId4" Type="http://schemas.openxmlformats.org/officeDocument/2006/relationships/image" Target="../media/image73.png"/></Relationships>
</file>

<file path=ppt/slides/_rels/slide7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8.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2.xml"/></Relationships>
</file>

<file path=ppt/slides/_rels/slide79.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2.xml"/><Relationship Id="rId7" Type="http://schemas.openxmlformats.org/officeDocument/2006/relationships/slide" Target="slide18.xml"/><Relationship Id="rId2" Type="http://schemas.openxmlformats.org/officeDocument/2006/relationships/notesSlide" Target="../notesSlides/notesSlide79.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8.xml.rels><?xml version="1.0" encoding="UTF-8" standalone="yes"?>
<Relationships xmlns="http://schemas.openxmlformats.org/package/2006/relationships"><Relationship Id="rId8" Type="http://schemas.openxmlformats.org/officeDocument/2006/relationships/slide" Target="slide148.xml"/><Relationship Id="rId13" Type="http://schemas.openxmlformats.org/officeDocument/2006/relationships/slide" Target="slide153.xml"/><Relationship Id="rId18" Type="http://schemas.openxmlformats.org/officeDocument/2006/relationships/slide" Target="slide158.xml"/><Relationship Id="rId3" Type="http://schemas.openxmlformats.org/officeDocument/2006/relationships/slide" Target="slide4.xml"/><Relationship Id="rId7" Type="http://schemas.openxmlformats.org/officeDocument/2006/relationships/slide" Target="slide147.xml"/><Relationship Id="rId12" Type="http://schemas.openxmlformats.org/officeDocument/2006/relationships/slide" Target="slide152.xml"/><Relationship Id="rId17" Type="http://schemas.openxmlformats.org/officeDocument/2006/relationships/slide" Target="slide157.xml"/><Relationship Id="rId2" Type="http://schemas.openxmlformats.org/officeDocument/2006/relationships/notesSlide" Target="../notesSlides/notesSlide8.xml"/><Relationship Id="rId16" Type="http://schemas.openxmlformats.org/officeDocument/2006/relationships/slide" Target="slide156.xml"/><Relationship Id="rId20" Type="http://schemas.openxmlformats.org/officeDocument/2006/relationships/slide" Target="slide160.xml"/><Relationship Id="rId1" Type="http://schemas.openxmlformats.org/officeDocument/2006/relationships/slideLayout" Target="../slideLayouts/slideLayout3.xml"/><Relationship Id="rId6" Type="http://schemas.openxmlformats.org/officeDocument/2006/relationships/slide" Target="slide146.xml"/><Relationship Id="rId11" Type="http://schemas.openxmlformats.org/officeDocument/2006/relationships/slide" Target="slide151.xml"/><Relationship Id="rId5" Type="http://schemas.openxmlformats.org/officeDocument/2006/relationships/slide" Target="slide145.xml"/><Relationship Id="rId15" Type="http://schemas.openxmlformats.org/officeDocument/2006/relationships/slide" Target="slide155.xml"/><Relationship Id="rId10" Type="http://schemas.openxmlformats.org/officeDocument/2006/relationships/slide" Target="slide150.xml"/><Relationship Id="rId19" Type="http://schemas.openxmlformats.org/officeDocument/2006/relationships/slide" Target="slide159.xml"/><Relationship Id="rId4" Type="http://schemas.openxmlformats.org/officeDocument/2006/relationships/slide" Target="slide144.xml"/><Relationship Id="rId9" Type="http://schemas.openxmlformats.org/officeDocument/2006/relationships/slide" Target="slide149.xml"/><Relationship Id="rId14" Type="http://schemas.openxmlformats.org/officeDocument/2006/relationships/slide" Target="slide154.xml"/></Relationships>
</file>

<file path=ppt/slides/_rels/slide80.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80.xml"/><Relationship Id="rId16"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 Id="rId14" Type="http://schemas.openxmlformats.org/officeDocument/2006/relationships/image" Target="../media/image86.png"/></Relationships>
</file>

<file path=ppt/slides/_rels/slide81.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slide" Target="slide2.xml"/><Relationship Id="rId7" Type="http://schemas.openxmlformats.org/officeDocument/2006/relationships/slide" Target="slide16.xml"/><Relationship Id="rId2" Type="http://schemas.openxmlformats.org/officeDocument/2006/relationships/notesSlide" Target="../notesSlides/notesSlide81.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8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82.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image" Target="../media/image88.png"/></Relationships>
</file>

<file path=ppt/slides/_rels/slide8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83.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6.xml"/></Relationships>
</file>

<file path=ppt/slides/_rels/slide8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4.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6.xml"/></Relationships>
</file>

<file path=ppt/slides/_rels/slide8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85.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6.xml"/></Relationships>
</file>

<file path=ppt/slides/_rels/slide86.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90.xml"/><Relationship Id="rId4" Type="http://schemas.openxmlformats.org/officeDocument/2006/relationships/slide" Target="slide6.xml"/></Relationships>
</file>

<file path=ppt/slides/_rels/slide8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7.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6.xml"/></Relationships>
</file>

<file path=ppt/slides/_rels/slide8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88.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hyperlink" Target="https://drive.google.com/file/d/1isAFg4lRrB8680sLTwSzrZEvKbRPxGTV/view?usp=drive_link" TargetMode="External"/><Relationship Id="rId4" Type="http://schemas.openxmlformats.org/officeDocument/2006/relationships/slide" Target="slide6.xml"/></Relationships>
</file>

<file path=ppt/slides/_rels/slide89.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2.xml"/><Relationship Id="rId7" Type="http://schemas.openxmlformats.org/officeDocument/2006/relationships/slide" Target="slide18.xml"/><Relationship Id="rId2" Type="http://schemas.openxmlformats.org/officeDocument/2006/relationships/notesSlide" Target="../notesSlides/notesSlide89.xml"/><Relationship Id="rId1" Type="http://schemas.openxmlformats.org/officeDocument/2006/relationships/slideLayout" Target="../slideLayouts/slideLayout1.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openxmlformats.org/officeDocument/2006/relationships/slide" Target="slide178.xml"/><Relationship Id="rId13" Type="http://schemas.openxmlformats.org/officeDocument/2006/relationships/slide" Target="slide183.xml"/><Relationship Id="rId3" Type="http://schemas.openxmlformats.org/officeDocument/2006/relationships/slide" Target="slide4.xml"/><Relationship Id="rId7" Type="http://schemas.openxmlformats.org/officeDocument/2006/relationships/slide" Target="slide177.xml"/><Relationship Id="rId12" Type="http://schemas.openxmlformats.org/officeDocument/2006/relationships/slide" Target="slide182.xml"/><Relationship Id="rId17" Type="http://schemas.openxmlformats.org/officeDocument/2006/relationships/slide" Target="slide187.xml"/><Relationship Id="rId2" Type="http://schemas.openxmlformats.org/officeDocument/2006/relationships/notesSlide" Target="../notesSlides/notesSlide9.xml"/><Relationship Id="rId16" Type="http://schemas.openxmlformats.org/officeDocument/2006/relationships/slide" Target="slide186.xml"/><Relationship Id="rId1" Type="http://schemas.openxmlformats.org/officeDocument/2006/relationships/slideLayout" Target="../slideLayouts/slideLayout3.xml"/><Relationship Id="rId6" Type="http://schemas.openxmlformats.org/officeDocument/2006/relationships/slide" Target="slide176.xml"/><Relationship Id="rId11" Type="http://schemas.openxmlformats.org/officeDocument/2006/relationships/slide" Target="slide181.xml"/><Relationship Id="rId5" Type="http://schemas.openxmlformats.org/officeDocument/2006/relationships/slide" Target="slide175.xml"/><Relationship Id="rId15" Type="http://schemas.openxmlformats.org/officeDocument/2006/relationships/slide" Target="slide185.xml"/><Relationship Id="rId10" Type="http://schemas.openxmlformats.org/officeDocument/2006/relationships/slide" Target="slide180.xml"/><Relationship Id="rId4" Type="http://schemas.openxmlformats.org/officeDocument/2006/relationships/slide" Target="slide174.xml"/><Relationship Id="rId9" Type="http://schemas.openxmlformats.org/officeDocument/2006/relationships/slide" Target="slide179.xml"/><Relationship Id="rId14" Type="http://schemas.openxmlformats.org/officeDocument/2006/relationships/slide" Target="slide184.xml"/></Relationships>
</file>

<file path=ppt/slides/_rels/slide90.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90.xml"/><Relationship Id="rId16" Type="http://schemas.openxmlformats.org/officeDocument/2006/relationships/slide" Target="slide6.xml"/><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 Id="rId14" Type="http://schemas.openxmlformats.org/officeDocument/2006/relationships/image" Target="../media/image86.png"/></Relationships>
</file>

<file path=ppt/slides/_rels/slide91.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image" Target="../media/image94.png"/></Relationships>
</file>

<file path=ppt/slides/_rels/slide92.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image" Target="../media/image95.png"/></Relationships>
</file>

<file path=ppt/slides/_rels/slide9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5.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93.xml"/><Relationship Id="rId1" Type="http://schemas.openxmlformats.org/officeDocument/2006/relationships/slideLayout" Target="../slideLayouts/slideLayout3.xml"/><Relationship Id="rId6" Type="http://schemas.openxmlformats.org/officeDocument/2006/relationships/slide" Target="slide113.xml"/><Relationship Id="rId5" Type="http://schemas.openxmlformats.org/officeDocument/2006/relationships/image" Target="../media/image97.png"/><Relationship Id="rId4" Type="http://schemas.openxmlformats.org/officeDocument/2006/relationships/image" Target="../media/image96.png"/></Relationships>
</file>

<file path=ppt/slides/_rels/slide94.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image" Target="../media/image98.png"/></Relationships>
</file>

<file path=ppt/slides/_rels/slide95.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image" Target="../media/image98.png"/></Relationships>
</file>

<file path=ppt/slides/_rels/slide96.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100.png"/><Relationship Id="rId4" Type="http://schemas.openxmlformats.org/officeDocument/2006/relationships/image" Target="../media/image99.png"/></Relationships>
</file>

<file path=ppt/slides/_rels/slide97.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image" Target="../media/image102.png"/><Relationship Id="rId4" Type="http://schemas.openxmlformats.org/officeDocument/2006/relationships/image" Target="../media/image101.png"/></Relationships>
</file>

<file path=ppt/slides/_rels/slide98.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png"/><Relationship Id="rId2" Type="http://schemas.openxmlformats.org/officeDocument/2006/relationships/notesSlide" Target="../notesSlides/notesSlide98.xml"/><Relationship Id="rId1" Type="http://schemas.openxmlformats.org/officeDocument/2006/relationships/slideLayout" Target="../slideLayouts/slideLayout3.xml"/><Relationship Id="rId6" Type="http://schemas.openxmlformats.org/officeDocument/2006/relationships/hyperlink" Target="https://drive.google.com/file/d/1isAFg4lRrB8680sLTwSzrZEvKbRPxGTV/view?usp=drive_link" TargetMode="External"/><Relationship Id="rId5" Type="http://schemas.openxmlformats.org/officeDocument/2006/relationships/slide" Target="slide113.xml"/><Relationship Id="rId4" Type="http://schemas.openxmlformats.org/officeDocument/2006/relationships/image" Target="../media/image103.png"/></Relationships>
</file>

<file path=ppt/slides/_rels/slide9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5.xml"/><Relationship Id="rId7" Type="http://schemas.openxmlformats.org/officeDocument/2006/relationships/hyperlink" Target="https://drive.google.com/file/d/1isAFg4lRrB8680sLTwSzrZEvKbRPxGTV/view?usp=drive_link" TargetMode="External"/><Relationship Id="rId2" Type="http://schemas.openxmlformats.org/officeDocument/2006/relationships/notesSlide" Target="../notesSlides/notesSlide99.xml"/><Relationship Id="rId1" Type="http://schemas.openxmlformats.org/officeDocument/2006/relationships/slideLayout" Target="../slideLayouts/slideLayout3.xml"/><Relationship Id="rId6" Type="http://schemas.openxmlformats.org/officeDocument/2006/relationships/slide" Target="slide113.xml"/><Relationship Id="rId5" Type="http://schemas.openxmlformats.org/officeDocument/2006/relationships/image" Target="../media/image105.png"/><Relationship Id="rId4" Type="http://schemas.openxmlformats.org/officeDocument/2006/relationships/image" Target="../media/image10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55" name="Google Shape;55;p13"/>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56" name="Google Shape;56;p13">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57" name="Google Shape;57;p13">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58" name="Google Shape;58;p13">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59" name="Google Shape;59;p13">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60" name="Google Shape;60;p13">
            <a:hlinkClick r:id="rId7"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
        <p:nvSpPr>
          <p:cNvPr id="61" name="Google Shape;61;p13">
            <a:hlinkClick r:id="rId8"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a:spLocks noGrp="1"/>
          </p:cNvSpPr>
          <p:nvPr>
            <p:ph type="title"/>
          </p:nvPr>
        </p:nvSpPr>
        <p:spPr>
          <a:xfrm>
            <a:off x="2036700" y="133075"/>
            <a:ext cx="507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Common Explanation Questions</a:t>
            </a:r>
            <a:endParaRPr b="1">
              <a:latin typeface="Nunito"/>
              <a:ea typeface="Nunito"/>
              <a:cs typeface="Nunito"/>
              <a:sym typeface="Nunito"/>
            </a:endParaRPr>
          </a:p>
        </p:txBody>
      </p:sp>
      <p:sp>
        <p:nvSpPr>
          <p:cNvPr id="153" name="Google Shape;153;p2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graphicFrame>
        <p:nvGraphicFramePr>
          <p:cNvPr id="154" name="Google Shape;154;p22"/>
          <p:cNvGraphicFramePr/>
          <p:nvPr/>
        </p:nvGraphicFramePr>
        <p:xfrm>
          <a:off x="274900" y="2165000"/>
          <a:ext cx="3000000" cy="3000000"/>
        </p:xfrm>
        <a:graphic>
          <a:graphicData uri="http://schemas.openxmlformats.org/drawingml/2006/table">
            <a:tbl>
              <a:tblPr>
                <a:noFill/>
                <a:tableStyleId>{D506777C-C052-4AE0-8132-7D2D3A3D9816}</a:tableStyleId>
              </a:tblPr>
              <a:tblGrid>
                <a:gridCol w="2526000">
                  <a:extLst>
                    <a:ext uri="{9D8B030D-6E8A-4147-A177-3AD203B41FA5}">
                      <a16:colId xmlns:a16="http://schemas.microsoft.com/office/drawing/2014/main" val="20000"/>
                    </a:ext>
                  </a:extLst>
                </a:gridCol>
                <a:gridCol w="6068175">
                  <a:extLst>
                    <a:ext uri="{9D8B030D-6E8A-4147-A177-3AD203B41FA5}">
                      <a16:colId xmlns:a16="http://schemas.microsoft.com/office/drawing/2014/main" val="20001"/>
                    </a:ext>
                  </a:extLst>
                </a:gridCol>
              </a:tblGrid>
              <a:tr h="361100">
                <a:tc>
                  <a:txBody>
                    <a:bodyPr/>
                    <a:lstStyle/>
                    <a:p>
                      <a:pPr marL="0" lvl="0" indent="0" algn="l" rtl="0">
                        <a:spcBef>
                          <a:spcPts val="0"/>
                        </a:spcBef>
                        <a:spcAft>
                          <a:spcPts val="0"/>
                        </a:spcAft>
                        <a:buNone/>
                      </a:pPr>
                      <a:r>
                        <a:rPr lang="en-GB" sz="1200"/>
                        <a:t>Wave parameters &amp; behaviours</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b="1" u="sng">
                          <a:solidFill>
                            <a:srgbClr val="0097A7"/>
                          </a:solidFill>
                          <a:hlinkClick r:id="rId4" action="ppaction://hlinksldjump">
                            <a:extLst>
                              <a:ext uri="{A12FA001-AC4F-418D-AE19-62706E023703}">
                                <ahyp:hlinkClr xmlns:ahyp="http://schemas.microsoft.com/office/drawing/2018/hyperlinkcolor" val="tx"/>
                              </a:ext>
                            </a:extLst>
                          </a:hlinkClick>
                        </a:rPr>
                        <a:t>2015 </a:t>
                      </a:r>
                      <a:r>
                        <a:rPr lang="en-GB" sz="1200" u="sng">
                          <a:solidFill>
                            <a:srgbClr val="0097A7"/>
                          </a:solidFill>
                          <a:hlinkClick r:id="rId4" action="ppaction://hlinksldjump">
                            <a:extLst>
                              <a:ext uri="{A12FA001-AC4F-418D-AE19-62706E023703}">
                                <ahyp:hlinkClr xmlns:ahyp="http://schemas.microsoft.com/office/drawing/2018/hyperlinkcolor" val="tx"/>
                              </a:ext>
                            </a:extLst>
                          </a:hlinkClick>
                        </a:rPr>
                        <a:t>3d</a:t>
                      </a:r>
                      <a:r>
                        <a:rPr lang="en-GB" sz="1200">
                          <a:solidFill>
                            <a:srgbClr val="0097A7"/>
                          </a:solidFill>
                        </a:rPr>
                        <a:t>, </a:t>
                      </a:r>
                      <a:r>
                        <a:rPr lang="en-GB" sz="1200" b="1" u="sng">
                          <a:solidFill>
                            <a:srgbClr val="0097A7"/>
                          </a:solidFill>
                          <a:hlinkClick r:id="rId5" action="ppaction://hlinksldjump">
                            <a:extLst>
                              <a:ext uri="{A12FA001-AC4F-418D-AE19-62706E023703}">
                                <ahyp:hlinkClr xmlns:ahyp="http://schemas.microsoft.com/office/drawing/2018/hyperlinkcolor" val="tx"/>
                              </a:ext>
                            </a:extLst>
                          </a:hlinkClick>
                        </a:rPr>
                        <a:t>2019 </a:t>
                      </a:r>
                      <a:r>
                        <a:rPr lang="en-GB" sz="1200" u="sng">
                          <a:solidFill>
                            <a:srgbClr val="0097A7"/>
                          </a:solidFill>
                          <a:hlinkClick r:id="rId5" action="ppaction://hlinksldjump">
                            <a:extLst>
                              <a:ext uri="{A12FA001-AC4F-418D-AE19-62706E023703}">
                                <ahyp:hlinkClr xmlns:ahyp="http://schemas.microsoft.com/office/drawing/2018/hyperlinkcolor" val="tx"/>
                              </a:ext>
                            </a:extLst>
                          </a:hlinkClick>
                        </a:rPr>
                        <a:t>9b</a:t>
                      </a:r>
                      <a:r>
                        <a:rPr lang="en-GB" sz="1200">
                          <a:solidFill>
                            <a:srgbClr val="0097A7"/>
                          </a:solidFill>
                        </a:rPr>
                        <a:t>, </a:t>
                      </a:r>
                      <a:r>
                        <a:rPr lang="en-GB" sz="1200" b="1" u="sng">
                          <a:solidFill>
                            <a:srgbClr val="0097A7"/>
                          </a:solidFill>
                          <a:hlinkClick r:id="rId6" action="ppaction://hlinksldjump">
                            <a:extLst>
                              <a:ext uri="{A12FA001-AC4F-418D-AE19-62706E023703}">
                                <ahyp:hlinkClr xmlns:ahyp="http://schemas.microsoft.com/office/drawing/2018/hyperlinkcolor" val="tx"/>
                              </a:ext>
                            </a:extLst>
                          </a:hlinkClick>
                        </a:rPr>
                        <a:t>2023 </a:t>
                      </a:r>
                      <a:r>
                        <a:rPr lang="en-GB" sz="1200" u="sng">
                          <a:solidFill>
                            <a:srgbClr val="0097A7"/>
                          </a:solidFill>
                          <a:hlinkClick r:id="rId6" action="ppaction://hlinksldjump">
                            <a:extLst>
                              <a:ext uri="{A12FA001-AC4F-418D-AE19-62706E023703}">
                                <ahyp:hlinkClr xmlns:ahyp="http://schemas.microsoft.com/office/drawing/2018/hyperlinkcolor" val="tx"/>
                              </a:ext>
                            </a:extLst>
                          </a:hlinkClick>
                        </a:rPr>
                        <a:t>10bii</a:t>
                      </a:r>
                      <a:r>
                        <a:rPr lang="en-GB" sz="1200">
                          <a:solidFill>
                            <a:srgbClr val="0097A7"/>
                          </a:solidFill>
                        </a:rPr>
                        <a:t>, </a:t>
                      </a:r>
                      <a:r>
                        <a:rPr lang="en-GB" sz="1200" b="1" u="sng">
                          <a:solidFill>
                            <a:schemeClr val="hlink"/>
                          </a:solidFill>
                          <a:hlinkClick r:id="rId7" action="ppaction://hlinksldjump"/>
                        </a:rPr>
                        <a:t>2024</a:t>
                      </a:r>
                      <a:r>
                        <a:rPr lang="en-GB" sz="1200" u="sng">
                          <a:solidFill>
                            <a:schemeClr val="hlink"/>
                          </a:solidFill>
                          <a:hlinkClick r:id="rId7" action="ppaction://hlinksldjump"/>
                        </a:rPr>
                        <a:t> 12c</a:t>
                      </a:r>
                      <a:endParaRPr sz="1200">
                        <a:solidFill>
                          <a:srgbClr val="0097A7"/>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61100">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Diffraction</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b="1" u="sng">
                          <a:solidFill>
                            <a:schemeClr val="accent5"/>
                          </a:solidFill>
                          <a:hlinkClick r:id="rId8" action="ppaction://hlinksldjump">
                            <a:extLst>
                              <a:ext uri="{A12FA001-AC4F-418D-AE19-62706E023703}">
                                <ahyp:hlinkClr xmlns:ahyp="http://schemas.microsoft.com/office/drawing/2018/hyperlinkcolor" val="tx"/>
                              </a:ext>
                            </a:extLst>
                          </a:hlinkClick>
                        </a:rPr>
                        <a:t>2017 </a:t>
                      </a:r>
                      <a:r>
                        <a:rPr lang="en-GB" sz="1200" u="sng">
                          <a:solidFill>
                            <a:schemeClr val="accent5"/>
                          </a:solidFill>
                          <a:hlinkClick r:id="rId8" action="ppaction://hlinksldjump">
                            <a:extLst>
                              <a:ext uri="{A12FA001-AC4F-418D-AE19-62706E023703}">
                                <ahyp:hlinkClr xmlns:ahyp="http://schemas.microsoft.com/office/drawing/2018/hyperlinkcolor" val="tx"/>
                              </a:ext>
                            </a:extLst>
                          </a:hlinkClick>
                        </a:rPr>
                        <a:t>4d</a:t>
                      </a:r>
                      <a:r>
                        <a:rPr lang="en-GB" sz="1200">
                          <a:solidFill>
                            <a:schemeClr val="accent5"/>
                          </a:solidFill>
                        </a:rPr>
                        <a:t>, </a:t>
                      </a:r>
                      <a:r>
                        <a:rPr lang="en-GB" sz="1200" b="1" u="sng">
                          <a:solidFill>
                            <a:schemeClr val="accent5"/>
                          </a:solidFill>
                          <a:hlinkClick r:id="rId9" action="ppaction://hlinksldjump">
                            <a:extLst>
                              <a:ext uri="{A12FA001-AC4F-418D-AE19-62706E023703}">
                                <ahyp:hlinkClr xmlns:ahyp="http://schemas.microsoft.com/office/drawing/2018/hyperlinkcolor" val="tx"/>
                              </a:ext>
                            </a:extLst>
                          </a:hlinkClick>
                        </a:rPr>
                        <a:t>2023</a:t>
                      </a:r>
                      <a:r>
                        <a:rPr lang="en-GB" sz="1200" u="sng">
                          <a:solidFill>
                            <a:schemeClr val="accent5"/>
                          </a:solidFill>
                          <a:hlinkClick r:id="rId9" action="ppaction://hlinksldjump">
                            <a:extLst>
                              <a:ext uri="{A12FA001-AC4F-418D-AE19-62706E023703}">
                                <ahyp:hlinkClr xmlns:ahyp="http://schemas.microsoft.com/office/drawing/2018/hyperlinkcolor" val="tx"/>
                              </a:ext>
                            </a:extLst>
                          </a:hlinkClick>
                        </a:rPr>
                        <a:t> 11b</a:t>
                      </a:r>
                      <a:r>
                        <a:rPr lang="en-GB" sz="1200">
                          <a:solidFill>
                            <a:schemeClr val="accent5"/>
                          </a:solidFill>
                        </a:rPr>
                        <a:t>,</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61100">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Refraction</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b="1" u="sng">
                          <a:solidFill>
                            <a:schemeClr val="accent5"/>
                          </a:solidFill>
                          <a:hlinkClick r:id="rId10" action="ppaction://hlinksldjump">
                            <a:extLst>
                              <a:ext uri="{A12FA001-AC4F-418D-AE19-62706E023703}">
                                <ahyp:hlinkClr xmlns:ahyp="http://schemas.microsoft.com/office/drawing/2018/hyperlinkcolor" val="tx"/>
                              </a:ext>
                            </a:extLst>
                          </a:hlinkClick>
                        </a:rPr>
                        <a:t>2018 </a:t>
                      </a:r>
                      <a:r>
                        <a:rPr lang="en-GB" sz="1200" u="sng">
                          <a:solidFill>
                            <a:schemeClr val="accent5"/>
                          </a:solidFill>
                          <a:hlinkClick r:id="rId10" action="ppaction://hlinksldjump">
                            <a:extLst>
                              <a:ext uri="{A12FA001-AC4F-418D-AE19-62706E023703}">
                                <ahyp:hlinkClr xmlns:ahyp="http://schemas.microsoft.com/office/drawing/2018/hyperlinkcolor" val="tx"/>
                              </a:ext>
                            </a:extLst>
                          </a:hlinkClick>
                        </a:rPr>
                        <a:t>11cii</a:t>
                      </a:r>
                      <a:r>
                        <a:rPr lang="en-GB" sz="1200" b="1"/>
                        <a:t>, </a:t>
                      </a:r>
                      <a:r>
                        <a:rPr lang="en-GB" sz="1200" b="1" u="sng">
                          <a:solidFill>
                            <a:schemeClr val="accent5"/>
                          </a:solidFill>
                          <a:hlinkClick r:id="rId11" action="ppaction://hlinksldjump">
                            <a:extLst>
                              <a:ext uri="{A12FA001-AC4F-418D-AE19-62706E023703}">
                                <ahyp:hlinkClr xmlns:ahyp="http://schemas.microsoft.com/office/drawing/2018/hyperlinkcolor" val="tx"/>
                              </a:ext>
                            </a:extLst>
                          </a:hlinkClick>
                        </a:rPr>
                        <a:t>2019 </a:t>
                      </a:r>
                      <a:r>
                        <a:rPr lang="en-GB" sz="1200" u="sng">
                          <a:solidFill>
                            <a:schemeClr val="accent5"/>
                          </a:solidFill>
                          <a:hlinkClick r:id="rId11" action="ppaction://hlinksldjump">
                            <a:extLst>
                              <a:ext uri="{A12FA001-AC4F-418D-AE19-62706E023703}">
                                <ahyp:hlinkClr xmlns:ahyp="http://schemas.microsoft.com/office/drawing/2018/hyperlinkcolor" val="tx"/>
                              </a:ext>
                            </a:extLst>
                          </a:hlinkClick>
                        </a:rPr>
                        <a:t>11b</a:t>
                      </a:r>
                      <a:r>
                        <a:rPr lang="en-GB" sz="1200" b="1"/>
                        <a:t>, </a:t>
                      </a:r>
                      <a:r>
                        <a:rPr lang="en-GB" sz="1200" b="1" u="sng">
                          <a:solidFill>
                            <a:schemeClr val="accent5"/>
                          </a:solidFill>
                          <a:hlinkClick r:id="rId12" action="ppaction://hlinksldjump">
                            <a:extLst>
                              <a:ext uri="{A12FA001-AC4F-418D-AE19-62706E023703}">
                                <ahyp:hlinkClr xmlns:ahyp="http://schemas.microsoft.com/office/drawing/2018/hyperlinkcolor" val="tx"/>
                              </a:ext>
                            </a:extLst>
                          </a:hlinkClick>
                        </a:rPr>
                        <a:t>2024 </a:t>
                      </a:r>
                      <a:r>
                        <a:rPr lang="en-GB" sz="1200" u="sng">
                          <a:solidFill>
                            <a:schemeClr val="accent5"/>
                          </a:solidFill>
                          <a:hlinkClick r:id="rId12" action="ppaction://hlinksldjump">
                            <a:extLst>
                              <a:ext uri="{A12FA001-AC4F-418D-AE19-62706E023703}">
                                <ahyp:hlinkClr xmlns:ahyp="http://schemas.microsoft.com/office/drawing/2018/hyperlinkcolor" val="tx"/>
                              </a:ext>
                            </a:extLst>
                          </a:hlinkClick>
                        </a:rPr>
                        <a:t>12bi</a:t>
                      </a:r>
                      <a:r>
                        <a:rPr lang="en-GB" sz="1200">
                          <a:solidFill>
                            <a:schemeClr val="accent5"/>
                          </a:solidFill>
                        </a:rPr>
                        <a:t>,</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pSp>
        <p:nvGrpSpPr>
          <p:cNvPr id="155" name="Google Shape;155;p22"/>
          <p:cNvGrpSpPr/>
          <p:nvPr/>
        </p:nvGrpSpPr>
        <p:grpSpPr>
          <a:xfrm>
            <a:off x="3071988" y="1022763"/>
            <a:ext cx="3000000" cy="572700"/>
            <a:chOff x="4621775" y="3284938"/>
            <a:chExt cx="3000000" cy="572700"/>
          </a:xfrm>
        </p:grpSpPr>
        <p:sp>
          <p:nvSpPr>
            <p:cNvPr id="156" name="Google Shape;156;p22"/>
            <p:cNvSpPr/>
            <p:nvPr/>
          </p:nvSpPr>
          <p:spPr>
            <a:xfrm>
              <a:off x="4687625" y="3284938"/>
              <a:ext cx="28683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7" name="Google Shape;157;p22"/>
            <p:cNvSpPr txBox="1"/>
            <p:nvPr/>
          </p:nvSpPr>
          <p:spPr>
            <a:xfrm>
              <a:off x="4621775" y="3286600"/>
              <a:ext cx="3000000" cy="569400"/>
            </a:xfrm>
            <a:prstGeom prst="rect">
              <a:avLst/>
            </a:prstGeom>
            <a:noFill/>
            <a:ln>
              <a:noFill/>
            </a:ln>
          </p:spPr>
          <p:txBody>
            <a:bodyPr spcFirstLastPara="1" wrap="square" lIns="91425" tIns="91425" rIns="91425" bIns="91425" anchor="t" anchorCtr="0">
              <a:spAutoFit/>
            </a:bodyPr>
            <a:lstStyle/>
            <a:p>
              <a:pPr marL="0" lvl="0" indent="0" algn="ctr" rtl="0">
                <a:lnSpc>
                  <a:spcPct val="110000"/>
                </a:lnSpc>
                <a:spcBef>
                  <a:spcPts val="0"/>
                </a:spcBef>
                <a:spcAft>
                  <a:spcPts val="0"/>
                </a:spcAft>
                <a:buNone/>
              </a:pPr>
              <a:r>
                <a:rPr lang="en-GB" sz="2500">
                  <a:solidFill>
                    <a:srgbClr val="0D1C45"/>
                  </a:solidFill>
                  <a:latin typeface="Nunito"/>
                  <a:ea typeface="Nunito"/>
                  <a:cs typeface="Nunito"/>
                  <a:sym typeface="Nunito"/>
                </a:rPr>
                <a:t>〰️ Waves 〰️</a:t>
              </a:r>
              <a:endParaRPr sz="2500">
                <a:solidFill>
                  <a:srgbClr val="0D1C45"/>
                </a:solidFill>
                <a:latin typeface="Nunito"/>
                <a:ea typeface="Nunito"/>
                <a:cs typeface="Nunito"/>
                <a:sym typeface="Nunito"/>
              </a:endParaRPr>
            </a:p>
          </p:txBody>
        </p:sp>
      </p:gr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431"/>
        <p:cNvGrpSpPr/>
        <p:nvPr/>
      </p:nvGrpSpPr>
      <p:grpSpPr>
        <a:xfrm>
          <a:off x="0" y="0"/>
          <a:ext cx="0" cy="0"/>
          <a:chOff x="0" y="0"/>
          <a:chExt cx="0" cy="0"/>
        </a:xfrm>
      </p:grpSpPr>
      <p:sp>
        <p:nvSpPr>
          <p:cNvPr id="1432" name="Google Shape;1432;p112"/>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 and Newton’s Laws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433" name="Google Shape;1433;p112"/>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SPQ </a:t>
            </a:r>
            <a:r>
              <a:rPr lang="en-GB" sz="1200">
                <a:solidFill>
                  <a:schemeClr val="dk1"/>
                </a:solidFill>
              </a:rPr>
              <a:t>2ci</a:t>
            </a:r>
            <a:endParaRPr/>
          </a:p>
        </p:txBody>
      </p:sp>
      <p:sp>
        <p:nvSpPr>
          <p:cNvPr id="1434" name="Google Shape;1434;p112"/>
          <p:cNvSpPr txBox="1"/>
          <p:nvPr/>
        </p:nvSpPr>
        <p:spPr>
          <a:xfrm>
            <a:off x="4953025" y="2048675"/>
            <a:ext cx="39759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Upward force</a:t>
            </a:r>
            <a:r>
              <a:rPr lang="en-GB" sz="1100">
                <a:solidFill>
                  <a:schemeClr val="dk1"/>
                </a:solidFill>
              </a:rPr>
              <a:t> is </a:t>
            </a:r>
            <a:r>
              <a:rPr lang="en-GB" sz="1100" b="1">
                <a:solidFill>
                  <a:schemeClr val="dk1"/>
                </a:solidFill>
              </a:rPr>
              <a:t>increased </a:t>
            </a:r>
            <a:r>
              <a:rPr lang="en-GB" sz="1100">
                <a:solidFill>
                  <a:schemeClr val="dk1"/>
                </a:solidFill>
              </a:rPr>
              <a:t>(by parachutes)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producing an </a:t>
            </a:r>
            <a:r>
              <a:rPr lang="en-GB" sz="1100" b="1">
                <a:solidFill>
                  <a:schemeClr val="dk1"/>
                </a:solidFill>
              </a:rPr>
              <a:t>unbalanced force upwards</a:t>
            </a:r>
            <a:r>
              <a:rPr lang="en-GB" sz="1100">
                <a:solidFill>
                  <a:schemeClr val="dk1"/>
                </a:solidFill>
              </a:rPr>
              <a:t> </a:t>
            </a:r>
            <a:r>
              <a:rPr lang="en-GB" sz="1100" b="1">
                <a:solidFill>
                  <a:schemeClr val="dk1"/>
                </a:solidFill>
              </a:rPr>
              <a:t>(1)</a:t>
            </a:r>
            <a:endParaRPr sz="1100">
              <a:solidFill>
                <a:schemeClr val="dk1"/>
              </a:solidFill>
            </a:endParaRPr>
          </a:p>
        </p:txBody>
      </p:sp>
      <p:sp>
        <p:nvSpPr>
          <p:cNvPr id="1435" name="Google Shape;1435;p112"/>
          <p:cNvSpPr txBox="1"/>
          <p:nvPr/>
        </p:nvSpPr>
        <p:spPr>
          <a:xfrm>
            <a:off x="300825" y="3931100"/>
            <a:ext cx="43491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After the Descent Module has re-entered the atmosphere, its speed is dramatically reduced. Four parachutes are used to slow the Module’s rate of descent. </a:t>
            </a:r>
            <a:endParaRPr b="1"/>
          </a:p>
        </p:txBody>
      </p:sp>
      <p:sp>
        <p:nvSpPr>
          <p:cNvPr id="1436" name="Google Shape;1436;p112"/>
          <p:cNvSpPr txBox="1"/>
          <p:nvPr/>
        </p:nvSpPr>
        <p:spPr>
          <a:xfrm>
            <a:off x="300825" y="1124650"/>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Soyuz Spacecraft is used to transport astronauts from the International Space Station (ISS) to Earth. </a:t>
            </a:r>
            <a:endParaRPr/>
          </a:p>
        </p:txBody>
      </p:sp>
      <p:sp>
        <p:nvSpPr>
          <p:cNvPr id="1437" name="Google Shape;1437;p11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438" name="Google Shape;1438;p112"/>
          <p:cNvSpPr/>
          <p:nvPr/>
        </p:nvSpPr>
        <p:spPr>
          <a:xfrm>
            <a:off x="4952800" y="3214425"/>
            <a:ext cx="3975900" cy="1436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find the initial acceleration assuming the upward force of the propulsion module is </a:t>
            </a:r>
            <a:r>
              <a:rPr lang="en-GB" b="1"/>
              <a:t>1430N</a:t>
            </a:r>
            <a:endParaRPr b="1"/>
          </a:p>
        </p:txBody>
      </p:sp>
      <p:sp>
        <p:nvSpPr>
          <p:cNvPr id="1439" name="Google Shape;1439;p112"/>
          <p:cNvSpPr txBox="1"/>
          <p:nvPr/>
        </p:nvSpPr>
        <p:spPr>
          <a:xfrm>
            <a:off x="7630975" y="4105600"/>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0.2 ms</a:t>
            </a:r>
            <a:r>
              <a:rPr lang="en-GB" b="1" baseline="30000"/>
              <a:t>-2</a:t>
            </a:r>
            <a:r>
              <a:rPr lang="en-GB" b="1"/>
              <a:t> </a:t>
            </a:r>
            <a:endParaRPr b="1" baseline="30000"/>
          </a:p>
        </p:txBody>
      </p:sp>
      <p:pic>
        <p:nvPicPr>
          <p:cNvPr id="1440" name="Google Shape;1440;p112"/>
          <p:cNvPicPr preferRelativeResize="0"/>
          <p:nvPr/>
        </p:nvPicPr>
        <p:blipFill>
          <a:blip r:embed="rId4">
            <a:alphaModFix/>
          </a:blip>
          <a:stretch>
            <a:fillRect/>
          </a:stretch>
        </p:blipFill>
        <p:spPr>
          <a:xfrm>
            <a:off x="520563" y="1750175"/>
            <a:ext cx="3909624" cy="2143986"/>
          </a:xfrm>
          <a:prstGeom prst="rect">
            <a:avLst/>
          </a:prstGeom>
          <a:noFill/>
          <a:ln>
            <a:noFill/>
          </a:ln>
        </p:spPr>
      </p:pic>
      <p:sp>
        <p:nvSpPr>
          <p:cNvPr id="1441" name="Google Shape;1441;p112"/>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sp>
        <p:nvSpPr>
          <p:cNvPr id="1442" name="Google Shape;1442;p112"/>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sp>
        <p:nvSpPr>
          <p:cNvPr id="1443" name="Google Shape;1443;p112"/>
          <p:cNvSpPr txBox="1"/>
          <p:nvPr/>
        </p:nvSpPr>
        <p:spPr>
          <a:xfrm>
            <a:off x="4953025" y="1174550"/>
            <a:ext cx="39759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Explain, in terms of forces, how the parachutes reduce the speed of the Module. </a:t>
            </a:r>
            <a:r>
              <a:rPr lang="en-GB" b="1">
                <a:solidFill>
                  <a:schemeClr val="dk1"/>
                </a:solidFill>
              </a:rPr>
              <a:t>(2)</a:t>
            </a:r>
            <a:endParaRPr b="1">
              <a:solidFill>
                <a:schemeClr val="dk1"/>
              </a:solidFill>
            </a:endParaRPr>
          </a:p>
        </p:txBody>
      </p:sp>
      <p:pic>
        <p:nvPicPr>
          <p:cNvPr id="1444" name="Google Shape;1444;p112">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448"/>
        <p:cNvGrpSpPr/>
        <p:nvPr/>
      </p:nvGrpSpPr>
      <p:grpSpPr>
        <a:xfrm>
          <a:off x="0" y="0"/>
          <a:ext cx="0" cy="0"/>
          <a:chOff x="0" y="0"/>
          <a:chExt cx="0" cy="0"/>
        </a:xfrm>
      </p:grpSpPr>
      <p:sp>
        <p:nvSpPr>
          <p:cNvPr id="1449" name="Google Shape;1449;p113"/>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 and Newton’s Laws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450" name="Google Shape;1450;p113"/>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2019 </a:t>
            </a:r>
            <a:r>
              <a:rPr lang="en-GB" sz="1200">
                <a:solidFill>
                  <a:schemeClr val="dk1"/>
                </a:solidFill>
              </a:rPr>
              <a:t>1d</a:t>
            </a:r>
            <a:endParaRPr/>
          </a:p>
        </p:txBody>
      </p:sp>
      <p:sp>
        <p:nvSpPr>
          <p:cNvPr id="1451" name="Google Shape;1451;p113"/>
          <p:cNvSpPr txBox="1"/>
          <p:nvPr/>
        </p:nvSpPr>
        <p:spPr>
          <a:xfrm>
            <a:off x="5236575" y="2347988"/>
            <a:ext cx="3631500" cy="523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a:solidFill>
                  <a:schemeClr val="dk1"/>
                </a:solidFill>
              </a:rPr>
              <a:t>(The forces are) </a:t>
            </a:r>
            <a:r>
              <a:rPr lang="en-GB" sz="1100" b="1">
                <a:solidFill>
                  <a:schemeClr val="dk1"/>
                </a:solidFill>
              </a:rPr>
              <a:t>equal </a:t>
            </a:r>
            <a:r>
              <a:rPr lang="en-GB" sz="1100">
                <a:solidFill>
                  <a:schemeClr val="dk1"/>
                </a:solidFill>
              </a:rPr>
              <a:t>(in size) and </a:t>
            </a:r>
            <a:r>
              <a:rPr lang="en-GB" sz="1100" b="1">
                <a:solidFill>
                  <a:schemeClr val="dk1"/>
                </a:solidFill>
              </a:rPr>
              <a:t>opposite </a:t>
            </a:r>
            <a:r>
              <a:rPr lang="en-GB" sz="1100">
                <a:solidFill>
                  <a:schemeClr val="dk1"/>
                </a:solidFill>
              </a:rPr>
              <a:t>(in direction).  </a:t>
            </a:r>
            <a:endParaRPr sz="1100">
              <a:solidFill>
                <a:schemeClr val="dk1"/>
              </a:solidFill>
            </a:endParaRPr>
          </a:p>
        </p:txBody>
      </p:sp>
      <p:sp>
        <p:nvSpPr>
          <p:cNvPr id="1452" name="Google Shape;1452;p113"/>
          <p:cNvSpPr txBox="1"/>
          <p:nvPr/>
        </p:nvSpPr>
        <p:spPr>
          <a:xfrm>
            <a:off x="222975" y="3608400"/>
            <a:ext cx="381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The quadcopter hovers at a constant height. </a:t>
            </a:r>
            <a:endParaRPr b="1"/>
          </a:p>
        </p:txBody>
      </p:sp>
      <p:sp>
        <p:nvSpPr>
          <p:cNvPr id="1453" name="Google Shape;1453;p113"/>
          <p:cNvSpPr txBox="1"/>
          <p:nvPr/>
        </p:nvSpPr>
        <p:spPr>
          <a:xfrm>
            <a:off x="311700" y="1124650"/>
            <a:ext cx="4572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quadcopter is a drone with four rotating blades.</a:t>
            </a:r>
            <a:endParaRPr/>
          </a:p>
        </p:txBody>
      </p:sp>
      <p:sp>
        <p:nvSpPr>
          <p:cNvPr id="1454" name="Google Shape;1454;p11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455" name="Google Shape;1455;p113"/>
          <p:cNvSpPr/>
          <p:nvPr/>
        </p:nvSpPr>
        <p:spPr>
          <a:xfrm>
            <a:off x="5236575" y="3385250"/>
            <a:ext cx="3631500" cy="1436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Lots!</a:t>
            </a:r>
            <a:endParaRPr/>
          </a:p>
          <a:p>
            <a:pPr marL="457200" lvl="0" indent="-317500" algn="l" rtl="0">
              <a:spcBef>
                <a:spcPts val="0"/>
              </a:spcBef>
              <a:spcAft>
                <a:spcPts val="0"/>
              </a:spcAft>
              <a:buSzPts val="1400"/>
              <a:buChar char="●"/>
            </a:pPr>
            <a:r>
              <a:rPr lang="en-GB"/>
              <a:t>Try the whole question relating to distance/displacement speed and velocity!</a:t>
            </a:r>
            <a:endParaRPr/>
          </a:p>
        </p:txBody>
      </p:sp>
      <p:pic>
        <p:nvPicPr>
          <p:cNvPr id="1456" name="Google Shape;1456;p113"/>
          <p:cNvPicPr preferRelativeResize="0"/>
          <p:nvPr/>
        </p:nvPicPr>
        <p:blipFill>
          <a:blip r:embed="rId4">
            <a:alphaModFix/>
          </a:blip>
          <a:stretch>
            <a:fillRect/>
          </a:stretch>
        </p:blipFill>
        <p:spPr>
          <a:xfrm>
            <a:off x="504313" y="1666370"/>
            <a:ext cx="4186775" cy="1626405"/>
          </a:xfrm>
          <a:prstGeom prst="rect">
            <a:avLst/>
          </a:prstGeom>
          <a:noFill/>
          <a:ln>
            <a:noFill/>
          </a:ln>
        </p:spPr>
      </p:pic>
      <p:sp>
        <p:nvSpPr>
          <p:cNvPr id="1457" name="Google Shape;1457;p113"/>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sp>
        <p:nvSpPr>
          <p:cNvPr id="1458" name="Google Shape;1458;p113"/>
          <p:cNvSpPr txBox="1"/>
          <p:nvPr/>
        </p:nvSpPr>
        <p:spPr>
          <a:xfrm>
            <a:off x="5236575" y="1167325"/>
            <a:ext cx="3631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Describe how the overall lift force provided by the four rotating blades compares to the weight of the quadcopter </a:t>
            </a:r>
            <a:r>
              <a:rPr lang="en-GB" b="1">
                <a:solidFill>
                  <a:schemeClr val="dk1"/>
                </a:solidFill>
              </a:rPr>
              <a:t>(1)</a:t>
            </a:r>
            <a:endParaRPr/>
          </a:p>
        </p:txBody>
      </p:sp>
      <p:pic>
        <p:nvPicPr>
          <p:cNvPr id="1459" name="Google Shape;1459;p113">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463"/>
        <p:cNvGrpSpPr/>
        <p:nvPr/>
      </p:nvGrpSpPr>
      <p:grpSpPr>
        <a:xfrm>
          <a:off x="0" y="0"/>
          <a:ext cx="0" cy="0"/>
          <a:chOff x="0" y="0"/>
          <a:chExt cx="0" cy="0"/>
        </a:xfrm>
      </p:grpSpPr>
      <p:sp>
        <p:nvSpPr>
          <p:cNvPr id="1464" name="Google Shape;1464;p114"/>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 and Newton’s Laws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465" name="Google Shape;1465;p114"/>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 </a:t>
            </a:r>
            <a:r>
              <a:rPr lang="en-GB" sz="1200">
                <a:solidFill>
                  <a:schemeClr val="dk1"/>
                </a:solidFill>
              </a:rPr>
              <a:t>2ci</a:t>
            </a:r>
            <a:endParaRPr/>
          </a:p>
        </p:txBody>
      </p:sp>
      <p:sp>
        <p:nvSpPr>
          <p:cNvPr id="1466" name="Google Shape;1466;p114"/>
          <p:cNvSpPr txBox="1"/>
          <p:nvPr/>
        </p:nvSpPr>
        <p:spPr>
          <a:xfrm>
            <a:off x="5297200" y="2175738"/>
            <a:ext cx="3631500" cy="1118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reduces</a:t>
            </a:r>
            <a:r>
              <a:rPr lang="en-GB" sz="1100">
                <a:solidFill>
                  <a:schemeClr val="dk1"/>
                </a:solidFill>
              </a:rPr>
              <a:t> friction/</a:t>
            </a:r>
            <a:r>
              <a:rPr lang="en-GB" sz="1100" b="1">
                <a:solidFill>
                  <a:schemeClr val="dk1"/>
                </a:solidFill>
              </a:rPr>
              <a:t>air resistance</a:t>
            </a:r>
            <a:endParaRPr sz="1100" b="1">
              <a:solidFill>
                <a:schemeClr val="dk1"/>
              </a:solidFill>
            </a:endParaRPr>
          </a:p>
          <a:p>
            <a:pPr marL="0" lvl="0" indent="0" algn="l" rtl="0">
              <a:spcBef>
                <a:spcPts val="1000"/>
              </a:spcBef>
              <a:spcAft>
                <a:spcPts val="0"/>
              </a:spcAft>
              <a:buNone/>
            </a:pPr>
            <a:r>
              <a:rPr lang="en-GB" sz="1100" b="1">
                <a:solidFill>
                  <a:schemeClr val="dk1"/>
                </a:solidFill>
              </a:rPr>
              <a:t>Accept</a:t>
            </a:r>
            <a:r>
              <a:rPr lang="en-GB" sz="1100">
                <a:solidFill>
                  <a:schemeClr val="dk1"/>
                </a:solidFill>
              </a:rPr>
              <a:t>: wind resistance </a:t>
            </a:r>
            <a:endParaRPr sz="1100">
              <a:solidFill>
                <a:schemeClr val="dk1"/>
              </a:solidFill>
            </a:endParaRPr>
          </a:p>
          <a:p>
            <a:pPr marL="0" lvl="0" indent="0" algn="l" rtl="0">
              <a:spcBef>
                <a:spcPts val="1000"/>
              </a:spcBef>
              <a:spcAft>
                <a:spcPts val="1000"/>
              </a:spcAft>
              <a:buNone/>
            </a:pPr>
            <a:r>
              <a:rPr lang="en-GB" sz="1100" b="1">
                <a:solidFill>
                  <a:schemeClr val="dk1"/>
                </a:solidFill>
              </a:rPr>
              <a:t>Do not accept:</a:t>
            </a:r>
            <a:r>
              <a:rPr lang="en-GB" sz="1100">
                <a:solidFill>
                  <a:schemeClr val="dk1"/>
                </a:solidFill>
              </a:rPr>
              <a:t> no friction/no air resistance ‘slipstreaming’ alone ‘resistance’ alone </a:t>
            </a:r>
            <a:endParaRPr sz="1100">
              <a:solidFill>
                <a:schemeClr val="dk1"/>
              </a:solidFill>
            </a:endParaRPr>
          </a:p>
        </p:txBody>
      </p:sp>
      <p:sp>
        <p:nvSpPr>
          <p:cNvPr id="1467" name="Google Shape;1467;p114"/>
          <p:cNvSpPr txBox="1"/>
          <p:nvPr/>
        </p:nvSpPr>
        <p:spPr>
          <a:xfrm>
            <a:off x="5297200" y="1266425"/>
            <a:ext cx="3631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Explain, in terms of the forces acting on the cyclist, the advantage of cycling behind a team-mate. </a:t>
            </a:r>
            <a:r>
              <a:rPr lang="en-GB" b="1"/>
              <a:t>(1)</a:t>
            </a:r>
            <a:endParaRPr b="1"/>
          </a:p>
        </p:txBody>
      </p:sp>
      <p:sp>
        <p:nvSpPr>
          <p:cNvPr id="1468" name="Google Shape;1468;p114"/>
          <p:cNvSpPr txBox="1"/>
          <p:nvPr/>
        </p:nvSpPr>
        <p:spPr>
          <a:xfrm>
            <a:off x="311700" y="1257725"/>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At another point in the race, the cyclist rides behind their team-mate along a straight, flat section of road.</a:t>
            </a:r>
            <a:endParaRPr/>
          </a:p>
        </p:txBody>
      </p:sp>
      <p:sp>
        <p:nvSpPr>
          <p:cNvPr id="1469" name="Google Shape;1469;p11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470" name="Google Shape;1470;p114"/>
          <p:cNvSpPr/>
          <p:nvPr/>
        </p:nvSpPr>
        <p:spPr>
          <a:xfrm>
            <a:off x="5297200" y="3372175"/>
            <a:ext cx="3631500" cy="1605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a:t>
            </a:r>
            <a:endParaRPr b="1"/>
          </a:p>
          <a:p>
            <a:pPr marL="0" lvl="0" indent="0" algn="l" rtl="0">
              <a:spcBef>
                <a:spcPts val="0"/>
              </a:spcBef>
              <a:spcAft>
                <a:spcPts val="0"/>
              </a:spcAft>
              <a:buNone/>
            </a:pPr>
            <a:r>
              <a:rPr lang="en-GB"/>
              <a:t>If the cyclist (+ bike) have a combined mass of </a:t>
            </a:r>
            <a:r>
              <a:rPr lang="en-GB" b="1"/>
              <a:t>74kg</a:t>
            </a:r>
            <a:r>
              <a:rPr lang="en-GB"/>
              <a:t>, the forward force is </a:t>
            </a:r>
            <a:r>
              <a:rPr lang="en-GB" b="1"/>
              <a:t>54 N </a:t>
            </a:r>
            <a:r>
              <a:rPr lang="en-GB"/>
              <a:t>and the frictional force is </a:t>
            </a:r>
            <a:r>
              <a:rPr lang="en-GB" b="1"/>
              <a:t>22 N</a:t>
            </a:r>
            <a:r>
              <a:rPr lang="en-GB"/>
              <a:t>, determine </a:t>
            </a:r>
            <a:r>
              <a:rPr lang="en-GB" b="1"/>
              <a:t>acceleration </a:t>
            </a:r>
            <a:r>
              <a:rPr lang="en-GB"/>
              <a:t>of cyclist.</a:t>
            </a:r>
            <a:endParaRPr/>
          </a:p>
        </p:txBody>
      </p:sp>
      <p:sp>
        <p:nvSpPr>
          <p:cNvPr id="1471" name="Google Shape;1471;p114"/>
          <p:cNvSpPr txBox="1"/>
          <p:nvPr/>
        </p:nvSpPr>
        <p:spPr>
          <a:xfrm>
            <a:off x="7553075" y="4495275"/>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0.43 ms</a:t>
            </a:r>
            <a:r>
              <a:rPr lang="en-GB" b="1" baseline="30000"/>
              <a:t>-2</a:t>
            </a:r>
            <a:r>
              <a:rPr lang="en-GB" b="1"/>
              <a:t> </a:t>
            </a:r>
            <a:endParaRPr b="1" baseline="30000"/>
          </a:p>
        </p:txBody>
      </p:sp>
      <p:pic>
        <p:nvPicPr>
          <p:cNvPr id="1472" name="Google Shape;1472;p114"/>
          <p:cNvPicPr preferRelativeResize="0"/>
          <p:nvPr/>
        </p:nvPicPr>
        <p:blipFill>
          <a:blip r:embed="rId4">
            <a:alphaModFix/>
          </a:blip>
          <a:stretch>
            <a:fillRect/>
          </a:stretch>
        </p:blipFill>
        <p:spPr>
          <a:xfrm>
            <a:off x="311700" y="2097725"/>
            <a:ext cx="4571999" cy="1486545"/>
          </a:xfrm>
          <a:prstGeom prst="rect">
            <a:avLst/>
          </a:prstGeom>
          <a:noFill/>
          <a:ln>
            <a:noFill/>
          </a:ln>
        </p:spPr>
      </p:pic>
      <p:sp>
        <p:nvSpPr>
          <p:cNvPr id="1473" name="Google Shape;1473;p114"/>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sp>
        <p:nvSpPr>
          <p:cNvPr id="1474" name="Google Shape;1474;p114"/>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1475" name="Google Shape;1475;p114">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479"/>
        <p:cNvGrpSpPr/>
        <p:nvPr/>
      </p:nvGrpSpPr>
      <p:grpSpPr>
        <a:xfrm>
          <a:off x="0" y="0"/>
          <a:ext cx="0" cy="0"/>
          <a:chOff x="0" y="0"/>
          <a:chExt cx="0" cy="0"/>
        </a:xfrm>
      </p:grpSpPr>
      <p:sp>
        <p:nvSpPr>
          <p:cNvPr id="1480" name="Google Shape;1480;p115"/>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GB" b="1">
                <a:latin typeface="Nunito"/>
                <a:ea typeface="Nunito"/>
                <a:cs typeface="Nunito"/>
                <a:sym typeface="Nunito"/>
              </a:rPr>
              <a:t>Energy loses (energy conservation)</a:t>
            </a:r>
            <a:endParaRPr b="1">
              <a:latin typeface="Nunito"/>
              <a:ea typeface="Nunito"/>
              <a:cs typeface="Nunito"/>
              <a:sym typeface="Nunito"/>
            </a:endParaRPr>
          </a:p>
          <a:p>
            <a:pPr marL="0" lvl="0" indent="0" algn="l" rtl="0">
              <a:spcBef>
                <a:spcPts val="0"/>
              </a:spcBef>
              <a:spcAft>
                <a:spcPts val="0"/>
              </a:spcAft>
              <a:buClr>
                <a:schemeClr val="dk1"/>
              </a:buClr>
              <a:buSzPct val="39285"/>
              <a:buFont typeface="Arial"/>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481" name="Google Shape;1481;p115"/>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2018 </a:t>
            </a:r>
            <a:r>
              <a:rPr lang="en-GB" sz="1200">
                <a:solidFill>
                  <a:schemeClr val="dk1"/>
                </a:solidFill>
              </a:rPr>
              <a:t>3bii</a:t>
            </a:r>
            <a:endParaRPr/>
          </a:p>
        </p:txBody>
      </p:sp>
      <p:sp>
        <p:nvSpPr>
          <p:cNvPr id="1482" name="Google Shape;1482;p115"/>
          <p:cNvSpPr txBox="1"/>
          <p:nvPr/>
        </p:nvSpPr>
        <p:spPr>
          <a:xfrm>
            <a:off x="5280750" y="2420050"/>
            <a:ext cx="3631500" cy="523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b="1">
                <a:solidFill>
                  <a:schemeClr val="dk1"/>
                </a:solidFill>
              </a:rPr>
              <a:t>Energy</a:t>
            </a:r>
            <a:r>
              <a:rPr lang="en-GB" sz="1100">
                <a:solidFill>
                  <a:schemeClr val="dk1"/>
                </a:solidFill>
              </a:rPr>
              <a:t> lost (as heat and sound) due to </a:t>
            </a:r>
            <a:r>
              <a:rPr lang="en-GB" sz="1100" b="1">
                <a:solidFill>
                  <a:schemeClr val="dk1"/>
                </a:solidFill>
              </a:rPr>
              <a:t>friction</a:t>
            </a:r>
            <a:r>
              <a:rPr lang="en-GB" sz="1100">
                <a:solidFill>
                  <a:schemeClr val="dk1"/>
                </a:solidFill>
              </a:rPr>
              <a:t>/</a:t>
            </a:r>
            <a:r>
              <a:rPr lang="en-GB" sz="1100" b="1">
                <a:solidFill>
                  <a:schemeClr val="dk1"/>
                </a:solidFill>
              </a:rPr>
              <a:t>air resistance</a:t>
            </a:r>
            <a:endParaRPr sz="1100" b="1">
              <a:solidFill>
                <a:schemeClr val="dk1"/>
              </a:solidFill>
            </a:endParaRPr>
          </a:p>
        </p:txBody>
      </p:sp>
      <p:sp>
        <p:nvSpPr>
          <p:cNvPr id="1483" name="Google Shape;1483;p115"/>
          <p:cNvSpPr txBox="1"/>
          <p:nvPr/>
        </p:nvSpPr>
        <p:spPr>
          <a:xfrm>
            <a:off x="5280750" y="1351350"/>
            <a:ext cx="3631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Explain why the actual height of the jump above point X would be less than the calculated height </a:t>
            </a:r>
            <a:r>
              <a:rPr lang="en-GB" b="1"/>
              <a:t>(1)</a:t>
            </a:r>
            <a:endParaRPr b="1"/>
          </a:p>
        </p:txBody>
      </p:sp>
      <p:sp>
        <p:nvSpPr>
          <p:cNvPr id="1484" name="Google Shape;1484;p115"/>
          <p:cNvSpPr txBox="1"/>
          <p:nvPr/>
        </p:nvSpPr>
        <p:spPr>
          <a:xfrm>
            <a:off x="311700" y="1338900"/>
            <a:ext cx="4407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During a BMX competition, a cyclist freewheels down a slope and up a ‘kicker’ to complete a vertical jump.</a:t>
            </a:r>
            <a:endParaRPr/>
          </a:p>
        </p:txBody>
      </p:sp>
      <p:sp>
        <p:nvSpPr>
          <p:cNvPr id="1485" name="Google Shape;1485;p11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486" name="Google Shape;1486;p115"/>
          <p:cNvSpPr/>
          <p:nvPr/>
        </p:nvSpPr>
        <p:spPr>
          <a:xfrm>
            <a:off x="5280750" y="3541100"/>
            <a:ext cx="3631500" cy="1436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E</a:t>
            </a:r>
            <a:r>
              <a:rPr lang="en-GB" baseline="-25000"/>
              <a:t>k</a:t>
            </a:r>
            <a:r>
              <a:rPr lang="en-GB"/>
              <a:t> at point X</a:t>
            </a:r>
            <a:endParaRPr/>
          </a:p>
          <a:p>
            <a:pPr marL="457200" lvl="0" indent="0" algn="l" rtl="0">
              <a:spcBef>
                <a:spcPts val="0"/>
              </a:spcBef>
              <a:spcAft>
                <a:spcPts val="0"/>
              </a:spcAft>
              <a:buNone/>
            </a:pPr>
            <a:endParaRPr/>
          </a:p>
          <a:p>
            <a:pPr marL="457200" lvl="0" indent="-317500" algn="l" rtl="0">
              <a:spcBef>
                <a:spcPts val="0"/>
              </a:spcBef>
              <a:spcAft>
                <a:spcPts val="0"/>
              </a:spcAft>
              <a:buSzPts val="1400"/>
              <a:buChar char="●"/>
            </a:pPr>
            <a:r>
              <a:rPr lang="en-GB"/>
              <a:t>Maximum jump height above X</a:t>
            </a:r>
            <a:endParaRPr/>
          </a:p>
        </p:txBody>
      </p:sp>
      <p:sp>
        <p:nvSpPr>
          <p:cNvPr id="1487" name="Google Shape;1487;p115"/>
          <p:cNvSpPr txBox="1"/>
          <p:nvPr/>
        </p:nvSpPr>
        <p:spPr>
          <a:xfrm>
            <a:off x="7574000" y="3894600"/>
            <a:ext cx="9600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2400 J</a:t>
            </a:r>
            <a:endParaRPr b="1" baseline="30000"/>
          </a:p>
        </p:txBody>
      </p:sp>
      <p:sp>
        <p:nvSpPr>
          <p:cNvPr id="1488" name="Google Shape;1488;p115"/>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pic>
        <p:nvPicPr>
          <p:cNvPr id="1489" name="Google Shape;1489;p115"/>
          <p:cNvPicPr preferRelativeResize="0"/>
          <p:nvPr/>
        </p:nvPicPr>
        <p:blipFill>
          <a:blip r:embed="rId4">
            <a:alphaModFix/>
          </a:blip>
          <a:stretch>
            <a:fillRect/>
          </a:stretch>
        </p:blipFill>
        <p:spPr>
          <a:xfrm>
            <a:off x="762625" y="2000025"/>
            <a:ext cx="3505758" cy="2316650"/>
          </a:xfrm>
          <a:prstGeom prst="rect">
            <a:avLst/>
          </a:prstGeom>
          <a:noFill/>
          <a:ln>
            <a:noFill/>
          </a:ln>
        </p:spPr>
      </p:pic>
      <p:sp>
        <p:nvSpPr>
          <p:cNvPr id="1490" name="Google Shape;1490;p115"/>
          <p:cNvSpPr txBox="1"/>
          <p:nvPr/>
        </p:nvSpPr>
        <p:spPr>
          <a:xfrm>
            <a:off x="382900" y="4362200"/>
            <a:ext cx="4728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cyclist and bike have a combined mass of </a:t>
            </a:r>
            <a:r>
              <a:rPr lang="en-GB" b="1"/>
              <a:t>75 kg</a:t>
            </a:r>
            <a:r>
              <a:rPr lang="en-GB"/>
              <a:t>.</a:t>
            </a:r>
            <a:endParaRPr/>
          </a:p>
          <a:p>
            <a:pPr marL="0" lvl="0" indent="0" algn="l" rtl="0">
              <a:spcBef>
                <a:spcPts val="0"/>
              </a:spcBef>
              <a:spcAft>
                <a:spcPts val="0"/>
              </a:spcAft>
              <a:buNone/>
            </a:pPr>
            <a:r>
              <a:rPr lang="en-GB"/>
              <a:t>At point X the cyclist and bike have a speed of </a:t>
            </a:r>
            <a:r>
              <a:rPr lang="en-GB" b="1"/>
              <a:t>8·0 m s</a:t>
            </a:r>
            <a:r>
              <a:rPr lang="en-GB" b="1" baseline="30000"/>
              <a:t>−1</a:t>
            </a:r>
            <a:r>
              <a:rPr lang="en-GB"/>
              <a:t>.</a:t>
            </a:r>
            <a:endParaRPr/>
          </a:p>
        </p:txBody>
      </p:sp>
      <p:sp>
        <p:nvSpPr>
          <p:cNvPr id="1491" name="Google Shape;1491;p115"/>
          <p:cNvSpPr txBox="1"/>
          <p:nvPr/>
        </p:nvSpPr>
        <p:spPr>
          <a:xfrm>
            <a:off x="7574000" y="4573275"/>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3·3 m</a:t>
            </a:r>
            <a:endParaRPr b="1" baseline="30000"/>
          </a:p>
        </p:txBody>
      </p:sp>
      <p:sp>
        <p:nvSpPr>
          <p:cNvPr id="1492" name="Google Shape;1492;p115"/>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1493" name="Google Shape;1493;p115">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497"/>
        <p:cNvGrpSpPr/>
        <p:nvPr/>
      </p:nvGrpSpPr>
      <p:grpSpPr>
        <a:xfrm>
          <a:off x="0" y="0"/>
          <a:ext cx="0" cy="0"/>
          <a:chOff x="0" y="0"/>
          <a:chExt cx="0" cy="0"/>
        </a:xfrm>
      </p:grpSpPr>
      <p:sp>
        <p:nvSpPr>
          <p:cNvPr id="1498" name="Google Shape;1498;p116"/>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Energy loses (energy conservation)</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499" name="Google Shape;1499;p116"/>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2019 </a:t>
            </a:r>
            <a:r>
              <a:rPr lang="en-GB" sz="1200">
                <a:solidFill>
                  <a:schemeClr val="dk1"/>
                </a:solidFill>
              </a:rPr>
              <a:t>9cii</a:t>
            </a:r>
            <a:endParaRPr/>
          </a:p>
        </p:txBody>
      </p:sp>
      <p:sp>
        <p:nvSpPr>
          <p:cNvPr id="1500" name="Google Shape;1500;p116"/>
          <p:cNvSpPr txBox="1"/>
          <p:nvPr/>
        </p:nvSpPr>
        <p:spPr>
          <a:xfrm>
            <a:off x="5280750" y="2375588"/>
            <a:ext cx="3631500" cy="532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GB" sz="1050" b="1" u="sng">
                <a:latin typeface="Trebuchet MS"/>
                <a:ea typeface="Trebuchet MS"/>
                <a:cs typeface="Trebuchet MS"/>
                <a:sym typeface="Trebuchet MS"/>
              </a:rPr>
              <a:t>energy</a:t>
            </a:r>
            <a:r>
              <a:rPr lang="en-GB" sz="1050"/>
              <a:t> </a:t>
            </a:r>
            <a:r>
              <a:rPr lang="en-GB" sz="1050">
                <a:latin typeface="Trebuchet MS"/>
                <a:ea typeface="Trebuchet MS"/>
                <a:cs typeface="Trebuchet MS"/>
                <a:sym typeface="Trebuchet MS"/>
              </a:rPr>
              <a:t>is</a:t>
            </a:r>
            <a:r>
              <a:rPr lang="en-GB" sz="1050"/>
              <a:t> </a:t>
            </a:r>
            <a:r>
              <a:rPr lang="en-GB" sz="1050">
                <a:latin typeface="Trebuchet MS"/>
                <a:ea typeface="Trebuchet MS"/>
                <a:cs typeface="Trebuchet MS"/>
                <a:sym typeface="Trebuchet MS"/>
              </a:rPr>
              <a:t>lost</a:t>
            </a:r>
            <a:r>
              <a:rPr lang="en-GB" sz="1050"/>
              <a:t> </a:t>
            </a:r>
            <a:r>
              <a:rPr lang="en-GB" sz="1050">
                <a:latin typeface="Trebuchet MS"/>
                <a:ea typeface="Trebuchet MS"/>
                <a:cs typeface="Trebuchet MS"/>
                <a:sym typeface="Trebuchet MS"/>
              </a:rPr>
              <a:t>(as</a:t>
            </a:r>
            <a:r>
              <a:rPr lang="en-GB" sz="1050"/>
              <a:t> </a:t>
            </a:r>
            <a:r>
              <a:rPr lang="en-GB" sz="1050">
                <a:latin typeface="Trebuchet MS"/>
                <a:ea typeface="Trebuchet MS"/>
                <a:cs typeface="Trebuchet MS"/>
                <a:sym typeface="Trebuchet MS"/>
              </a:rPr>
              <a:t>heat</a:t>
            </a:r>
            <a:r>
              <a:rPr lang="en-GB" sz="1050"/>
              <a:t> </a:t>
            </a:r>
            <a:r>
              <a:rPr lang="en-GB" sz="1050">
                <a:latin typeface="Trebuchet MS"/>
                <a:ea typeface="Trebuchet MS"/>
                <a:cs typeface="Trebuchet MS"/>
                <a:sym typeface="Trebuchet MS"/>
              </a:rPr>
              <a:t>and</a:t>
            </a:r>
            <a:r>
              <a:rPr lang="en-GB" sz="1050"/>
              <a:t> </a:t>
            </a:r>
            <a:r>
              <a:rPr lang="en-GB" sz="1050">
                <a:latin typeface="Trebuchet MS"/>
                <a:ea typeface="Trebuchet MS"/>
                <a:cs typeface="Trebuchet MS"/>
                <a:sym typeface="Trebuchet MS"/>
              </a:rPr>
              <a:t>sound)</a:t>
            </a:r>
            <a:r>
              <a:rPr lang="en-GB" sz="1050"/>
              <a:t> </a:t>
            </a:r>
            <a:r>
              <a:rPr lang="en-GB" sz="1050">
                <a:latin typeface="Trebuchet MS"/>
                <a:ea typeface="Trebuchet MS"/>
                <a:cs typeface="Trebuchet MS"/>
                <a:sym typeface="Trebuchet MS"/>
              </a:rPr>
              <a:t>due</a:t>
            </a:r>
            <a:r>
              <a:rPr lang="en-GB" sz="1050"/>
              <a:t> </a:t>
            </a:r>
            <a:r>
              <a:rPr lang="en-GB" sz="1050">
                <a:latin typeface="Trebuchet MS"/>
                <a:ea typeface="Trebuchet MS"/>
                <a:cs typeface="Trebuchet MS"/>
                <a:sym typeface="Trebuchet MS"/>
              </a:rPr>
              <a:t>to</a:t>
            </a:r>
            <a:r>
              <a:rPr lang="en-GB" sz="1050"/>
              <a:t> </a:t>
            </a:r>
            <a:r>
              <a:rPr lang="en-GB" sz="1050">
                <a:latin typeface="Trebuchet MS"/>
                <a:ea typeface="Trebuchet MS"/>
                <a:cs typeface="Trebuchet MS"/>
                <a:sym typeface="Trebuchet MS"/>
              </a:rPr>
              <a:t>friction/air</a:t>
            </a:r>
            <a:r>
              <a:rPr lang="en-GB" sz="1050"/>
              <a:t> </a:t>
            </a:r>
            <a:r>
              <a:rPr lang="en-GB" sz="1050">
                <a:latin typeface="Trebuchet MS"/>
                <a:ea typeface="Trebuchet MS"/>
                <a:cs typeface="Trebuchet MS"/>
                <a:sym typeface="Trebuchet MS"/>
              </a:rPr>
              <a:t>resistance</a:t>
            </a:r>
            <a:endParaRPr sz="1100" b="1">
              <a:solidFill>
                <a:schemeClr val="dk1"/>
              </a:solidFill>
            </a:endParaRPr>
          </a:p>
        </p:txBody>
      </p:sp>
      <p:sp>
        <p:nvSpPr>
          <p:cNvPr id="1501" name="Google Shape;1501;p116"/>
          <p:cNvSpPr txBox="1"/>
          <p:nvPr/>
        </p:nvSpPr>
        <p:spPr>
          <a:xfrm>
            <a:off x="5280750" y="1351350"/>
            <a:ext cx="3631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Explain why, in practice, the speed of the lifeboat as it enters the water is less than calculated </a:t>
            </a:r>
            <a:r>
              <a:rPr lang="en-GB" b="1"/>
              <a:t>(1)</a:t>
            </a:r>
            <a:endParaRPr b="1"/>
          </a:p>
        </p:txBody>
      </p:sp>
      <p:sp>
        <p:nvSpPr>
          <p:cNvPr id="1502" name="Google Shape;1502;p116"/>
          <p:cNvSpPr txBox="1"/>
          <p:nvPr/>
        </p:nvSpPr>
        <p:spPr>
          <a:xfrm>
            <a:off x="311700" y="1309750"/>
            <a:ext cx="4572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lifeboat has a mass of </a:t>
            </a:r>
            <a:r>
              <a:rPr lang="en-GB" b="1"/>
              <a:t>25 000 kg</a:t>
            </a:r>
            <a:r>
              <a:rPr lang="en-GB"/>
              <a:t>. When it is launched, it loses </a:t>
            </a:r>
            <a:r>
              <a:rPr lang="en-GB" b="1"/>
              <a:t>4·5 × 10</a:t>
            </a:r>
            <a:r>
              <a:rPr lang="en-GB" b="1" baseline="30000"/>
              <a:t>5</a:t>
            </a:r>
            <a:r>
              <a:rPr lang="en-GB" b="1"/>
              <a:t> J</a:t>
            </a:r>
            <a:r>
              <a:rPr lang="en-GB"/>
              <a:t> of gravitational potential energy before it enters the water.</a:t>
            </a:r>
            <a:endParaRPr/>
          </a:p>
        </p:txBody>
      </p:sp>
      <p:sp>
        <p:nvSpPr>
          <p:cNvPr id="1503" name="Google Shape;1503;p11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504" name="Google Shape;1504;p116"/>
          <p:cNvSpPr/>
          <p:nvPr/>
        </p:nvSpPr>
        <p:spPr>
          <a:xfrm>
            <a:off x="5280750" y="3338450"/>
            <a:ext cx="3631500" cy="1083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maximum speed of lifeboat as it enters the water</a:t>
            </a:r>
            <a:endParaRPr/>
          </a:p>
        </p:txBody>
      </p:sp>
      <p:sp>
        <p:nvSpPr>
          <p:cNvPr id="1505" name="Google Shape;1505;p116"/>
          <p:cNvSpPr txBox="1"/>
          <p:nvPr/>
        </p:nvSpPr>
        <p:spPr>
          <a:xfrm>
            <a:off x="7585475" y="4029200"/>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6·0 ms</a:t>
            </a:r>
            <a:r>
              <a:rPr lang="en-GB" b="1" baseline="30000"/>
              <a:t>-1</a:t>
            </a:r>
            <a:endParaRPr b="1" baseline="30000"/>
          </a:p>
        </p:txBody>
      </p:sp>
      <p:sp>
        <p:nvSpPr>
          <p:cNvPr id="1506" name="Google Shape;1506;p116"/>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pic>
        <p:nvPicPr>
          <p:cNvPr id="1507" name="Google Shape;1507;p116"/>
          <p:cNvPicPr preferRelativeResize="0"/>
          <p:nvPr/>
        </p:nvPicPr>
        <p:blipFill>
          <a:blip r:embed="rId4">
            <a:alphaModFix/>
          </a:blip>
          <a:stretch>
            <a:fillRect/>
          </a:stretch>
        </p:blipFill>
        <p:spPr>
          <a:xfrm>
            <a:off x="382900" y="2417475"/>
            <a:ext cx="4240403" cy="2004875"/>
          </a:xfrm>
          <a:prstGeom prst="rect">
            <a:avLst/>
          </a:prstGeom>
          <a:noFill/>
          <a:ln>
            <a:noFill/>
          </a:ln>
        </p:spPr>
      </p:pic>
      <p:sp>
        <p:nvSpPr>
          <p:cNvPr id="1508" name="Google Shape;1508;p116"/>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1509" name="Google Shape;1509;p116">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513"/>
        <p:cNvGrpSpPr/>
        <p:nvPr/>
      </p:nvGrpSpPr>
      <p:grpSpPr>
        <a:xfrm>
          <a:off x="0" y="0"/>
          <a:ext cx="0" cy="0"/>
          <a:chOff x="0" y="0"/>
          <a:chExt cx="0" cy="0"/>
        </a:xfrm>
      </p:grpSpPr>
      <p:sp>
        <p:nvSpPr>
          <p:cNvPr id="1514" name="Google Shape;1514;p117"/>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Energy loses (energy conservation)</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515" name="Google Shape;1515;p117"/>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2020 </a:t>
            </a:r>
            <a:r>
              <a:rPr lang="en-GB" sz="1200">
                <a:solidFill>
                  <a:schemeClr val="dk1"/>
                </a:solidFill>
              </a:rPr>
              <a:t>3bii</a:t>
            </a:r>
            <a:endParaRPr/>
          </a:p>
        </p:txBody>
      </p:sp>
      <p:sp>
        <p:nvSpPr>
          <p:cNvPr id="1516" name="Google Shape;1516;p117"/>
          <p:cNvSpPr txBox="1"/>
          <p:nvPr/>
        </p:nvSpPr>
        <p:spPr>
          <a:xfrm>
            <a:off x="5269275" y="1060575"/>
            <a:ext cx="3631500" cy="949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Energy</a:t>
            </a:r>
            <a:r>
              <a:rPr lang="en-GB" sz="1100">
                <a:solidFill>
                  <a:schemeClr val="dk1"/>
                </a:solidFill>
              </a:rPr>
              <a:t> will also have been generated as heat/sound</a:t>
            </a:r>
            <a:endParaRPr sz="1100">
              <a:solidFill>
                <a:schemeClr val="dk1"/>
              </a:solidFill>
            </a:endParaRPr>
          </a:p>
          <a:p>
            <a:pPr marL="0" lvl="0" indent="0" algn="l" rtl="0">
              <a:spcBef>
                <a:spcPts val="1000"/>
              </a:spcBef>
              <a:spcAft>
                <a:spcPts val="0"/>
              </a:spcAft>
              <a:buNone/>
            </a:pPr>
            <a:r>
              <a:rPr lang="en-GB" sz="1100" b="1">
                <a:solidFill>
                  <a:schemeClr val="dk1"/>
                </a:solidFill>
              </a:rPr>
              <a:t>Accept</a:t>
            </a:r>
            <a:r>
              <a:rPr lang="en-GB" sz="1100">
                <a:solidFill>
                  <a:schemeClr val="dk1"/>
                </a:solidFill>
              </a:rPr>
              <a:t>: Energy is lost to the surroundings </a:t>
            </a:r>
            <a:endParaRPr sz="1100">
              <a:solidFill>
                <a:schemeClr val="dk1"/>
              </a:solidFill>
            </a:endParaRPr>
          </a:p>
          <a:p>
            <a:pPr marL="0" lvl="0" indent="0" algn="l" rtl="0">
              <a:spcBef>
                <a:spcPts val="1000"/>
              </a:spcBef>
              <a:spcAft>
                <a:spcPts val="1000"/>
              </a:spcAft>
              <a:buNone/>
            </a:pPr>
            <a:r>
              <a:rPr lang="en-GB" sz="1100">
                <a:solidFill>
                  <a:schemeClr val="dk1"/>
                </a:solidFill>
              </a:rPr>
              <a:t>Heat energy produced due to friction or similar</a:t>
            </a:r>
            <a:endParaRPr sz="1100">
              <a:solidFill>
                <a:schemeClr val="dk1"/>
              </a:solidFill>
            </a:endParaRPr>
          </a:p>
        </p:txBody>
      </p:sp>
      <p:sp>
        <p:nvSpPr>
          <p:cNvPr id="1517" name="Google Shape;1517;p117"/>
          <p:cNvSpPr txBox="1"/>
          <p:nvPr/>
        </p:nvSpPr>
        <p:spPr>
          <a:xfrm>
            <a:off x="311700" y="4382250"/>
            <a:ext cx="47412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Explain why, during this time, the athlete produces more energy than that calculated </a:t>
            </a:r>
            <a:r>
              <a:rPr lang="en-GB" b="1"/>
              <a:t>(1)</a:t>
            </a:r>
            <a:endParaRPr b="1"/>
          </a:p>
        </p:txBody>
      </p:sp>
      <p:sp>
        <p:nvSpPr>
          <p:cNvPr id="1518" name="Google Shape;1518;p117"/>
          <p:cNvSpPr txBox="1"/>
          <p:nvPr/>
        </p:nvSpPr>
        <p:spPr>
          <a:xfrm>
            <a:off x="311700" y="1078988"/>
            <a:ext cx="4572000" cy="151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An athlete is training on a rowing machine.</a:t>
            </a:r>
            <a:endParaRPr/>
          </a:p>
          <a:p>
            <a:pPr marL="0" lvl="0" indent="0" algn="l" rtl="0">
              <a:spcBef>
                <a:spcPts val="1000"/>
              </a:spcBef>
              <a:spcAft>
                <a:spcPts val="0"/>
              </a:spcAft>
              <a:buClr>
                <a:schemeClr val="dk1"/>
              </a:buClr>
              <a:buSzPts val="1100"/>
              <a:buFont typeface="Arial"/>
              <a:buNone/>
            </a:pPr>
            <a:r>
              <a:rPr lang="en-GB"/>
              <a:t>Each movement back and forward on the machine is known as a stroke.</a:t>
            </a:r>
            <a:endParaRPr/>
          </a:p>
          <a:p>
            <a:pPr marL="0" lvl="0" indent="0" algn="l" rtl="0">
              <a:spcBef>
                <a:spcPts val="1000"/>
              </a:spcBef>
              <a:spcAft>
                <a:spcPts val="1000"/>
              </a:spcAft>
              <a:buNone/>
            </a:pPr>
            <a:r>
              <a:rPr lang="en-GB"/>
              <a:t>The display unit on the machine shows data about the training session.</a:t>
            </a:r>
            <a:endParaRPr/>
          </a:p>
        </p:txBody>
      </p:sp>
      <p:sp>
        <p:nvSpPr>
          <p:cNvPr id="1519" name="Google Shape;1519;p11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520" name="Google Shape;1520;p117"/>
          <p:cNvSpPr/>
          <p:nvPr/>
        </p:nvSpPr>
        <p:spPr>
          <a:xfrm>
            <a:off x="5269275" y="2245600"/>
            <a:ext cx="3631500" cy="2752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frequency of stroke</a:t>
            </a:r>
            <a:endParaRPr/>
          </a:p>
          <a:p>
            <a:pPr marL="457200" lvl="0" indent="0" algn="l" rtl="0">
              <a:spcBef>
                <a:spcPts val="0"/>
              </a:spcBef>
              <a:spcAft>
                <a:spcPts val="0"/>
              </a:spcAft>
              <a:buNone/>
            </a:pPr>
            <a:endParaRPr/>
          </a:p>
          <a:p>
            <a:pPr marL="457200" lvl="0" indent="0" algn="l" rtl="0">
              <a:spcBef>
                <a:spcPts val="0"/>
              </a:spcBef>
              <a:spcAft>
                <a:spcPts val="0"/>
              </a:spcAft>
              <a:buNone/>
            </a:pPr>
            <a:endParaRPr/>
          </a:p>
          <a:p>
            <a:pPr marL="457200" lvl="0" indent="-317500" algn="l" rtl="0">
              <a:spcBef>
                <a:spcPts val="0"/>
              </a:spcBef>
              <a:spcAft>
                <a:spcPts val="0"/>
              </a:spcAft>
              <a:buSzPts val="1400"/>
              <a:buChar char="●"/>
            </a:pPr>
            <a:r>
              <a:rPr lang="en-GB"/>
              <a:t>energy transferred to machine by athlete in </a:t>
            </a:r>
            <a:r>
              <a:rPr lang="en-GB" b="1"/>
              <a:t>1200 s</a:t>
            </a:r>
            <a:endParaRPr b="1"/>
          </a:p>
          <a:p>
            <a:pPr marL="0" lvl="0" indent="0" algn="l" rtl="0">
              <a:spcBef>
                <a:spcPts val="0"/>
              </a:spcBef>
              <a:spcAft>
                <a:spcPts val="0"/>
              </a:spcAft>
              <a:buNone/>
            </a:pPr>
            <a:endParaRPr/>
          </a:p>
          <a:p>
            <a:pPr marL="0" lvl="0" indent="0" algn="l" rtl="0">
              <a:spcBef>
                <a:spcPts val="0"/>
              </a:spcBef>
              <a:spcAft>
                <a:spcPts val="0"/>
              </a:spcAft>
              <a:buNone/>
            </a:pPr>
            <a:endParaRPr/>
          </a:p>
          <a:p>
            <a:pPr marL="457200" lvl="0" indent="-317500" algn="l" rtl="0">
              <a:spcBef>
                <a:spcPts val="0"/>
              </a:spcBef>
              <a:spcAft>
                <a:spcPts val="0"/>
              </a:spcAft>
              <a:buSzPts val="1400"/>
              <a:buChar char="●"/>
            </a:pPr>
            <a:r>
              <a:rPr lang="en-GB"/>
              <a:t>If athlete pulls handle back </a:t>
            </a:r>
            <a:r>
              <a:rPr lang="en-GB" b="1"/>
              <a:t>1.3 m</a:t>
            </a:r>
            <a:r>
              <a:rPr lang="en-GB"/>
              <a:t> and transfers </a:t>
            </a:r>
            <a:r>
              <a:rPr lang="en-GB" b="1"/>
              <a:t>208 J</a:t>
            </a:r>
            <a:r>
              <a:rPr lang="en-GB"/>
              <a:t> to machine, what is average force exerted</a:t>
            </a:r>
            <a:endParaRPr/>
          </a:p>
          <a:p>
            <a:pPr marL="0" lvl="0" indent="0" algn="l" rtl="0">
              <a:spcBef>
                <a:spcPts val="0"/>
              </a:spcBef>
              <a:spcAft>
                <a:spcPts val="0"/>
              </a:spcAft>
              <a:buNone/>
            </a:pPr>
            <a:endParaRPr/>
          </a:p>
        </p:txBody>
      </p:sp>
      <p:sp>
        <p:nvSpPr>
          <p:cNvPr id="1521" name="Google Shape;1521;p117"/>
          <p:cNvSpPr txBox="1"/>
          <p:nvPr/>
        </p:nvSpPr>
        <p:spPr>
          <a:xfrm>
            <a:off x="7626725" y="2785050"/>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0·45 Hz</a:t>
            </a:r>
            <a:endParaRPr b="1" baseline="30000"/>
          </a:p>
        </p:txBody>
      </p:sp>
      <p:sp>
        <p:nvSpPr>
          <p:cNvPr id="1522" name="Google Shape;1522;p117"/>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pic>
        <p:nvPicPr>
          <p:cNvPr id="1523" name="Google Shape;1523;p117"/>
          <p:cNvPicPr preferRelativeResize="0"/>
          <p:nvPr/>
        </p:nvPicPr>
        <p:blipFill>
          <a:blip r:embed="rId4">
            <a:alphaModFix/>
          </a:blip>
          <a:stretch>
            <a:fillRect/>
          </a:stretch>
        </p:blipFill>
        <p:spPr>
          <a:xfrm>
            <a:off x="809818" y="2643250"/>
            <a:ext cx="3744969" cy="1739001"/>
          </a:xfrm>
          <a:prstGeom prst="rect">
            <a:avLst/>
          </a:prstGeom>
          <a:noFill/>
          <a:ln>
            <a:noFill/>
          </a:ln>
        </p:spPr>
      </p:pic>
      <p:sp>
        <p:nvSpPr>
          <p:cNvPr id="1524" name="Google Shape;1524;p117"/>
          <p:cNvSpPr txBox="1"/>
          <p:nvPr/>
        </p:nvSpPr>
        <p:spPr>
          <a:xfrm>
            <a:off x="7626725" y="3559150"/>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1.1 x 10</a:t>
            </a:r>
            <a:r>
              <a:rPr lang="en-GB" b="1" baseline="30000"/>
              <a:t>5</a:t>
            </a:r>
            <a:r>
              <a:rPr lang="en-GB" b="1"/>
              <a:t> J</a:t>
            </a:r>
            <a:endParaRPr b="1" baseline="30000"/>
          </a:p>
        </p:txBody>
      </p:sp>
      <p:sp>
        <p:nvSpPr>
          <p:cNvPr id="1525" name="Google Shape;1525;p117"/>
          <p:cNvSpPr txBox="1"/>
          <p:nvPr/>
        </p:nvSpPr>
        <p:spPr>
          <a:xfrm>
            <a:off x="7626725" y="4622400"/>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160 N</a:t>
            </a:r>
            <a:endParaRPr b="1" baseline="30000"/>
          </a:p>
        </p:txBody>
      </p:sp>
      <p:sp>
        <p:nvSpPr>
          <p:cNvPr id="1526" name="Google Shape;1526;p117"/>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1527" name="Google Shape;1527;p117">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531"/>
        <p:cNvGrpSpPr/>
        <p:nvPr/>
      </p:nvGrpSpPr>
      <p:grpSpPr>
        <a:xfrm>
          <a:off x="0" y="0"/>
          <a:ext cx="0" cy="0"/>
          <a:chOff x="0" y="0"/>
          <a:chExt cx="0" cy="0"/>
        </a:xfrm>
      </p:grpSpPr>
      <p:sp>
        <p:nvSpPr>
          <p:cNvPr id="1532" name="Google Shape;1532;p118"/>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Energy loses (energy conservation)</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533" name="Google Shape;1533;p118"/>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 </a:t>
            </a:r>
            <a:r>
              <a:rPr lang="en-GB" sz="1200">
                <a:solidFill>
                  <a:schemeClr val="dk1"/>
                </a:solidFill>
              </a:rPr>
              <a:t>1ciii</a:t>
            </a:r>
            <a:endParaRPr/>
          </a:p>
        </p:txBody>
      </p:sp>
      <p:sp>
        <p:nvSpPr>
          <p:cNvPr id="1534" name="Google Shape;1534;p118"/>
          <p:cNvSpPr txBox="1"/>
          <p:nvPr/>
        </p:nvSpPr>
        <p:spPr>
          <a:xfrm>
            <a:off x="5260625" y="1416888"/>
            <a:ext cx="3631500" cy="1544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u="sng">
                <a:solidFill>
                  <a:schemeClr val="dk1"/>
                </a:solidFill>
              </a:rPr>
              <a:t>energy</a:t>
            </a:r>
            <a:r>
              <a:rPr lang="en-GB" sz="1100">
                <a:solidFill>
                  <a:schemeClr val="dk1"/>
                </a:solidFill>
              </a:rPr>
              <a:t> lost (as heat) due to air resistance/friction</a:t>
            </a:r>
            <a:endParaRPr sz="1100">
              <a:solidFill>
                <a:schemeClr val="dk1"/>
              </a:solidFill>
            </a:endParaRPr>
          </a:p>
          <a:p>
            <a:pPr marL="0" lvl="0" indent="0" algn="l" rtl="0">
              <a:spcBef>
                <a:spcPts val="1000"/>
              </a:spcBef>
              <a:spcAft>
                <a:spcPts val="0"/>
              </a:spcAft>
              <a:buClr>
                <a:schemeClr val="dk1"/>
              </a:buClr>
              <a:buSzPts val="1100"/>
              <a:buFont typeface="Arial"/>
              <a:buNone/>
            </a:pPr>
            <a:r>
              <a:rPr lang="en-GB" sz="1100" b="1">
                <a:solidFill>
                  <a:schemeClr val="dk1"/>
                </a:solidFill>
              </a:rPr>
              <a:t>Do not accept:</a:t>
            </a:r>
            <a:endParaRPr sz="1100" b="1">
              <a:solidFill>
                <a:schemeClr val="dk1"/>
              </a:solidFill>
            </a:endParaRPr>
          </a:p>
          <a:p>
            <a:pPr marL="0" lvl="0" indent="0" algn="l" rtl="0">
              <a:spcBef>
                <a:spcPts val="1000"/>
              </a:spcBef>
              <a:spcAft>
                <a:spcPts val="0"/>
              </a:spcAft>
              <a:buNone/>
            </a:pPr>
            <a:r>
              <a:rPr lang="en-GB" sz="1100">
                <a:solidFill>
                  <a:schemeClr val="dk1"/>
                </a:solidFill>
              </a:rPr>
              <a:t>energy lost alone </a:t>
            </a:r>
            <a:endParaRPr sz="1100">
              <a:solidFill>
                <a:schemeClr val="dk1"/>
              </a:solidFill>
            </a:endParaRPr>
          </a:p>
          <a:p>
            <a:pPr marL="0" lvl="0" indent="0" algn="l" rtl="0">
              <a:spcBef>
                <a:spcPts val="1000"/>
              </a:spcBef>
              <a:spcAft>
                <a:spcPts val="0"/>
              </a:spcAft>
              <a:buClr>
                <a:schemeClr val="dk1"/>
              </a:buClr>
              <a:buSzPts val="1100"/>
              <a:buFont typeface="Arial"/>
              <a:buNone/>
            </a:pPr>
            <a:r>
              <a:rPr lang="en-GB" sz="1100">
                <a:solidFill>
                  <a:schemeClr val="dk1"/>
                </a:solidFill>
              </a:rPr>
              <a:t>air resistance/friction alone</a:t>
            </a:r>
            <a:endParaRPr sz="1100">
              <a:solidFill>
                <a:schemeClr val="dk1"/>
              </a:solidFill>
            </a:endParaRPr>
          </a:p>
          <a:p>
            <a:pPr marL="0" lvl="0" indent="0" algn="l" rtl="0">
              <a:spcBef>
                <a:spcPts val="1000"/>
              </a:spcBef>
              <a:spcAft>
                <a:spcPts val="1000"/>
              </a:spcAft>
              <a:buNone/>
            </a:pPr>
            <a:endParaRPr sz="1100">
              <a:solidFill>
                <a:schemeClr val="dk1"/>
              </a:solidFill>
            </a:endParaRPr>
          </a:p>
        </p:txBody>
      </p:sp>
      <p:sp>
        <p:nvSpPr>
          <p:cNvPr id="1535" name="Google Shape;1535;p118"/>
          <p:cNvSpPr txBox="1"/>
          <p:nvPr/>
        </p:nvSpPr>
        <p:spPr>
          <a:xfrm>
            <a:off x="277050" y="4300400"/>
            <a:ext cx="47412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Explain why, in practice, the vertical speed of the chip as it reaches the ground is less than calculated </a:t>
            </a:r>
            <a:r>
              <a:rPr lang="en-GB" b="1"/>
              <a:t>(1)</a:t>
            </a:r>
            <a:endParaRPr b="1"/>
          </a:p>
        </p:txBody>
      </p:sp>
      <p:sp>
        <p:nvSpPr>
          <p:cNvPr id="1536" name="Google Shape;1536;p118"/>
          <p:cNvSpPr txBox="1"/>
          <p:nvPr/>
        </p:nvSpPr>
        <p:spPr>
          <a:xfrm>
            <a:off x="311700" y="1078988"/>
            <a:ext cx="4572000" cy="117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seagull flies above a school playground. The seagull flies at a height of </a:t>
            </a:r>
            <a:r>
              <a:rPr lang="en-GB" b="1"/>
              <a:t>7.5 m</a:t>
            </a:r>
            <a:r>
              <a:rPr lang="en-GB"/>
              <a:t> above the ground, holding a chip in its beak.</a:t>
            </a:r>
            <a:endParaRPr/>
          </a:p>
          <a:p>
            <a:pPr marL="0" lvl="0" indent="0" algn="l" rtl="0">
              <a:spcBef>
                <a:spcPts val="1000"/>
              </a:spcBef>
              <a:spcAft>
                <a:spcPts val="1000"/>
              </a:spcAft>
              <a:buNone/>
            </a:pPr>
            <a:r>
              <a:rPr lang="en-GB"/>
              <a:t>The mass of the chip is </a:t>
            </a:r>
            <a:r>
              <a:rPr lang="en-GB" b="1"/>
              <a:t>0.0025 kg</a:t>
            </a:r>
            <a:r>
              <a:rPr lang="en-GB"/>
              <a:t>.</a:t>
            </a:r>
            <a:endParaRPr/>
          </a:p>
        </p:txBody>
      </p:sp>
      <p:sp>
        <p:nvSpPr>
          <p:cNvPr id="1537" name="Google Shape;1537;p11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538" name="Google Shape;1538;p118"/>
          <p:cNvSpPr/>
          <p:nvPr/>
        </p:nvSpPr>
        <p:spPr>
          <a:xfrm>
            <a:off x="5260625" y="3138500"/>
            <a:ext cx="3631500" cy="1777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gravitational potential energy of chip at </a:t>
            </a:r>
            <a:r>
              <a:rPr lang="en-GB" b="1"/>
              <a:t>7.5</a:t>
            </a:r>
            <a:r>
              <a:rPr lang="en-GB"/>
              <a:t> m</a:t>
            </a:r>
            <a:endParaRPr/>
          </a:p>
          <a:p>
            <a:pPr marL="457200" lvl="0" indent="0" algn="l" rtl="0">
              <a:spcBef>
                <a:spcPts val="0"/>
              </a:spcBef>
              <a:spcAft>
                <a:spcPts val="0"/>
              </a:spcAft>
              <a:buNone/>
            </a:pPr>
            <a:endParaRPr/>
          </a:p>
          <a:p>
            <a:pPr marL="457200" lvl="0" indent="0" algn="l" rtl="0">
              <a:spcBef>
                <a:spcPts val="0"/>
              </a:spcBef>
              <a:spcAft>
                <a:spcPts val="0"/>
              </a:spcAft>
              <a:buNone/>
            </a:pPr>
            <a:endParaRPr/>
          </a:p>
          <a:p>
            <a:pPr marL="457200" lvl="0" indent="-317500" algn="l" rtl="0">
              <a:spcBef>
                <a:spcPts val="0"/>
              </a:spcBef>
              <a:spcAft>
                <a:spcPts val="0"/>
              </a:spcAft>
              <a:buSzPts val="1400"/>
              <a:buChar char="●"/>
            </a:pPr>
            <a:r>
              <a:rPr lang="en-GB"/>
              <a:t>maximum vertical speed of chip as it reaches the ground</a:t>
            </a:r>
            <a:endParaRPr/>
          </a:p>
          <a:p>
            <a:pPr marL="0" lvl="0" indent="0" algn="l" rtl="0">
              <a:spcBef>
                <a:spcPts val="0"/>
              </a:spcBef>
              <a:spcAft>
                <a:spcPts val="0"/>
              </a:spcAft>
              <a:buNone/>
            </a:pPr>
            <a:endParaRPr/>
          </a:p>
        </p:txBody>
      </p:sp>
      <p:sp>
        <p:nvSpPr>
          <p:cNvPr id="1539" name="Google Shape;1539;p118"/>
          <p:cNvSpPr txBox="1"/>
          <p:nvPr/>
        </p:nvSpPr>
        <p:spPr>
          <a:xfrm>
            <a:off x="7462225" y="3848963"/>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0.18 J</a:t>
            </a:r>
            <a:endParaRPr b="1" baseline="30000"/>
          </a:p>
        </p:txBody>
      </p:sp>
      <p:sp>
        <p:nvSpPr>
          <p:cNvPr id="1540" name="Google Shape;1540;p118"/>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sp>
        <p:nvSpPr>
          <p:cNvPr id="1541" name="Google Shape;1541;p118"/>
          <p:cNvSpPr txBox="1"/>
          <p:nvPr/>
        </p:nvSpPr>
        <p:spPr>
          <a:xfrm>
            <a:off x="7462225" y="4566650"/>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12 ms</a:t>
            </a:r>
            <a:r>
              <a:rPr lang="en-GB" b="1" baseline="30000"/>
              <a:t>−1</a:t>
            </a:r>
            <a:endParaRPr b="1" baseline="30000"/>
          </a:p>
        </p:txBody>
      </p:sp>
      <p:pic>
        <p:nvPicPr>
          <p:cNvPr id="1542" name="Google Shape;1542;p118"/>
          <p:cNvPicPr preferRelativeResize="0"/>
          <p:nvPr/>
        </p:nvPicPr>
        <p:blipFill>
          <a:blip r:embed="rId4">
            <a:alphaModFix/>
          </a:blip>
          <a:stretch>
            <a:fillRect/>
          </a:stretch>
        </p:blipFill>
        <p:spPr>
          <a:xfrm>
            <a:off x="1293722" y="2391522"/>
            <a:ext cx="2607964" cy="1549375"/>
          </a:xfrm>
          <a:prstGeom prst="rect">
            <a:avLst/>
          </a:prstGeom>
          <a:noFill/>
          <a:ln>
            <a:noFill/>
          </a:ln>
        </p:spPr>
      </p:pic>
      <p:sp>
        <p:nvSpPr>
          <p:cNvPr id="1543" name="Google Shape;1543;p118"/>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1544" name="Google Shape;1544;p11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548"/>
        <p:cNvGrpSpPr/>
        <p:nvPr/>
      </p:nvGrpSpPr>
      <p:grpSpPr>
        <a:xfrm>
          <a:off x="0" y="0"/>
          <a:ext cx="0" cy="0"/>
          <a:chOff x="0" y="0"/>
          <a:chExt cx="0" cy="0"/>
        </a:xfrm>
      </p:grpSpPr>
      <p:sp>
        <p:nvSpPr>
          <p:cNvPr id="1549" name="Google Shape;1549;p119"/>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Projectile motion</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550" name="Google Shape;1550;p119"/>
          <p:cNvSpPr txBox="1"/>
          <p:nvPr/>
        </p:nvSpPr>
        <p:spPr>
          <a:xfrm>
            <a:off x="6587450" y="546725"/>
            <a:ext cx="9162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2017 </a:t>
            </a:r>
            <a:r>
              <a:rPr lang="en-GB" sz="1200">
                <a:solidFill>
                  <a:schemeClr val="dk1"/>
                </a:solidFill>
              </a:rPr>
              <a:t>11bi</a:t>
            </a:r>
            <a:endParaRPr/>
          </a:p>
        </p:txBody>
      </p:sp>
      <p:sp>
        <p:nvSpPr>
          <p:cNvPr id="1551" name="Google Shape;1551;p119"/>
          <p:cNvSpPr txBox="1"/>
          <p:nvPr/>
        </p:nvSpPr>
        <p:spPr>
          <a:xfrm>
            <a:off x="5269275" y="1124650"/>
            <a:ext cx="36315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equal</a:t>
            </a:r>
            <a:r>
              <a:rPr lang="en-GB" sz="1100">
                <a:solidFill>
                  <a:schemeClr val="dk1"/>
                </a:solidFill>
              </a:rPr>
              <a:t> (to) (1)</a:t>
            </a:r>
            <a:endParaRPr sz="1100">
              <a:solidFill>
                <a:schemeClr val="dk1"/>
              </a:solidFill>
            </a:endParaRPr>
          </a:p>
          <a:p>
            <a:pPr marL="0" lvl="0" indent="0" algn="l" rtl="0">
              <a:spcBef>
                <a:spcPts val="1000"/>
              </a:spcBef>
              <a:spcAft>
                <a:spcPts val="1000"/>
              </a:spcAft>
              <a:buNone/>
            </a:pPr>
            <a:r>
              <a:rPr lang="en-GB" sz="1100" b="1">
                <a:solidFill>
                  <a:schemeClr val="dk1"/>
                </a:solidFill>
              </a:rPr>
              <a:t>vertical</a:t>
            </a:r>
            <a:r>
              <a:rPr lang="en-GB" sz="1100">
                <a:solidFill>
                  <a:schemeClr val="dk1"/>
                </a:solidFill>
              </a:rPr>
              <a:t>/downward </a:t>
            </a:r>
            <a:r>
              <a:rPr lang="en-GB" sz="1100" b="1" u="sng">
                <a:solidFill>
                  <a:schemeClr val="dk1"/>
                </a:solidFill>
              </a:rPr>
              <a:t>acceleration</a:t>
            </a:r>
            <a:r>
              <a:rPr lang="en-GB" sz="1100">
                <a:solidFill>
                  <a:schemeClr val="dk1"/>
                </a:solidFill>
              </a:rPr>
              <a:t> is the </a:t>
            </a:r>
            <a:r>
              <a:rPr lang="en-GB" sz="1100" b="1">
                <a:solidFill>
                  <a:schemeClr val="dk1"/>
                </a:solidFill>
              </a:rPr>
              <a:t>same</a:t>
            </a:r>
            <a:r>
              <a:rPr lang="en-GB" sz="1100">
                <a:solidFill>
                  <a:schemeClr val="dk1"/>
                </a:solidFill>
              </a:rPr>
              <a:t> (1)</a:t>
            </a:r>
            <a:endParaRPr sz="1100">
              <a:solidFill>
                <a:schemeClr val="dk1"/>
              </a:solidFill>
            </a:endParaRPr>
          </a:p>
        </p:txBody>
      </p:sp>
      <p:sp>
        <p:nvSpPr>
          <p:cNvPr id="1552" name="Google Shape;1552;p119"/>
          <p:cNvSpPr txBox="1"/>
          <p:nvPr/>
        </p:nvSpPr>
        <p:spPr>
          <a:xfrm>
            <a:off x="311700" y="3220450"/>
            <a:ext cx="4741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Clr>
                <a:schemeClr val="dk1"/>
              </a:buClr>
              <a:buSzPts val="1100"/>
              <a:buFont typeface="Arial"/>
              <a:buNone/>
            </a:pPr>
            <a:r>
              <a:rPr lang="en-GB">
                <a:solidFill>
                  <a:schemeClr val="dk1"/>
                </a:solidFill>
              </a:rPr>
              <a:t>In a second serve the player hits the ball horizontally with a smaller velocity from the same height.</a:t>
            </a:r>
            <a:endParaRPr b="1"/>
          </a:p>
        </p:txBody>
      </p:sp>
      <p:sp>
        <p:nvSpPr>
          <p:cNvPr id="1553" name="Google Shape;1553;p119"/>
          <p:cNvSpPr txBox="1"/>
          <p:nvPr/>
        </p:nvSpPr>
        <p:spPr>
          <a:xfrm>
            <a:off x="311700" y="1078988"/>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A tennis player serves a tennis ball horizontally at a velocity of </a:t>
            </a:r>
            <a:r>
              <a:rPr lang="en-GB" b="1"/>
              <a:t>42 ms</a:t>
            </a:r>
            <a:r>
              <a:rPr lang="en-GB" b="1" baseline="30000"/>
              <a:t>-1</a:t>
            </a:r>
            <a:r>
              <a:rPr lang="en-GB"/>
              <a:t>.</a:t>
            </a:r>
            <a:endParaRPr/>
          </a:p>
        </p:txBody>
      </p:sp>
      <p:sp>
        <p:nvSpPr>
          <p:cNvPr id="1554" name="Google Shape;1554;p11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555" name="Google Shape;1555;p119"/>
          <p:cNvSpPr/>
          <p:nvPr/>
        </p:nvSpPr>
        <p:spPr>
          <a:xfrm>
            <a:off x="5269275" y="2411150"/>
            <a:ext cx="3631500" cy="2599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Which graph shows the vertical velocity of ball</a:t>
            </a:r>
            <a:endParaRPr/>
          </a:p>
          <a:p>
            <a:pPr marL="457200" lvl="0" indent="0" algn="l" rtl="0">
              <a:spcBef>
                <a:spcPts val="0"/>
              </a:spcBef>
              <a:spcAft>
                <a:spcPts val="0"/>
              </a:spcAft>
              <a:buNone/>
            </a:pPr>
            <a:endParaRPr/>
          </a:p>
          <a:p>
            <a:pPr marL="457200" lvl="0" indent="0" algn="l" rtl="0">
              <a:spcBef>
                <a:spcPts val="0"/>
              </a:spcBef>
              <a:spcAft>
                <a:spcPts val="0"/>
              </a:spcAft>
              <a:buNone/>
            </a:pPr>
            <a:endParaRPr/>
          </a:p>
          <a:p>
            <a:pPr marL="457200" lvl="0" indent="-317500" algn="l" rtl="0">
              <a:spcBef>
                <a:spcPts val="0"/>
              </a:spcBef>
              <a:spcAft>
                <a:spcPts val="0"/>
              </a:spcAft>
              <a:buSzPts val="1400"/>
              <a:buChar char="●"/>
            </a:pPr>
            <a:r>
              <a:rPr lang="en-GB"/>
              <a:t>Moving a section of a retractable tennis court roof </a:t>
            </a:r>
            <a:r>
              <a:rPr lang="en-GB" b="1"/>
              <a:t>25 m</a:t>
            </a:r>
            <a:r>
              <a:rPr lang="en-GB"/>
              <a:t> requires </a:t>
            </a:r>
            <a:r>
              <a:rPr lang="en-GB" b="1"/>
              <a:t>5.5 kJ</a:t>
            </a:r>
            <a:r>
              <a:rPr lang="en-GB"/>
              <a:t> of energy. What is the average force acting on this section of roof?</a:t>
            </a:r>
            <a:endParaRPr/>
          </a:p>
          <a:p>
            <a:pPr marL="0" lvl="0" indent="0" algn="l" rtl="0">
              <a:spcBef>
                <a:spcPts val="0"/>
              </a:spcBef>
              <a:spcAft>
                <a:spcPts val="0"/>
              </a:spcAft>
              <a:buNone/>
            </a:pPr>
            <a:endParaRPr/>
          </a:p>
        </p:txBody>
      </p:sp>
      <p:sp>
        <p:nvSpPr>
          <p:cNvPr id="1556" name="Google Shape;1556;p119"/>
          <p:cNvSpPr txBox="1"/>
          <p:nvPr/>
        </p:nvSpPr>
        <p:spPr>
          <a:xfrm>
            <a:off x="7503625" y="3096638"/>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Q</a:t>
            </a:r>
            <a:endParaRPr b="1" baseline="30000"/>
          </a:p>
        </p:txBody>
      </p:sp>
      <p:sp>
        <p:nvSpPr>
          <p:cNvPr id="1557" name="Google Shape;1557;p119"/>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sp>
        <p:nvSpPr>
          <p:cNvPr id="1558" name="Google Shape;1558;p119"/>
          <p:cNvSpPr txBox="1"/>
          <p:nvPr/>
        </p:nvSpPr>
        <p:spPr>
          <a:xfrm>
            <a:off x="7503625" y="4579900"/>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220 N</a:t>
            </a:r>
            <a:endParaRPr b="1" baseline="30000"/>
          </a:p>
        </p:txBody>
      </p:sp>
      <p:pic>
        <p:nvPicPr>
          <p:cNvPr id="1559" name="Google Shape;1559;p119"/>
          <p:cNvPicPr preferRelativeResize="0"/>
          <p:nvPr/>
        </p:nvPicPr>
        <p:blipFill>
          <a:blip r:embed="rId4">
            <a:alphaModFix/>
          </a:blip>
          <a:stretch>
            <a:fillRect/>
          </a:stretch>
        </p:blipFill>
        <p:spPr>
          <a:xfrm>
            <a:off x="329550" y="1635525"/>
            <a:ext cx="1446925" cy="1271325"/>
          </a:xfrm>
          <a:prstGeom prst="rect">
            <a:avLst/>
          </a:prstGeom>
          <a:noFill/>
          <a:ln>
            <a:noFill/>
          </a:ln>
        </p:spPr>
      </p:pic>
      <p:pic>
        <p:nvPicPr>
          <p:cNvPr id="1560" name="Google Shape;1560;p119"/>
          <p:cNvPicPr preferRelativeResize="0"/>
          <p:nvPr/>
        </p:nvPicPr>
        <p:blipFill>
          <a:blip r:embed="rId5">
            <a:alphaModFix/>
          </a:blip>
          <a:stretch>
            <a:fillRect/>
          </a:stretch>
        </p:blipFill>
        <p:spPr>
          <a:xfrm>
            <a:off x="1160526" y="1912804"/>
            <a:ext cx="3705327" cy="1271325"/>
          </a:xfrm>
          <a:prstGeom prst="rect">
            <a:avLst/>
          </a:prstGeom>
          <a:noFill/>
          <a:ln>
            <a:noFill/>
          </a:ln>
        </p:spPr>
      </p:pic>
      <p:sp>
        <p:nvSpPr>
          <p:cNvPr id="1561" name="Google Shape;1561;p119"/>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6" action="ppaction://hlinksldjump"/>
              </a:rPr>
              <a:t>Relationship sheet</a:t>
            </a:r>
            <a:endParaRPr sz="1000" u="sng">
              <a:solidFill>
                <a:schemeClr val="hlink"/>
              </a:solidFill>
            </a:endParaRPr>
          </a:p>
        </p:txBody>
      </p:sp>
      <p:sp>
        <p:nvSpPr>
          <p:cNvPr id="1562" name="Google Shape;1562;p119"/>
          <p:cNvSpPr txBox="1"/>
          <p:nvPr/>
        </p:nvSpPr>
        <p:spPr>
          <a:xfrm>
            <a:off x="311700" y="3836050"/>
            <a:ext cx="4572000" cy="11748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State whether the time taken for the ball to reach the ground is less than, equal to, or greater than the time taken in the first serve.</a:t>
            </a:r>
            <a:endParaRPr>
              <a:solidFill>
                <a:schemeClr val="dk1"/>
              </a:solidFill>
            </a:endParaRPr>
          </a:p>
          <a:p>
            <a:pPr marL="0" lvl="0" indent="0" algn="l" rtl="0">
              <a:spcBef>
                <a:spcPts val="1000"/>
              </a:spcBef>
              <a:spcAft>
                <a:spcPts val="1000"/>
              </a:spcAft>
              <a:buNone/>
            </a:pPr>
            <a:r>
              <a:rPr lang="en-GB">
                <a:solidFill>
                  <a:schemeClr val="dk1"/>
                </a:solidFill>
              </a:rPr>
              <a:t>Justify your answer. </a:t>
            </a:r>
            <a:r>
              <a:rPr lang="en-GB" b="1">
                <a:solidFill>
                  <a:schemeClr val="dk1"/>
                </a:solidFill>
              </a:rPr>
              <a:t>(2)</a:t>
            </a:r>
            <a:endParaRPr b="1">
              <a:solidFill>
                <a:schemeClr val="dk1"/>
              </a:solidFill>
            </a:endParaRPr>
          </a:p>
        </p:txBody>
      </p:sp>
      <p:pic>
        <p:nvPicPr>
          <p:cNvPr id="1563" name="Google Shape;1563;p119">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sp>
        <p:nvSpPr>
          <p:cNvPr id="1568" name="Google Shape;1568;p120"/>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Projectile motion</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569" name="Google Shape;1569;p120"/>
          <p:cNvSpPr txBox="1"/>
          <p:nvPr/>
        </p:nvSpPr>
        <p:spPr>
          <a:xfrm>
            <a:off x="6587450" y="546725"/>
            <a:ext cx="9162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2015 </a:t>
            </a:r>
            <a:r>
              <a:rPr lang="en-GB" sz="1200">
                <a:solidFill>
                  <a:schemeClr val="dk1"/>
                </a:solidFill>
              </a:rPr>
              <a:t>Q9a</a:t>
            </a:r>
            <a:endParaRPr/>
          </a:p>
        </p:txBody>
      </p:sp>
      <p:sp>
        <p:nvSpPr>
          <p:cNvPr id="1570" name="Google Shape;1570;p120"/>
          <p:cNvSpPr txBox="1"/>
          <p:nvPr/>
        </p:nvSpPr>
        <p:spPr>
          <a:xfrm>
            <a:off x="5269275" y="1375913"/>
            <a:ext cx="3631500" cy="949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suitable </a:t>
            </a:r>
            <a:r>
              <a:rPr lang="en-GB" sz="1100" b="1">
                <a:solidFill>
                  <a:schemeClr val="dk1"/>
                </a:solidFill>
              </a:rPr>
              <a:t>curved path</a:t>
            </a:r>
            <a:r>
              <a:rPr lang="en-GB" sz="1100">
                <a:solidFill>
                  <a:schemeClr val="dk1"/>
                </a:solidFill>
              </a:rPr>
              <a:t> (1)</a:t>
            </a:r>
            <a:endParaRPr sz="1100">
              <a:solidFill>
                <a:schemeClr val="dk1"/>
              </a:solidFill>
            </a:endParaRPr>
          </a:p>
          <a:p>
            <a:pPr marL="0" lvl="0" indent="0" algn="l" rtl="0">
              <a:spcBef>
                <a:spcPts val="1000"/>
              </a:spcBef>
              <a:spcAft>
                <a:spcPts val="0"/>
              </a:spcAft>
              <a:buNone/>
            </a:pPr>
            <a:r>
              <a:rPr lang="en-GB" sz="1100">
                <a:solidFill>
                  <a:schemeClr val="dk1"/>
                </a:solidFill>
              </a:rPr>
              <a:t>Do not accept an indication of stone rising</a:t>
            </a:r>
            <a:endParaRPr sz="1100">
              <a:solidFill>
                <a:schemeClr val="dk1"/>
              </a:solidFill>
            </a:endParaRPr>
          </a:p>
          <a:p>
            <a:pPr marL="0" lvl="0" indent="0" algn="l" rtl="0">
              <a:spcBef>
                <a:spcPts val="1000"/>
              </a:spcBef>
              <a:spcAft>
                <a:spcPts val="1000"/>
              </a:spcAft>
              <a:buNone/>
            </a:pPr>
            <a:r>
              <a:rPr lang="en-GB" sz="1100">
                <a:solidFill>
                  <a:schemeClr val="dk1"/>
                </a:solidFill>
              </a:rPr>
              <a:t>Stone must hit the water</a:t>
            </a:r>
            <a:endParaRPr sz="1100">
              <a:solidFill>
                <a:schemeClr val="dk1"/>
              </a:solidFill>
            </a:endParaRPr>
          </a:p>
        </p:txBody>
      </p:sp>
      <p:sp>
        <p:nvSpPr>
          <p:cNvPr id="1571" name="Google Shape;1571;p120"/>
          <p:cNvSpPr txBox="1"/>
          <p:nvPr/>
        </p:nvSpPr>
        <p:spPr>
          <a:xfrm>
            <a:off x="311700" y="3827700"/>
            <a:ext cx="43296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On the above diagram sketch the path taken by the stone between leaving the child’s hand and hitting the water. </a:t>
            </a:r>
            <a:r>
              <a:rPr lang="en-GB" b="1"/>
              <a:t>(1)</a:t>
            </a:r>
            <a:endParaRPr b="1"/>
          </a:p>
        </p:txBody>
      </p:sp>
      <p:sp>
        <p:nvSpPr>
          <p:cNvPr id="1572" name="Google Shape;1572;p120"/>
          <p:cNvSpPr txBox="1"/>
          <p:nvPr/>
        </p:nvSpPr>
        <p:spPr>
          <a:xfrm>
            <a:off x="311700" y="1078988"/>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A child throws a stone horizontally from a bridge into a river.</a:t>
            </a:r>
            <a:endParaRPr/>
          </a:p>
        </p:txBody>
      </p:sp>
      <p:sp>
        <p:nvSpPr>
          <p:cNvPr id="1573" name="Google Shape;1573;p12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574" name="Google Shape;1574;p120"/>
          <p:cNvSpPr/>
          <p:nvPr/>
        </p:nvSpPr>
        <p:spPr>
          <a:xfrm>
            <a:off x="5269275" y="2939400"/>
            <a:ext cx="3631500" cy="1719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Calculate:</a:t>
            </a:r>
            <a:endParaRPr b="1"/>
          </a:p>
          <a:p>
            <a:pPr marL="457200" lvl="0" indent="-317500" algn="l" rtl="0">
              <a:spcBef>
                <a:spcPts val="0"/>
              </a:spcBef>
              <a:spcAft>
                <a:spcPts val="0"/>
              </a:spcAft>
              <a:buSzPts val="1400"/>
              <a:buChar char="●"/>
            </a:pPr>
            <a:r>
              <a:rPr lang="en-GB"/>
              <a:t>vertical velocity if stone takes </a:t>
            </a:r>
            <a:r>
              <a:rPr lang="en-GB" b="1"/>
              <a:t>0.80 s</a:t>
            </a:r>
            <a:r>
              <a:rPr lang="en-GB"/>
              <a:t> to reach water</a:t>
            </a:r>
            <a:endParaRPr/>
          </a:p>
          <a:p>
            <a:pPr marL="457200" lvl="0" indent="0" algn="l" rtl="0">
              <a:spcBef>
                <a:spcPts val="0"/>
              </a:spcBef>
              <a:spcAft>
                <a:spcPts val="0"/>
              </a:spcAft>
              <a:buNone/>
            </a:pPr>
            <a:endParaRPr/>
          </a:p>
          <a:p>
            <a:pPr marL="457200" lvl="0" indent="-317500" algn="l" rtl="0">
              <a:spcBef>
                <a:spcPts val="0"/>
              </a:spcBef>
              <a:spcAft>
                <a:spcPts val="0"/>
              </a:spcAft>
              <a:buSzPts val="1400"/>
              <a:buChar char="●"/>
            </a:pPr>
            <a:r>
              <a:rPr lang="en-GB"/>
              <a:t>height above the water at which stone was released</a:t>
            </a:r>
            <a:endParaRPr/>
          </a:p>
          <a:p>
            <a:pPr marL="0" lvl="0" indent="0" algn="l" rtl="0">
              <a:spcBef>
                <a:spcPts val="0"/>
              </a:spcBef>
              <a:spcAft>
                <a:spcPts val="0"/>
              </a:spcAft>
              <a:buNone/>
            </a:pPr>
            <a:endParaRPr/>
          </a:p>
        </p:txBody>
      </p:sp>
      <p:sp>
        <p:nvSpPr>
          <p:cNvPr id="1575" name="Google Shape;1575;p120"/>
          <p:cNvSpPr txBox="1"/>
          <p:nvPr/>
        </p:nvSpPr>
        <p:spPr>
          <a:xfrm>
            <a:off x="7503625" y="3534688"/>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7.8 ms</a:t>
            </a:r>
            <a:r>
              <a:rPr lang="en-GB" b="1" baseline="30000"/>
              <a:t>-1</a:t>
            </a:r>
            <a:r>
              <a:rPr lang="en-GB" b="1"/>
              <a:t> </a:t>
            </a:r>
            <a:endParaRPr b="1" baseline="30000"/>
          </a:p>
        </p:txBody>
      </p:sp>
      <p:sp>
        <p:nvSpPr>
          <p:cNvPr id="1576" name="Google Shape;1576;p120"/>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sp>
        <p:nvSpPr>
          <p:cNvPr id="1577" name="Google Shape;1577;p120"/>
          <p:cNvSpPr txBox="1"/>
          <p:nvPr/>
        </p:nvSpPr>
        <p:spPr>
          <a:xfrm>
            <a:off x="7503625" y="4309700"/>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3.1m</a:t>
            </a:r>
            <a:endParaRPr b="1" baseline="30000"/>
          </a:p>
        </p:txBody>
      </p:sp>
      <p:pic>
        <p:nvPicPr>
          <p:cNvPr id="1578" name="Google Shape;1578;p120"/>
          <p:cNvPicPr preferRelativeResize="0"/>
          <p:nvPr/>
        </p:nvPicPr>
        <p:blipFill>
          <a:blip r:embed="rId4">
            <a:alphaModFix/>
          </a:blip>
          <a:stretch>
            <a:fillRect/>
          </a:stretch>
        </p:blipFill>
        <p:spPr>
          <a:xfrm>
            <a:off x="549100" y="1740275"/>
            <a:ext cx="3273900" cy="1669400"/>
          </a:xfrm>
          <a:prstGeom prst="rect">
            <a:avLst/>
          </a:prstGeom>
          <a:noFill/>
          <a:ln>
            <a:noFill/>
          </a:ln>
        </p:spPr>
      </p:pic>
      <p:sp>
        <p:nvSpPr>
          <p:cNvPr id="1579" name="Google Shape;1579;p120"/>
          <p:cNvSpPr/>
          <p:nvPr/>
        </p:nvSpPr>
        <p:spPr>
          <a:xfrm>
            <a:off x="1139650" y="2044975"/>
            <a:ext cx="1741475" cy="1279525"/>
          </a:xfrm>
          <a:custGeom>
            <a:avLst/>
            <a:gdLst/>
            <a:ahLst/>
            <a:cxnLst/>
            <a:rect l="l" t="t" r="r" b="b"/>
            <a:pathLst>
              <a:path w="69659" h="51181" extrusionOk="0">
                <a:moveTo>
                  <a:pt x="69659" y="0"/>
                </a:moveTo>
                <a:cubicBezTo>
                  <a:pt x="67152" y="109"/>
                  <a:pt x="59985" y="-191"/>
                  <a:pt x="54616" y="654"/>
                </a:cubicBezTo>
                <a:cubicBezTo>
                  <a:pt x="49247" y="1499"/>
                  <a:pt x="42106" y="3461"/>
                  <a:pt x="37446" y="5069"/>
                </a:cubicBezTo>
                <a:cubicBezTo>
                  <a:pt x="32786" y="6677"/>
                  <a:pt x="30142" y="7903"/>
                  <a:pt x="26654" y="10301"/>
                </a:cubicBezTo>
                <a:cubicBezTo>
                  <a:pt x="23166" y="12699"/>
                  <a:pt x="19650" y="16051"/>
                  <a:pt x="16516" y="19458"/>
                </a:cubicBezTo>
                <a:cubicBezTo>
                  <a:pt x="13382" y="22865"/>
                  <a:pt x="10166" y="26980"/>
                  <a:pt x="7849" y="30741"/>
                </a:cubicBezTo>
                <a:cubicBezTo>
                  <a:pt x="5532" y="34502"/>
                  <a:pt x="3924" y="38617"/>
                  <a:pt x="2616" y="42024"/>
                </a:cubicBezTo>
                <a:cubicBezTo>
                  <a:pt x="1308" y="45431"/>
                  <a:pt x="436" y="49655"/>
                  <a:pt x="0" y="51181"/>
                </a:cubicBezTo>
              </a:path>
            </a:pathLst>
          </a:custGeom>
          <a:noFill/>
          <a:ln w="9525" cap="flat" cmpd="sng">
            <a:solidFill>
              <a:srgbClr val="0097A7"/>
            </a:solidFill>
            <a:prstDash val="solid"/>
            <a:round/>
            <a:headEnd type="none" w="med" len="med"/>
            <a:tailEnd type="none" w="med" len="med"/>
          </a:ln>
        </p:spPr>
        <p:txBody>
          <a:bodyPr/>
          <a:lstStyle/>
          <a:p>
            <a:endParaRPr lang="en-GB"/>
          </a:p>
        </p:txBody>
      </p:sp>
      <p:sp>
        <p:nvSpPr>
          <p:cNvPr id="1580" name="Google Shape;1580;p120"/>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1581" name="Google Shape;1581;p120">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7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7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585"/>
        <p:cNvGrpSpPr/>
        <p:nvPr/>
      </p:nvGrpSpPr>
      <p:grpSpPr>
        <a:xfrm>
          <a:off x="0" y="0"/>
          <a:ext cx="0" cy="0"/>
          <a:chOff x="0" y="0"/>
          <a:chExt cx="0" cy="0"/>
        </a:xfrm>
      </p:grpSpPr>
      <p:pic>
        <p:nvPicPr>
          <p:cNvPr id="1586" name="Google Shape;1586;p121"/>
          <p:cNvPicPr preferRelativeResize="0"/>
          <p:nvPr/>
        </p:nvPicPr>
        <p:blipFill>
          <a:blip r:embed="rId3">
            <a:alphaModFix/>
          </a:blip>
          <a:stretch>
            <a:fillRect/>
          </a:stretch>
        </p:blipFill>
        <p:spPr>
          <a:xfrm>
            <a:off x="469500" y="1745138"/>
            <a:ext cx="3267225" cy="2195575"/>
          </a:xfrm>
          <a:prstGeom prst="rect">
            <a:avLst/>
          </a:prstGeom>
          <a:noFill/>
          <a:ln>
            <a:noFill/>
          </a:ln>
        </p:spPr>
      </p:pic>
      <p:sp>
        <p:nvSpPr>
          <p:cNvPr id="1587" name="Google Shape;1587;p121"/>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Projectile motion</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588" name="Google Shape;1588;p121"/>
          <p:cNvSpPr txBox="1"/>
          <p:nvPr/>
        </p:nvSpPr>
        <p:spPr>
          <a:xfrm>
            <a:off x="6587450" y="546725"/>
            <a:ext cx="9162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2015 </a:t>
            </a:r>
            <a:r>
              <a:rPr lang="en-GB" sz="1200">
                <a:solidFill>
                  <a:schemeClr val="dk1"/>
                </a:solidFill>
              </a:rPr>
              <a:t>Q9a</a:t>
            </a:r>
            <a:endParaRPr/>
          </a:p>
        </p:txBody>
      </p:sp>
      <p:sp>
        <p:nvSpPr>
          <p:cNvPr id="1589" name="Google Shape;1589;p121"/>
          <p:cNvSpPr txBox="1"/>
          <p:nvPr/>
        </p:nvSpPr>
        <p:spPr>
          <a:xfrm>
            <a:off x="5269275" y="1371650"/>
            <a:ext cx="3631500" cy="1118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curved path</a:t>
            </a:r>
            <a:r>
              <a:rPr lang="en-GB" sz="1100">
                <a:solidFill>
                  <a:schemeClr val="dk1"/>
                </a:solidFill>
              </a:rPr>
              <a:t> (1)</a:t>
            </a:r>
            <a:endParaRPr sz="1100">
              <a:solidFill>
                <a:schemeClr val="dk1"/>
              </a:solidFill>
            </a:endParaRPr>
          </a:p>
          <a:p>
            <a:pPr marL="0" lvl="0" indent="0" algn="l" rtl="0">
              <a:spcBef>
                <a:spcPts val="1000"/>
              </a:spcBef>
              <a:spcAft>
                <a:spcPts val="0"/>
              </a:spcAft>
              <a:buNone/>
            </a:pPr>
            <a:r>
              <a:rPr lang="en-GB" sz="1100">
                <a:solidFill>
                  <a:schemeClr val="dk1"/>
                </a:solidFill>
              </a:rPr>
              <a:t>Do not accept an indication of competitor and bike rising.</a:t>
            </a:r>
            <a:endParaRPr sz="1100">
              <a:solidFill>
                <a:schemeClr val="dk1"/>
              </a:solidFill>
            </a:endParaRPr>
          </a:p>
          <a:p>
            <a:pPr marL="0" lvl="0" indent="0" algn="l" rtl="0">
              <a:spcBef>
                <a:spcPts val="1000"/>
              </a:spcBef>
              <a:spcAft>
                <a:spcPts val="1000"/>
              </a:spcAft>
              <a:buNone/>
            </a:pPr>
            <a:r>
              <a:rPr lang="en-GB" sz="1100">
                <a:solidFill>
                  <a:schemeClr val="dk1"/>
                </a:solidFill>
              </a:rPr>
              <a:t>Bike </a:t>
            </a:r>
            <a:r>
              <a:rPr lang="en-GB" sz="1100" b="1">
                <a:solidFill>
                  <a:schemeClr val="dk1"/>
                </a:solidFill>
              </a:rPr>
              <a:t>must</a:t>
            </a:r>
            <a:r>
              <a:rPr lang="en-GB" sz="1100">
                <a:solidFill>
                  <a:schemeClr val="dk1"/>
                </a:solidFill>
              </a:rPr>
              <a:t> </a:t>
            </a:r>
            <a:r>
              <a:rPr lang="en-GB" sz="1100" b="1">
                <a:solidFill>
                  <a:schemeClr val="dk1"/>
                </a:solidFill>
              </a:rPr>
              <a:t>reach</a:t>
            </a:r>
            <a:r>
              <a:rPr lang="en-GB" sz="1100">
                <a:solidFill>
                  <a:schemeClr val="dk1"/>
                </a:solidFill>
              </a:rPr>
              <a:t> the ground</a:t>
            </a:r>
            <a:endParaRPr sz="1100">
              <a:solidFill>
                <a:schemeClr val="dk1"/>
              </a:solidFill>
            </a:endParaRPr>
          </a:p>
        </p:txBody>
      </p:sp>
      <p:sp>
        <p:nvSpPr>
          <p:cNvPr id="1590" name="Google Shape;1590;p121"/>
          <p:cNvSpPr txBox="1"/>
          <p:nvPr/>
        </p:nvSpPr>
        <p:spPr>
          <a:xfrm>
            <a:off x="311700" y="4042300"/>
            <a:ext cx="44682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On the diagram above, sketch the path taken by the cyclist and bike between leaving the ledge and reaching the ground. </a:t>
            </a:r>
            <a:r>
              <a:rPr lang="en-GB" b="1"/>
              <a:t>(1)</a:t>
            </a:r>
            <a:endParaRPr b="1"/>
          </a:p>
        </p:txBody>
      </p:sp>
      <p:sp>
        <p:nvSpPr>
          <p:cNvPr id="1591" name="Google Shape;1591;p121"/>
          <p:cNvSpPr txBox="1"/>
          <p:nvPr/>
        </p:nvSpPr>
        <p:spPr>
          <a:xfrm>
            <a:off x="311700" y="1078988"/>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During another part of the competition, the cyclist and bike travel horizontally at </a:t>
            </a:r>
            <a:r>
              <a:rPr lang="en-GB" b="1"/>
              <a:t>6.0 ms</a:t>
            </a:r>
            <a:r>
              <a:rPr lang="en-GB" b="1" baseline="30000"/>
              <a:t>−1 </a:t>
            </a:r>
            <a:r>
              <a:rPr lang="en-GB"/>
              <a:t>off a ledge as shown.</a:t>
            </a:r>
            <a:endParaRPr/>
          </a:p>
        </p:txBody>
      </p:sp>
      <p:sp>
        <p:nvSpPr>
          <p:cNvPr id="1592" name="Google Shape;1592;p12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593" name="Google Shape;1593;p121"/>
          <p:cNvSpPr/>
          <p:nvPr/>
        </p:nvSpPr>
        <p:spPr>
          <a:xfrm>
            <a:off x="5269275" y="3171800"/>
            <a:ext cx="3631500" cy="1719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Calculate:</a:t>
            </a:r>
            <a:endParaRPr b="1"/>
          </a:p>
          <a:p>
            <a:pPr marL="457200" lvl="0" indent="-317500" algn="l" rtl="0">
              <a:spcBef>
                <a:spcPts val="0"/>
              </a:spcBef>
              <a:spcAft>
                <a:spcPts val="0"/>
              </a:spcAft>
              <a:buSzPts val="1400"/>
              <a:buChar char="●"/>
            </a:pPr>
            <a:r>
              <a:rPr lang="en-GB"/>
              <a:t>the vertical velocity of the cyclist and bike as they reach the ground, if it takes </a:t>
            </a:r>
            <a:r>
              <a:rPr lang="en-GB" b="1"/>
              <a:t>0.40 s</a:t>
            </a:r>
            <a:r>
              <a:rPr lang="en-GB"/>
              <a:t> to reach ground after leaving ledge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594" name="Google Shape;1594;p121"/>
          <p:cNvSpPr txBox="1"/>
          <p:nvPr/>
        </p:nvSpPr>
        <p:spPr>
          <a:xfrm>
            <a:off x="7470875" y="4331938"/>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3.9 ms</a:t>
            </a:r>
            <a:r>
              <a:rPr lang="en-GB" b="1" baseline="30000"/>
              <a:t>-1</a:t>
            </a:r>
            <a:r>
              <a:rPr lang="en-GB" b="1"/>
              <a:t> </a:t>
            </a:r>
            <a:endParaRPr b="1" baseline="30000"/>
          </a:p>
        </p:txBody>
      </p:sp>
      <p:sp>
        <p:nvSpPr>
          <p:cNvPr id="1595" name="Google Shape;1595;p121"/>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sp>
        <p:nvSpPr>
          <p:cNvPr id="1596" name="Google Shape;1596;p121"/>
          <p:cNvSpPr/>
          <p:nvPr/>
        </p:nvSpPr>
        <p:spPr>
          <a:xfrm flipH="1">
            <a:off x="2027995" y="2626750"/>
            <a:ext cx="1500281" cy="1077104"/>
          </a:xfrm>
          <a:custGeom>
            <a:avLst/>
            <a:gdLst/>
            <a:ahLst/>
            <a:cxnLst/>
            <a:rect l="l" t="t" r="r" b="b"/>
            <a:pathLst>
              <a:path w="69659" h="51181" extrusionOk="0">
                <a:moveTo>
                  <a:pt x="69659" y="0"/>
                </a:moveTo>
                <a:cubicBezTo>
                  <a:pt x="67152" y="109"/>
                  <a:pt x="59985" y="-191"/>
                  <a:pt x="54616" y="654"/>
                </a:cubicBezTo>
                <a:cubicBezTo>
                  <a:pt x="49247" y="1499"/>
                  <a:pt x="42106" y="3461"/>
                  <a:pt x="37446" y="5069"/>
                </a:cubicBezTo>
                <a:cubicBezTo>
                  <a:pt x="32786" y="6677"/>
                  <a:pt x="30142" y="7903"/>
                  <a:pt x="26654" y="10301"/>
                </a:cubicBezTo>
                <a:cubicBezTo>
                  <a:pt x="23166" y="12699"/>
                  <a:pt x="19650" y="16051"/>
                  <a:pt x="16516" y="19458"/>
                </a:cubicBezTo>
                <a:cubicBezTo>
                  <a:pt x="13382" y="22865"/>
                  <a:pt x="10166" y="26980"/>
                  <a:pt x="7849" y="30741"/>
                </a:cubicBezTo>
                <a:cubicBezTo>
                  <a:pt x="5532" y="34502"/>
                  <a:pt x="3924" y="38617"/>
                  <a:pt x="2616" y="42024"/>
                </a:cubicBezTo>
                <a:cubicBezTo>
                  <a:pt x="1308" y="45431"/>
                  <a:pt x="436" y="49655"/>
                  <a:pt x="0" y="51181"/>
                </a:cubicBezTo>
              </a:path>
            </a:pathLst>
          </a:custGeom>
          <a:noFill/>
          <a:ln w="9525" cap="flat" cmpd="sng">
            <a:solidFill>
              <a:srgbClr val="0097A7"/>
            </a:solidFill>
            <a:prstDash val="solid"/>
            <a:round/>
            <a:headEnd type="none" w="med" len="med"/>
            <a:tailEnd type="none" w="med" len="med"/>
          </a:ln>
        </p:spPr>
        <p:txBody>
          <a:bodyPr/>
          <a:lstStyle/>
          <a:p>
            <a:endParaRPr lang="en-GB"/>
          </a:p>
        </p:txBody>
      </p:sp>
      <p:sp>
        <p:nvSpPr>
          <p:cNvPr id="1597" name="Google Shape;1597;p121"/>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1598" name="Google Shape;1598;p121">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9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3"/>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163" name="Google Shape;163;p23"/>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164" name="Google Shape;164;p23">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165" name="Google Shape;165;p23">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166" name="Google Shape;166;p23">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167" name="Google Shape;167;p23">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168" name="Google Shape;168;p23">
            <a:hlinkClick r:id="rId7"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
        <p:nvSpPr>
          <p:cNvPr id="169" name="Google Shape;169;p23">
            <a:hlinkClick r:id="rId8"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602"/>
        <p:cNvGrpSpPr/>
        <p:nvPr/>
      </p:nvGrpSpPr>
      <p:grpSpPr>
        <a:xfrm>
          <a:off x="0" y="0"/>
          <a:ext cx="0" cy="0"/>
          <a:chOff x="0" y="0"/>
          <a:chExt cx="0" cy="0"/>
        </a:xfrm>
      </p:grpSpPr>
      <p:pic>
        <p:nvPicPr>
          <p:cNvPr id="1603" name="Google Shape;1603;p122"/>
          <p:cNvPicPr preferRelativeResize="0"/>
          <p:nvPr/>
        </p:nvPicPr>
        <p:blipFill>
          <a:blip r:embed="rId3">
            <a:alphaModFix/>
          </a:blip>
          <a:stretch>
            <a:fillRect/>
          </a:stretch>
        </p:blipFill>
        <p:spPr>
          <a:xfrm>
            <a:off x="420636" y="2606976"/>
            <a:ext cx="4698651" cy="1543600"/>
          </a:xfrm>
          <a:prstGeom prst="rect">
            <a:avLst/>
          </a:prstGeom>
          <a:noFill/>
          <a:ln>
            <a:noFill/>
          </a:ln>
        </p:spPr>
      </p:pic>
      <p:sp>
        <p:nvSpPr>
          <p:cNvPr id="1604" name="Google Shape;1604;p122"/>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Projectile motion</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605" name="Google Shape;1605;p122"/>
          <p:cNvSpPr txBox="1"/>
          <p:nvPr/>
        </p:nvSpPr>
        <p:spPr>
          <a:xfrm>
            <a:off x="6587450" y="546725"/>
            <a:ext cx="9162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 </a:t>
            </a:r>
            <a:r>
              <a:rPr lang="en-GB" sz="1200">
                <a:solidFill>
                  <a:schemeClr val="dk1"/>
                </a:solidFill>
              </a:rPr>
              <a:t>Q2a</a:t>
            </a:r>
            <a:endParaRPr/>
          </a:p>
        </p:txBody>
      </p:sp>
      <p:sp>
        <p:nvSpPr>
          <p:cNvPr id="1606" name="Google Shape;1606;p122"/>
          <p:cNvSpPr txBox="1"/>
          <p:nvPr/>
        </p:nvSpPr>
        <p:spPr>
          <a:xfrm>
            <a:off x="5269275" y="1217638"/>
            <a:ext cx="3631500" cy="820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curved path</a:t>
            </a:r>
            <a:r>
              <a:rPr lang="en-GB" sz="1100">
                <a:solidFill>
                  <a:schemeClr val="dk1"/>
                </a:solidFill>
              </a:rPr>
              <a:t> (1)</a:t>
            </a:r>
            <a:endParaRPr sz="1100">
              <a:solidFill>
                <a:schemeClr val="dk1"/>
              </a:solidFill>
            </a:endParaRPr>
          </a:p>
          <a:p>
            <a:pPr marL="0" lvl="0" indent="0" algn="l" rtl="0">
              <a:spcBef>
                <a:spcPts val="1000"/>
              </a:spcBef>
              <a:spcAft>
                <a:spcPts val="1000"/>
              </a:spcAft>
              <a:buNone/>
            </a:pPr>
            <a:r>
              <a:rPr lang="en-GB" sz="1100">
                <a:solidFill>
                  <a:schemeClr val="dk1"/>
                </a:solidFill>
              </a:rPr>
              <a:t>Do not accept indication of curve rising above horizontal. Bottle must reach the ground</a:t>
            </a:r>
            <a:endParaRPr sz="1100">
              <a:solidFill>
                <a:schemeClr val="dk1"/>
              </a:solidFill>
            </a:endParaRPr>
          </a:p>
        </p:txBody>
      </p:sp>
      <p:sp>
        <p:nvSpPr>
          <p:cNvPr id="1607" name="Google Shape;1607;p122"/>
          <p:cNvSpPr txBox="1"/>
          <p:nvPr/>
        </p:nvSpPr>
        <p:spPr>
          <a:xfrm>
            <a:off x="311700" y="4228500"/>
            <a:ext cx="47412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On the diagram above, sketch the path taken by the bottle from the point it is dropped, as observed by the spectator at the side of the road. </a:t>
            </a:r>
            <a:r>
              <a:rPr lang="en-GB" b="1"/>
              <a:t>(1)</a:t>
            </a:r>
            <a:endParaRPr b="1"/>
          </a:p>
        </p:txBody>
      </p:sp>
      <p:sp>
        <p:nvSpPr>
          <p:cNvPr id="1608" name="Google Shape;1608;p122"/>
          <p:cNvSpPr txBox="1"/>
          <p:nvPr/>
        </p:nvSpPr>
        <p:spPr>
          <a:xfrm>
            <a:off x="311700" y="1078988"/>
            <a:ext cx="4572000" cy="1605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During a cycle race, a cyclist attempts to pass a water bottle to a team-mate. The cyclist is travelling in a straight line at </a:t>
            </a:r>
            <a:r>
              <a:rPr lang="en-GB" b="1"/>
              <a:t>12.5 ms</a:t>
            </a:r>
            <a:r>
              <a:rPr lang="en-GB" b="1" baseline="30000"/>
              <a:t>−1</a:t>
            </a:r>
            <a:r>
              <a:rPr lang="en-GB"/>
              <a:t> when they drop the bottle. The bottle hits the ground </a:t>
            </a:r>
            <a:r>
              <a:rPr lang="en-GB" b="1"/>
              <a:t>0.53 s</a:t>
            </a:r>
            <a:r>
              <a:rPr lang="en-GB"/>
              <a:t> later.</a:t>
            </a:r>
            <a:endParaRPr/>
          </a:p>
          <a:p>
            <a:pPr marL="0" lvl="0" indent="0" algn="l" rtl="0">
              <a:spcBef>
                <a:spcPts val="1000"/>
              </a:spcBef>
              <a:spcAft>
                <a:spcPts val="1000"/>
              </a:spcAft>
              <a:buNone/>
            </a:pPr>
            <a:r>
              <a:rPr lang="en-GB"/>
              <a:t>A spectator at the side of the road observes the cyclist dropping the bottle.</a:t>
            </a:r>
            <a:endParaRPr/>
          </a:p>
        </p:txBody>
      </p:sp>
      <p:sp>
        <p:nvSpPr>
          <p:cNvPr id="1609" name="Google Shape;1609;p12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610" name="Google Shape;1610;p122"/>
          <p:cNvSpPr/>
          <p:nvPr/>
        </p:nvSpPr>
        <p:spPr>
          <a:xfrm>
            <a:off x="5269275" y="2148525"/>
            <a:ext cx="3631500" cy="291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Calculate:</a:t>
            </a:r>
            <a:endParaRPr b="1"/>
          </a:p>
          <a:p>
            <a:pPr marL="457200" lvl="0" indent="-317500" algn="l" rtl="0">
              <a:spcBef>
                <a:spcPts val="0"/>
              </a:spcBef>
              <a:spcAft>
                <a:spcPts val="0"/>
              </a:spcAft>
              <a:buSzPts val="1400"/>
              <a:buChar char="●"/>
            </a:pPr>
            <a:r>
              <a:rPr lang="en-GB"/>
              <a:t>the vertical velocity of the bottle as it hits the ground</a:t>
            </a:r>
            <a:endParaRPr/>
          </a:p>
          <a:p>
            <a:pPr marL="457200" lvl="0" indent="0" algn="l" rtl="0">
              <a:spcBef>
                <a:spcPts val="0"/>
              </a:spcBef>
              <a:spcAft>
                <a:spcPts val="0"/>
              </a:spcAft>
              <a:buNone/>
            </a:pPr>
            <a:endParaRPr/>
          </a:p>
          <a:p>
            <a:pPr marL="457200" lvl="0" indent="-317500" algn="l" rtl="0">
              <a:spcBef>
                <a:spcPts val="0"/>
              </a:spcBef>
              <a:spcAft>
                <a:spcPts val="0"/>
              </a:spcAft>
              <a:buSzPts val="1400"/>
              <a:buChar char="●"/>
            </a:pPr>
            <a:r>
              <a:rPr lang="en-GB"/>
              <a:t>sketch a velocity-time graph for the vertical velocity</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457200" lvl="0" indent="-317500" algn="l" rtl="0">
              <a:spcBef>
                <a:spcPts val="1000"/>
              </a:spcBef>
              <a:spcAft>
                <a:spcPts val="0"/>
              </a:spcAft>
              <a:buSzPts val="1400"/>
              <a:buChar char="●"/>
            </a:pPr>
            <a:r>
              <a:rPr lang="en-GB"/>
              <a:t>determine the height from which the bottle was dropped</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611" name="Google Shape;1611;p122"/>
          <p:cNvSpPr txBox="1"/>
          <p:nvPr/>
        </p:nvSpPr>
        <p:spPr>
          <a:xfrm>
            <a:off x="7413550" y="2732450"/>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5.2 ms</a:t>
            </a:r>
            <a:r>
              <a:rPr lang="en-GB" b="1" baseline="30000"/>
              <a:t>-1</a:t>
            </a:r>
            <a:r>
              <a:rPr lang="en-GB" b="1"/>
              <a:t> </a:t>
            </a:r>
            <a:endParaRPr b="1" baseline="30000"/>
          </a:p>
        </p:txBody>
      </p:sp>
      <p:sp>
        <p:nvSpPr>
          <p:cNvPr id="1612" name="Google Shape;1612;p122"/>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sp>
        <p:nvSpPr>
          <p:cNvPr id="1613" name="Google Shape;1613;p122"/>
          <p:cNvSpPr/>
          <p:nvPr/>
        </p:nvSpPr>
        <p:spPr>
          <a:xfrm flipH="1">
            <a:off x="2944874" y="2993276"/>
            <a:ext cx="1491051" cy="1084397"/>
          </a:xfrm>
          <a:custGeom>
            <a:avLst/>
            <a:gdLst/>
            <a:ahLst/>
            <a:cxnLst/>
            <a:rect l="l" t="t" r="r" b="b"/>
            <a:pathLst>
              <a:path w="69659" h="51181" extrusionOk="0">
                <a:moveTo>
                  <a:pt x="69659" y="0"/>
                </a:moveTo>
                <a:cubicBezTo>
                  <a:pt x="67152" y="109"/>
                  <a:pt x="59985" y="-191"/>
                  <a:pt x="54616" y="654"/>
                </a:cubicBezTo>
                <a:cubicBezTo>
                  <a:pt x="49247" y="1499"/>
                  <a:pt x="42106" y="3461"/>
                  <a:pt x="37446" y="5069"/>
                </a:cubicBezTo>
                <a:cubicBezTo>
                  <a:pt x="32786" y="6677"/>
                  <a:pt x="30142" y="7903"/>
                  <a:pt x="26654" y="10301"/>
                </a:cubicBezTo>
                <a:cubicBezTo>
                  <a:pt x="23166" y="12699"/>
                  <a:pt x="19650" y="16051"/>
                  <a:pt x="16516" y="19458"/>
                </a:cubicBezTo>
                <a:cubicBezTo>
                  <a:pt x="13382" y="22865"/>
                  <a:pt x="10166" y="26980"/>
                  <a:pt x="7849" y="30741"/>
                </a:cubicBezTo>
                <a:cubicBezTo>
                  <a:pt x="5532" y="34502"/>
                  <a:pt x="3924" y="38617"/>
                  <a:pt x="2616" y="42024"/>
                </a:cubicBezTo>
                <a:cubicBezTo>
                  <a:pt x="1308" y="45431"/>
                  <a:pt x="436" y="49655"/>
                  <a:pt x="0" y="51181"/>
                </a:cubicBezTo>
              </a:path>
            </a:pathLst>
          </a:custGeom>
          <a:noFill/>
          <a:ln w="9525" cap="flat" cmpd="sng">
            <a:solidFill>
              <a:srgbClr val="0097A7"/>
            </a:solidFill>
            <a:prstDash val="solid"/>
            <a:round/>
            <a:headEnd type="none" w="med" len="med"/>
            <a:tailEnd type="none" w="med" len="med"/>
          </a:ln>
        </p:spPr>
        <p:txBody>
          <a:bodyPr/>
          <a:lstStyle/>
          <a:p>
            <a:endParaRPr lang="en-GB"/>
          </a:p>
        </p:txBody>
      </p:sp>
      <p:pic>
        <p:nvPicPr>
          <p:cNvPr id="1614" name="Google Shape;1614;p122"/>
          <p:cNvPicPr preferRelativeResize="0"/>
          <p:nvPr/>
        </p:nvPicPr>
        <p:blipFill>
          <a:blip r:embed="rId5">
            <a:alphaModFix/>
          </a:blip>
          <a:stretch>
            <a:fillRect/>
          </a:stretch>
        </p:blipFill>
        <p:spPr>
          <a:xfrm>
            <a:off x="6860075" y="3534551"/>
            <a:ext cx="1956325" cy="693950"/>
          </a:xfrm>
          <a:prstGeom prst="rect">
            <a:avLst/>
          </a:prstGeom>
          <a:noFill/>
          <a:ln>
            <a:noFill/>
          </a:ln>
        </p:spPr>
      </p:pic>
      <p:sp>
        <p:nvSpPr>
          <p:cNvPr id="1615" name="Google Shape;1615;p122"/>
          <p:cNvSpPr txBox="1"/>
          <p:nvPr/>
        </p:nvSpPr>
        <p:spPr>
          <a:xfrm>
            <a:off x="7413550" y="4574313"/>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1.4 m</a:t>
            </a:r>
            <a:endParaRPr b="1" baseline="30000"/>
          </a:p>
        </p:txBody>
      </p:sp>
      <p:sp>
        <p:nvSpPr>
          <p:cNvPr id="1616" name="Google Shape;1616;p122"/>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6" action="ppaction://hlinksldjump"/>
              </a:rPr>
              <a:t>Relationship sheet</a:t>
            </a:r>
            <a:endParaRPr sz="1000" u="sng">
              <a:solidFill>
                <a:schemeClr val="hlink"/>
              </a:solidFill>
            </a:endParaRPr>
          </a:p>
        </p:txBody>
      </p:sp>
      <p:pic>
        <p:nvPicPr>
          <p:cNvPr id="1617" name="Google Shape;1617;p122">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0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621"/>
        <p:cNvGrpSpPr/>
        <p:nvPr/>
      </p:nvGrpSpPr>
      <p:grpSpPr>
        <a:xfrm>
          <a:off x="0" y="0"/>
          <a:ext cx="0" cy="0"/>
          <a:chOff x="0" y="0"/>
          <a:chExt cx="0" cy="0"/>
        </a:xfrm>
      </p:grpSpPr>
      <p:sp>
        <p:nvSpPr>
          <p:cNvPr id="1622" name="Google Shape;1622;p123"/>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Projectile motion</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623" name="Google Shape;1623;p123"/>
          <p:cNvSpPr txBox="1"/>
          <p:nvPr/>
        </p:nvSpPr>
        <p:spPr>
          <a:xfrm>
            <a:off x="6587450" y="546725"/>
            <a:ext cx="9162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2024 </a:t>
            </a:r>
            <a:r>
              <a:rPr lang="en-GB" sz="1200">
                <a:solidFill>
                  <a:schemeClr val="dk1"/>
                </a:solidFill>
              </a:rPr>
              <a:t>Q3b</a:t>
            </a:r>
            <a:endParaRPr/>
          </a:p>
        </p:txBody>
      </p:sp>
      <p:sp>
        <p:nvSpPr>
          <p:cNvPr id="1624" name="Google Shape;1624;p123"/>
          <p:cNvSpPr txBox="1"/>
          <p:nvPr/>
        </p:nvSpPr>
        <p:spPr>
          <a:xfrm>
            <a:off x="5269275" y="1217638"/>
            <a:ext cx="3631500" cy="820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curved path</a:t>
            </a:r>
            <a:r>
              <a:rPr lang="en-GB" sz="1100">
                <a:solidFill>
                  <a:schemeClr val="dk1"/>
                </a:solidFill>
              </a:rPr>
              <a:t> (1)</a:t>
            </a:r>
            <a:endParaRPr sz="1100">
              <a:solidFill>
                <a:schemeClr val="dk1"/>
              </a:solidFill>
            </a:endParaRPr>
          </a:p>
          <a:p>
            <a:pPr marL="0" lvl="0" indent="0" algn="l" rtl="0">
              <a:spcBef>
                <a:spcPts val="1000"/>
              </a:spcBef>
              <a:spcAft>
                <a:spcPts val="1000"/>
              </a:spcAft>
              <a:buNone/>
            </a:pPr>
            <a:r>
              <a:rPr lang="en-GB" sz="1100">
                <a:solidFill>
                  <a:schemeClr val="dk1"/>
                </a:solidFill>
              </a:rPr>
              <a:t>Do not accept indication of curve rising above horizontal. Curve must reach the ground.</a:t>
            </a:r>
            <a:endParaRPr sz="1100">
              <a:solidFill>
                <a:schemeClr val="dk1"/>
              </a:solidFill>
            </a:endParaRPr>
          </a:p>
        </p:txBody>
      </p:sp>
      <p:sp>
        <p:nvSpPr>
          <p:cNvPr id="1625" name="Google Shape;1625;p123"/>
          <p:cNvSpPr txBox="1"/>
          <p:nvPr/>
        </p:nvSpPr>
        <p:spPr>
          <a:xfrm>
            <a:off x="311700" y="4392525"/>
            <a:ext cx="48621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On the diagram, sketch the path of the skateboarder and board between leaving the rail and reaching the ground. </a:t>
            </a:r>
            <a:r>
              <a:rPr lang="en-GB" b="1"/>
              <a:t>(1)</a:t>
            </a:r>
            <a:endParaRPr b="1"/>
          </a:p>
        </p:txBody>
      </p:sp>
      <p:sp>
        <p:nvSpPr>
          <p:cNvPr id="1626" name="Google Shape;1626;p123"/>
          <p:cNvSpPr txBox="1"/>
          <p:nvPr/>
        </p:nvSpPr>
        <p:spPr>
          <a:xfrm>
            <a:off x="311700" y="1078988"/>
            <a:ext cx="4572000" cy="139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boardslide is a common trick where a skateboarder uses the middle of the skateboard to slide along a horizontal rail. The skateboarder and board have a combined mass of </a:t>
            </a:r>
            <a:r>
              <a:rPr lang="en-GB" b="1"/>
              <a:t>65 kg</a:t>
            </a:r>
            <a:r>
              <a:rPr lang="en-GB"/>
              <a:t>.</a:t>
            </a:r>
            <a:endParaRPr/>
          </a:p>
          <a:p>
            <a:pPr marL="0" lvl="0" indent="0" algn="l" rtl="0">
              <a:spcBef>
                <a:spcPts val="1000"/>
              </a:spcBef>
              <a:spcAft>
                <a:spcPts val="1000"/>
              </a:spcAft>
              <a:buNone/>
            </a:pPr>
            <a:r>
              <a:rPr lang="en-GB"/>
              <a:t>The skateboarder and board slide off the end of the rail.</a:t>
            </a:r>
            <a:endParaRPr/>
          </a:p>
        </p:txBody>
      </p:sp>
      <p:sp>
        <p:nvSpPr>
          <p:cNvPr id="1627" name="Google Shape;1627;p12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628" name="Google Shape;1628;p123"/>
          <p:cNvSpPr/>
          <p:nvPr/>
        </p:nvSpPr>
        <p:spPr>
          <a:xfrm>
            <a:off x="5269275" y="2265225"/>
            <a:ext cx="3631500" cy="2742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Calculate:</a:t>
            </a:r>
            <a:endParaRPr b="1"/>
          </a:p>
          <a:p>
            <a:pPr marL="457200" lvl="0" indent="-317500" algn="l" rtl="0">
              <a:spcBef>
                <a:spcPts val="0"/>
              </a:spcBef>
              <a:spcAft>
                <a:spcPts val="0"/>
              </a:spcAft>
              <a:buSzPts val="1400"/>
              <a:buChar char="●"/>
            </a:pPr>
            <a:r>
              <a:rPr lang="en-GB"/>
              <a:t>the decrease in kinetic energy of the skateboarder sliding along the rail, before they slide off the end.</a:t>
            </a:r>
            <a:endParaRPr/>
          </a:p>
          <a:p>
            <a:pPr marL="914400" lvl="1" indent="-317500" algn="l" rtl="0">
              <a:spcBef>
                <a:spcPts val="0"/>
              </a:spcBef>
              <a:spcAft>
                <a:spcPts val="0"/>
              </a:spcAft>
              <a:buSzPts val="1400"/>
              <a:buChar char="○"/>
            </a:pPr>
            <a:r>
              <a:rPr lang="en-GB"/>
              <a:t>at start of rail, speed = </a:t>
            </a:r>
            <a:r>
              <a:rPr lang="en-GB" b="1"/>
              <a:t>7.0 ms</a:t>
            </a:r>
            <a:r>
              <a:rPr lang="en-GB" b="1" baseline="30000"/>
              <a:t>-1</a:t>
            </a:r>
            <a:endParaRPr b="1" baseline="30000"/>
          </a:p>
          <a:p>
            <a:pPr marL="914400" lvl="1" indent="-317500" algn="l" rtl="0">
              <a:spcBef>
                <a:spcPts val="0"/>
              </a:spcBef>
              <a:spcAft>
                <a:spcPts val="0"/>
              </a:spcAft>
              <a:buSzPts val="1400"/>
              <a:buChar char="○"/>
            </a:pPr>
            <a:r>
              <a:rPr lang="en-GB">
                <a:solidFill>
                  <a:schemeClr val="dk1"/>
                </a:solidFill>
              </a:rPr>
              <a:t>at end of rail, speed =</a:t>
            </a:r>
            <a:r>
              <a:rPr lang="en-GB"/>
              <a:t> </a:t>
            </a:r>
            <a:r>
              <a:rPr lang="en-GB" b="1"/>
              <a:t>3.0 </a:t>
            </a:r>
            <a:r>
              <a:rPr lang="en-GB" b="1">
                <a:solidFill>
                  <a:schemeClr val="dk1"/>
                </a:solidFill>
              </a:rPr>
              <a:t>ms</a:t>
            </a:r>
            <a:r>
              <a:rPr lang="en-GB" b="1" baseline="30000">
                <a:solidFill>
                  <a:schemeClr val="dk1"/>
                </a:solidFill>
              </a:rPr>
              <a:t>-1</a:t>
            </a:r>
            <a:endParaRPr b="1">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457200" lvl="0" indent="-317500" algn="l" rtl="0">
              <a:spcBef>
                <a:spcPts val="0"/>
              </a:spcBef>
              <a:spcAft>
                <a:spcPts val="0"/>
              </a:spcAft>
              <a:buSzPts val="1400"/>
              <a:buChar char="●"/>
            </a:pPr>
            <a:r>
              <a:rPr lang="en-GB"/>
              <a:t>Average force of friction if rail is </a:t>
            </a:r>
            <a:r>
              <a:rPr lang="en-GB" b="1"/>
              <a:t>2.0 m</a:t>
            </a:r>
            <a:r>
              <a:rPr lang="en-GB"/>
              <a:t> long.</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629" name="Google Shape;1629;p123"/>
          <p:cNvSpPr txBox="1"/>
          <p:nvPr/>
        </p:nvSpPr>
        <p:spPr>
          <a:xfrm>
            <a:off x="7413550" y="3790550"/>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1300 J</a:t>
            </a:r>
            <a:endParaRPr b="1" baseline="30000"/>
          </a:p>
        </p:txBody>
      </p:sp>
      <p:sp>
        <p:nvSpPr>
          <p:cNvPr id="1630" name="Google Shape;1630;p123"/>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sp>
        <p:nvSpPr>
          <p:cNvPr id="1631" name="Google Shape;1631;p123"/>
          <p:cNvSpPr txBox="1"/>
          <p:nvPr/>
        </p:nvSpPr>
        <p:spPr>
          <a:xfrm>
            <a:off x="7413550" y="4587438"/>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650 N</a:t>
            </a:r>
            <a:endParaRPr b="1" baseline="30000"/>
          </a:p>
        </p:txBody>
      </p:sp>
      <p:pic>
        <p:nvPicPr>
          <p:cNvPr id="1632" name="Google Shape;1632;p123"/>
          <p:cNvPicPr preferRelativeResize="0"/>
          <p:nvPr/>
        </p:nvPicPr>
        <p:blipFill>
          <a:blip r:embed="rId4">
            <a:alphaModFix/>
          </a:blip>
          <a:stretch>
            <a:fillRect/>
          </a:stretch>
        </p:blipFill>
        <p:spPr>
          <a:xfrm>
            <a:off x="781950" y="2413338"/>
            <a:ext cx="3631499" cy="1901533"/>
          </a:xfrm>
          <a:prstGeom prst="rect">
            <a:avLst/>
          </a:prstGeom>
          <a:noFill/>
          <a:ln>
            <a:noFill/>
          </a:ln>
        </p:spPr>
      </p:pic>
      <p:sp>
        <p:nvSpPr>
          <p:cNvPr id="1633" name="Google Shape;1633;p123"/>
          <p:cNvSpPr/>
          <p:nvPr/>
        </p:nvSpPr>
        <p:spPr>
          <a:xfrm flipH="1">
            <a:off x="2547399" y="2846313"/>
            <a:ext cx="1491051" cy="1084397"/>
          </a:xfrm>
          <a:custGeom>
            <a:avLst/>
            <a:gdLst/>
            <a:ahLst/>
            <a:cxnLst/>
            <a:rect l="l" t="t" r="r" b="b"/>
            <a:pathLst>
              <a:path w="69659" h="51181" extrusionOk="0">
                <a:moveTo>
                  <a:pt x="69659" y="0"/>
                </a:moveTo>
                <a:cubicBezTo>
                  <a:pt x="67152" y="109"/>
                  <a:pt x="59985" y="-191"/>
                  <a:pt x="54616" y="654"/>
                </a:cubicBezTo>
                <a:cubicBezTo>
                  <a:pt x="49247" y="1499"/>
                  <a:pt x="42106" y="3461"/>
                  <a:pt x="37446" y="5069"/>
                </a:cubicBezTo>
                <a:cubicBezTo>
                  <a:pt x="32786" y="6677"/>
                  <a:pt x="30142" y="7903"/>
                  <a:pt x="26654" y="10301"/>
                </a:cubicBezTo>
                <a:cubicBezTo>
                  <a:pt x="23166" y="12699"/>
                  <a:pt x="19650" y="16051"/>
                  <a:pt x="16516" y="19458"/>
                </a:cubicBezTo>
                <a:cubicBezTo>
                  <a:pt x="13382" y="22865"/>
                  <a:pt x="10166" y="26980"/>
                  <a:pt x="7849" y="30741"/>
                </a:cubicBezTo>
                <a:cubicBezTo>
                  <a:pt x="5532" y="34502"/>
                  <a:pt x="3924" y="38617"/>
                  <a:pt x="2616" y="42024"/>
                </a:cubicBezTo>
                <a:cubicBezTo>
                  <a:pt x="1308" y="45431"/>
                  <a:pt x="436" y="49655"/>
                  <a:pt x="0" y="51181"/>
                </a:cubicBezTo>
              </a:path>
            </a:pathLst>
          </a:custGeom>
          <a:noFill/>
          <a:ln w="9525" cap="flat" cmpd="sng">
            <a:solidFill>
              <a:srgbClr val="0097A7"/>
            </a:solidFill>
            <a:prstDash val="solid"/>
            <a:round/>
            <a:headEnd type="none" w="med" len="med"/>
            <a:tailEnd type="none" w="med" len="med"/>
          </a:ln>
        </p:spPr>
        <p:txBody>
          <a:bodyPr/>
          <a:lstStyle/>
          <a:p>
            <a:endParaRPr lang="en-GB"/>
          </a:p>
        </p:txBody>
      </p:sp>
      <p:sp>
        <p:nvSpPr>
          <p:cNvPr id="1634" name="Google Shape;1634;p123"/>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1635" name="Google Shape;1635;p123">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639"/>
        <p:cNvGrpSpPr/>
        <p:nvPr/>
      </p:nvGrpSpPr>
      <p:grpSpPr>
        <a:xfrm>
          <a:off x="0" y="0"/>
          <a:ext cx="0" cy="0"/>
          <a:chOff x="0" y="0"/>
          <a:chExt cx="0" cy="0"/>
        </a:xfrm>
      </p:grpSpPr>
      <p:sp>
        <p:nvSpPr>
          <p:cNvPr id="1640" name="Google Shape;1640;p124"/>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1641" name="Google Shape;1641;p124"/>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1642" name="Google Shape;1642;p124">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1643" name="Google Shape;1643;p124">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1644" name="Google Shape;1644;p124">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1645" name="Google Shape;1645;p124">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1646" name="Google Shape;1646;p124">
            <a:hlinkClick r:id="rId7"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
        <p:nvSpPr>
          <p:cNvPr id="1647" name="Google Shape;1647;p124">
            <a:hlinkClick r:id="rId8"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651"/>
        <p:cNvGrpSpPr/>
        <p:nvPr/>
      </p:nvGrpSpPr>
      <p:grpSpPr>
        <a:xfrm>
          <a:off x="0" y="0"/>
          <a:ext cx="0" cy="0"/>
          <a:chOff x="0" y="0"/>
          <a:chExt cx="0" cy="0"/>
        </a:xfrm>
      </p:grpSpPr>
      <p:sp>
        <p:nvSpPr>
          <p:cNvPr id="1652" name="Google Shape;1652;p125"/>
          <p:cNvSpPr/>
          <p:nvPr/>
        </p:nvSpPr>
        <p:spPr>
          <a:xfrm>
            <a:off x="6702825" y="757350"/>
            <a:ext cx="1973400" cy="1714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53" name="Google Shape;1653;p125"/>
          <p:cNvSpPr/>
          <p:nvPr/>
        </p:nvSpPr>
        <p:spPr>
          <a:xfrm>
            <a:off x="4624475" y="757350"/>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54" name="Google Shape;1654;p125"/>
          <p:cNvSpPr/>
          <p:nvPr/>
        </p:nvSpPr>
        <p:spPr>
          <a:xfrm>
            <a:off x="2546125" y="757350"/>
            <a:ext cx="1973400" cy="3013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55" name="Google Shape;1655;p125"/>
          <p:cNvSpPr txBox="1">
            <a:spLocks noGrp="1"/>
          </p:cNvSpPr>
          <p:nvPr>
            <p:ph type="subTitle" idx="1"/>
          </p:nvPr>
        </p:nvSpPr>
        <p:spPr>
          <a:xfrm>
            <a:off x="3248500" y="0"/>
            <a:ext cx="36111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Relationships sheet</a:t>
            </a:r>
            <a:endParaRPr/>
          </a:p>
        </p:txBody>
      </p:sp>
      <p:pic>
        <p:nvPicPr>
          <p:cNvPr id="1656" name="Google Shape;1656;p125"/>
          <p:cNvPicPr preferRelativeResize="0"/>
          <p:nvPr/>
        </p:nvPicPr>
        <p:blipFill>
          <a:blip r:embed="rId3">
            <a:alphaModFix/>
          </a:blip>
          <a:stretch>
            <a:fillRect/>
          </a:stretch>
        </p:blipFill>
        <p:spPr>
          <a:xfrm>
            <a:off x="7310162" y="3220268"/>
            <a:ext cx="758725" cy="1646146"/>
          </a:xfrm>
          <a:prstGeom prst="rect">
            <a:avLst/>
          </a:prstGeom>
          <a:noFill/>
          <a:ln>
            <a:noFill/>
          </a:ln>
        </p:spPr>
      </p:pic>
      <p:pic>
        <p:nvPicPr>
          <p:cNvPr id="1657" name="Google Shape;1657;p125"/>
          <p:cNvPicPr preferRelativeResize="0"/>
          <p:nvPr/>
        </p:nvPicPr>
        <p:blipFill rotWithShape="1">
          <a:blip r:embed="rId4">
            <a:alphaModFix/>
          </a:blip>
          <a:srcRect b="45963"/>
          <a:stretch/>
        </p:blipFill>
        <p:spPr>
          <a:xfrm>
            <a:off x="6904100" y="1371362"/>
            <a:ext cx="705375" cy="1030974"/>
          </a:xfrm>
          <a:prstGeom prst="rect">
            <a:avLst/>
          </a:prstGeom>
          <a:noFill/>
          <a:ln>
            <a:noFill/>
          </a:ln>
        </p:spPr>
      </p:pic>
      <p:pic>
        <p:nvPicPr>
          <p:cNvPr id="1658" name="Google Shape;1658;p125"/>
          <p:cNvPicPr preferRelativeResize="0"/>
          <p:nvPr/>
        </p:nvPicPr>
        <p:blipFill>
          <a:blip r:embed="rId5">
            <a:alphaModFix/>
          </a:blip>
          <a:stretch>
            <a:fillRect/>
          </a:stretch>
        </p:blipFill>
        <p:spPr>
          <a:xfrm>
            <a:off x="713424" y="1307425"/>
            <a:ext cx="628225" cy="1771375"/>
          </a:xfrm>
          <a:prstGeom prst="rect">
            <a:avLst/>
          </a:prstGeom>
          <a:noFill/>
          <a:ln>
            <a:noFill/>
          </a:ln>
        </p:spPr>
      </p:pic>
      <p:pic>
        <p:nvPicPr>
          <p:cNvPr id="1659" name="Google Shape;1659;p125"/>
          <p:cNvPicPr preferRelativeResize="0"/>
          <p:nvPr/>
        </p:nvPicPr>
        <p:blipFill>
          <a:blip r:embed="rId6">
            <a:alphaModFix/>
          </a:blip>
          <a:stretch>
            <a:fillRect/>
          </a:stretch>
        </p:blipFill>
        <p:spPr>
          <a:xfrm>
            <a:off x="1469599" y="1307413"/>
            <a:ext cx="628225" cy="1771387"/>
          </a:xfrm>
          <a:prstGeom prst="rect">
            <a:avLst/>
          </a:prstGeom>
          <a:noFill/>
          <a:ln>
            <a:noFill/>
          </a:ln>
        </p:spPr>
      </p:pic>
      <p:pic>
        <p:nvPicPr>
          <p:cNvPr id="1660" name="Google Shape;1660;p125"/>
          <p:cNvPicPr preferRelativeResize="0"/>
          <p:nvPr/>
        </p:nvPicPr>
        <p:blipFill>
          <a:blip r:embed="rId7">
            <a:alphaModFix/>
          </a:blip>
          <a:stretch>
            <a:fillRect/>
          </a:stretch>
        </p:blipFill>
        <p:spPr>
          <a:xfrm>
            <a:off x="503750" y="823100"/>
            <a:ext cx="1937299" cy="484325"/>
          </a:xfrm>
          <a:prstGeom prst="rect">
            <a:avLst/>
          </a:prstGeom>
          <a:noFill/>
          <a:ln>
            <a:noFill/>
          </a:ln>
        </p:spPr>
      </p:pic>
      <p:pic>
        <p:nvPicPr>
          <p:cNvPr id="1661" name="Google Shape;1661;p125"/>
          <p:cNvPicPr preferRelativeResize="0"/>
          <p:nvPr/>
        </p:nvPicPr>
        <p:blipFill>
          <a:blip r:embed="rId8">
            <a:alphaModFix/>
          </a:blip>
          <a:stretch>
            <a:fillRect/>
          </a:stretch>
        </p:blipFill>
        <p:spPr>
          <a:xfrm>
            <a:off x="2662217" y="1307425"/>
            <a:ext cx="1028489" cy="2361200"/>
          </a:xfrm>
          <a:prstGeom prst="rect">
            <a:avLst/>
          </a:prstGeom>
          <a:noFill/>
          <a:ln>
            <a:noFill/>
          </a:ln>
        </p:spPr>
      </p:pic>
      <p:pic>
        <p:nvPicPr>
          <p:cNvPr id="1662" name="Google Shape;1662;p125"/>
          <p:cNvPicPr preferRelativeResize="0"/>
          <p:nvPr/>
        </p:nvPicPr>
        <p:blipFill>
          <a:blip r:embed="rId9">
            <a:alphaModFix/>
          </a:blip>
          <a:stretch>
            <a:fillRect/>
          </a:stretch>
        </p:blipFill>
        <p:spPr>
          <a:xfrm>
            <a:off x="3614875" y="1306288"/>
            <a:ext cx="758737" cy="1806250"/>
          </a:xfrm>
          <a:prstGeom prst="rect">
            <a:avLst/>
          </a:prstGeom>
          <a:noFill/>
          <a:ln>
            <a:noFill/>
          </a:ln>
        </p:spPr>
      </p:pic>
      <p:pic>
        <p:nvPicPr>
          <p:cNvPr id="1663" name="Google Shape;1663;p125"/>
          <p:cNvPicPr preferRelativeResize="0"/>
          <p:nvPr/>
        </p:nvPicPr>
        <p:blipFill>
          <a:blip r:embed="rId10">
            <a:alphaModFix/>
          </a:blip>
          <a:stretch>
            <a:fillRect/>
          </a:stretch>
        </p:blipFill>
        <p:spPr>
          <a:xfrm>
            <a:off x="2627585" y="858113"/>
            <a:ext cx="1810475" cy="414300"/>
          </a:xfrm>
          <a:prstGeom prst="rect">
            <a:avLst/>
          </a:prstGeom>
          <a:noFill/>
          <a:ln>
            <a:noFill/>
          </a:ln>
        </p:spPr>
      </p:pic>
      <p:pic>
        <p:nvPicPr>
          <p:cNvPr id="1664" name="Google Shape;1664;p125"/>
          <p:cNvPicPr preferRelativeResize="0"/>
          <p:nvPr/>
        </p:nvPicPr>
        <p:blipFill>
          <a:blip r:embed="rId11">
            <a:alphaModFix/>
          </a:blip>
          <a:stretch>
            <a:fillRect/>
          </a:stretch>
        </p:blipFill>
        <p:spPr>
          <a:xfrm>
            <a:off x="4751923" y="1370049"/>
            <a:ext cx="854900" cy="1203839"/>
          </a:xfrm>
          <a:prstGeom prst="rect">
            <a:avLst/>
          </a:prstGeom>
          <a:noFill/>
          <a:ln>
            <a:noFill/>
          </a:ln>
        </p:spPr>
      </p:pic>
      <p:pic>
        <p:nvPicPr>
          <p:cNvPr id="1665" name="Google Shape;1665;p125"/>
          <p:cNvPicPr preferRelativeResize="0"/>
          <p:nvPr/>
        </p:nvPicPr>
        <p:blipFill>
          <a:blip r:embed="rId12">
            <a:alphaModFix/>
          </a:blip>
          <a:stretch>
            <a:fillRect/>
          </a:stretch>
        </p:blipFill>
        <p:spPr>
          <a:xfrm>
            <a:off x="5674750" y="1370050"/>
            <a:ext cx="795672" cy="1529801"/>
          </a:xfrm>
          <a:prstGeom prst="rect">
            <a:avLst/>
          </a:prstGeom>
          <a:noFill/>
          <a:ln>
            <a:noFill/>
          </a:ln>
        </p:spPr>
      </p:pic>
      <p:pic>
        <p:nvPicPr>
          <p:cNvPr id="1666" name="Google Shape;1666;p125"/>
          <p:cNvPicPr preferRelativeResize="0"/>
          <p:nvPr/>
        </p:nvPicPr>
        <p:blipFill>
          <a:blip r:embed="rId13">
            <a:alphaModFix/>
          </a:blip>
          <a:stretch>
            <a:fillRect/>
          </a:stretch>
        </p:blipFill>
        <p:spPr>
          <a:xfrm>
            <a:off x="4705938" y="841814"/>
            <a:ext cx="1810475" cy="446898"/>
          </a:xfrm>
          <a:prstGeom prst="rect">
            <a:avLst/>
          </a:prstGeom>
          <a:noFill/>
          <a:ln>
            <a:noFill/>
          </a:ln>
        </p:spPr>
      </p:pic>
      <p:pic>
        <p:nvPicPr>
          <p:cNvPr id="1667" name="Google Shape;1667;p125"/>
          <p:cNvPicPr preferRelativeResize="0"/>
          <p:nvPr/>
        </p:nvPicPr>
        <p:blipFill>
          <a:blip r:embed="rId14">
            <a:alphaModFix/>
          </a:blip>
          <a:stretch>
            <a:fillRect/>
          </a:stretch>
        </p:blipFill>
        <p:spPr>
          <a:xfrm>
            <a:off x="6771738" y="858113"/>
            <a:ext cx="1835577" cy="414300"/>
          </a:xfrm>
          <a:prstGeom prst="rect">
            <a:avLst/>
          </a:prstGeom>
          <a:noFill/>
          <a:ln>
            <a:noFill/>
          </a:ln>
        </p:spPr>
      </p:pic>
      <p:pic>
        <p:nvPicPr>
          <p:cNvPr id="1668" name="Google Shape;1668;p125"/>
          <p:cNvPicPr preferRelativeResize="0"/>
          <p:nvPr/>
        </p:nvPicPr>
        <p:blipFill>
          <a:blip r:embed="rId15">
            <a:alphaModFix/>
          </a:blip>
          <a:stretch>
            <a:fillRect/>
          </a:stretch>
        </p:blipFill>
        <p:spPr>
          <a:xfrm>
            <a:off x="6778970" y="2665650"/>
            <a:ext cx="1821118" cy="446900"/>
          </a:xfrm>
          <a:prstGeom prst="rect">
            <a:avLst/>
          </a:prstGeom>
          <a:noFill/>
          <a:ln>
            <a:noFill/>
          </a:ln>
        </p:spPr>
      </p:pic>
      <p:pic>
        <p:nvPicPr>
          <p:cNvPr id="1669" name="Google Shape;1669;p125"/>
          <p:cNvPicPr preferRelativeResize="0"/>
          <p:nvPr/>
        </p:nvPicPr>
        <p:blipFill rotWithShape="1">
          <a:blip r:embed="rId4">
            <a:alphaModFix/>
          </a:blip>
          <a:srcRect t="54942"/>
          <a:stretch/>
        </p:blipFill>
        <p:spPr>
          <a:xfrm>
            <a:off x="7631750" y="1457012"/>
            <a:ext cx="705375" cy="859675"/>
          </a:xfrm>
          <a:prstGeom prst="rect">
            <a:avLst/>
          </a:prstGeom>
          <a:noFill/>
          <a:ln>
            <a:noFill/>
          </a:ln>
        </p:spPr>
      </p:pic>
      <p:sp>
        <p:nvSpPr>
          <p:cNvPr id="1670" name="Google Shape;1670;p125"/>
          <p:cNvSpPr/>
          <p:nvPr/>
        </p:nvSpPr>
        <p:spPr>
          <a:xfrm>
            <a:off x="6702825" y="2589075"/>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71" name="Google Shape;1671;p125"/>
          <p:cNvSpPr/>
          <p:nvPr/>
        </p:nvSpPr>
        <p:spPr>
          <a:xfrm>
            <a:off x="467775" y="757350"/>
            <a:ext cx="1973400" cy="2416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72" name="Google Shape;1672;p125"/>
          <p:cNvSpPr txBox="1"/>
          <p:nvPr/>
        </p:nvSpPr>
        <p:spPr>
          <a:xfrm>
            <a:off x="400225" y="0"/>
            <a:ext cx="1653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Back to </a:t>
            </a:r>
            <a:r>
              <a:rPr lang="en-GB" sz="1000" b="1" i="1">
                <a:solidFill>
                  <a:schemeClr val="dk1"/>
                </a:solidFill>
              </a:rPr>
              <a:t>Dynamics (explanation)</a:t>
            </a:r>
            <a:r>
              <a:rPr lang="en-GB" sz="1000" i="1">
                <a:solidFill>
                  <a:schemeClr val="dk1"/>
                </a:solidFill>
              </a:rPr>
              <a:t> questions</a:t>
            </a:r>
            <a:endParaRPr sz="1000" i="1">
              <a:solidFill>
                <a:schemeClr val="dk1"/>
              </a:solidFill>
            </a:endParaRPr>
          </a:p>
        </p:txBody>
      </p:sp>
      <p:sp>
        <p:nvSpPr>
          <p:cNvPr id="1673" name="Google Shape;1673;p12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16" action="ppaction://hlinksldjump"/>
              </a:rPr>
              <a:t>←</a:t>
            </a:r>
            <a:endParaRPr sz="1800">
              <a:solidFill>
                <a:schemeClr val="dk2"/>
              </a:solidFil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677"/>
        <p:cNvGrpSpPr/>
        <p:nvPr/>
      </p:nvGrpSpPr>
      <p:grpSpPr>
        <a:xfrm>
          <a:off x="0" y="0"/>
          <a:ext cx="0" cy="0"/>
          <a:chOff x="0" y="0"/>
          <a:chExt cx="0" cy="0"/>
        </a:xfrm>
      </p:grpSpPr>
      <p:sp>
        <p:nvSpPr>
          <p:cNvPr id="1678" name="Google Shape;1678;p126"/>
          <p:cNvSpPr txBox="1">
            <a:spLocks noGrp="1"/>
          </p:cNvSpPr>
          <p:nvPr>
            <p:ph type="title"/>
          </p:nvPr>
        </p:nvSpPr>
        <p:spPr>
          <a:xfrm>
            <a:off x="311700" y="445025"/>
            <a:ext cx="30435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Switches</a:t>
            </a:r>
            <a:endParaRPr b="1">
              <a:latin typeface="Nunito"/>
              <a:ea typeface="Nunito"/>
              <a:cs typeface="Nunito"/>
              <a:sym typeface="Nunito"/>
            </a:endParaRPr>
          </a:p>
        </p:txBody>
      </p:sp>
      <p:sp>
        <p:nvSpPr>
          <p:cNvPr id="1679" name="Google Shape;1679;p126"/>
          <p:cNvSpPr txBox="1"/>
          <p:nvPr/>
        </p:nvSpPr>
        <p:spPr>
          <a:xfrm>
            <a:off x="499075" y="3946775"/>
            <a:ext cx="42624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One of the lamps now develops a fault and stops working. State the effect this has on the other lamp.</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r>
              <a:rPr lang="en-GB"/>
              <a:t>You must justify your answer. </a:t>
            </a:r>
            <a:r>
              <a:rPr lang="en-GB" b="1"/>
              <a:t>(2)</a:t>
            </a:r>
            <a:endParaRPr b="1"/>
          </a:p>
        </p:txBody>
      </p:sp>
      <p:sp>
        <p:nvSpPr>
          <p:cNvPr id="1680" name="Google Shape;1680;p126"/>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2014 </a:t>
            </a:r>
            <a:r>
              <a:rPr lang="en-GB" sz="1200">
                <a:solidFill>
                  <a:schemeClr val="dk1"/>
                </a:solidFill>
              </a:rPr>
              <a:t>1bii</a:t>
            </a:r>
            <a:endParaRPr/>
          </a:p>
        </p:txBody>
      </p:sp>
      <p:sp>
        <p:nvSpPr>
          <p:cNvPr id="1681" name="Google Shape;1681;p126"/>
          <p:cNvSpPr txBox="1"/>
          <p:nvPr/>
        </p:nvSpPr>
        <p:spPr>
          <a:xfrm>
            <a:off x="5277400" y="1074825"/>
            <a:ext cx="3631500" cy="27243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Effect:</a:t>
            </a:r>
            <a:endParaRPr sz="1100" b="1">
              <a:solidFill>
                <a:schemeClr val="dk1"/>
              </a:solidFill>
            </a:endParaRPr>
          </a:p>
          <a:p>
            <a:pPr marL="0" lvl="0" indent="0" algn="l" rtl="0">
              <a:spcBef>
                <a:spcPts val="0"/>
              </a:spcBef>
              <a:spcAft>
                <a:spcPts val="0"/>
              </a:spcAft>
              <a:buNone/>
            </a:pPr>
            <a:r>
              <a:rPr lang="en-GB" sz="1100">
                <a:solidFill>
                  <a:schemeClr val="dk1"/>
                </a:solidFill>
              </a:rPr>
              <a:t>The other lamp stays on</a:t>
            </a:r>
            <a:r>
              <a:rPr lang="en-GB" sz="1100" b="1">
                <a:solidFill>
                  <a:schemeClr val="dk1"/>
                </a:solidFill>
              </a:rPr>
              <a:t> (1)</a:t>
            </a:r>
            <a:endParaRPr sz="1100" b="1">
              <a:solidFill>
                <a:schemeClr val="dk1"/>
              </a:solidFill>
            </a:endParaRPr>
          </a:p>
          <a:p>
            <a:pPr marL="0" lvl="0" indent="0" algn="l" rtl="0">
              <a:spcBef>
                <a:spcPts val="0"/>
              </a:spcBef>
              <a:spcAft>
                <a:spcPts val="0"/>
              </a:spcAft>
              <a:buNone/>
            </a:pPr>
            <a:r>
              <a:rPr lang="en-GB" sz="1100">
                <a:solidFill>
                  <a:schemeClr val="dk1"/>
                </a:solidFill>
              </a:rPr>
              <a:t>OR is the same brightness</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Justification:</a:t>
            </a:r>
            <a:endParaRPr sz="1100" b="1">
              <a:solidFill>
                <a:schemeClr val="dk1"/>
              </a:solidFill>
            </a:endParaRPr>
          </a:p>
          <a:p>
            <a:pPr marL="0" lvl="0" indent="0" algn="l" rtl="0">
              <a:spcBef>
                <a:spcPts val="0"/>
              </a:spcBef>
              <a:spcAft>
                <a:spcPts val="0"/>
              </a:spcAft>
              <a:buNone/>
            </a:pPr>
            <a:r>
              <a:rPr lang="en-GB" sz="1100">
                <a:solidFill>
                  <a:schemeClr val="dk1"/>
                </a:solidFill>
              </a:rPr>
              <a:t>The current still has a path through the other lamp. </a:t>
            </a:r>
            <a:r>
              <a:rPr lang="en-GB" sz="1100" b="1">
                <a:solidFill>
                  <a:schemeClr val="dk1"/>
                </a:solidFill>
              </a:rPr>
              <a:t>(1)</a:t>
            </a:r>
            <a:endParaRPr sz="1100" b="1">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OR</a:t>
            </a:r>
            <a:endParaRPr sz="1100" b="1">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a:solidFill>
                  <a:schemeClr val="dk1"/>
                </a:solidFill>
              </a:rPr>
              <a:t>The current in the other lamp is the same  (assuming the brightness is the same is the first mark response)</a:t>
            </a:r>
            <a:r>
              <a:rPr lang="en-GB" sz="1100" b="1">
                <a:solidFill>
                  <a:schemeClr val="dk1"/>
                </a:solidFill>
              </a:rPr>
              <a:t>(1)</a:t>
            </a:r>
            <a:endParaRPr sz="1100" b="1">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OR</a:t>
            </a:r>
            <a:endParaRPr sz="1100" b="1">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a:solidFill>
                  <a:schemeClr val="dk1"/>
                </a:solidFill>
              </a:rPr>
              <a:t>It has the same voltage / 12 V (across it) </a:t>
            </a:r>
            <a:r>
              <a:rPr lang="en-GB" sz="1100" b="1">
                <a:solidFill>
                  <a:schemeClr val="dk1"/>
                </a:solidFill>
              </a:rPr>
              <a:t>(1)</a:t>
            </a:r>
            <a:endParaRPr sz="1100" b="1">
              <a:solidFill>
                <a:schemeClr val="dk1"/>
              </a:solidFill>
            </a:endParaRPr>
          </a:p>
        </p:txBody>
      </p:sp>
      <p:pic>
        <p:nvPicPr>
          <p:cNvPr id="1682" name="Google Shape;1682;p126"/>
          <p:cNvPicPr preferRelativeResize="0"/>
          <p:nvPr/>
        </p:nvPicPr>
        <p:blipFill>
          <a:blip r:embed="rId3">
            <a:alphaModFix/>
          </a:blip>
          <a:stretch>
            <a:fillRect/>
          </a:stretch>
        </p:blipFill>
        <p:spPr>
          <a:xfrm>
            <a:off x="1366613" y="1170125"/>
            <a:ext cx="2527331" cy="2624250"/>
          </a:xfrm>
          <a:prstGeom prst="rect">
            <a:avLst/>
          </a:prstGeom>
          <a:noFill/>
          <a:ln>
            <a:noFill/>
          </a:ln>
        </p:spPr>
      </p:pic>
      <p:sp>
        <p:nvSpPr>
          <p:cNvPr id="1683" name="Google Shape;1683;p126"/>
          <p:cNvSpPr/>
          <p:nvPr/>
        </p:nvSpPr>
        <p:spPr>
          <a:xfrm>
            <a:off x="5279200" y="3975475"/>
            <a:ext cx="3631500" cy="1017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Power in motor</a:t>
            </a:r>
            <a:endParaRPr/>
          </a:p>
          <a:p>
            <a:pPr marL="457200" lvl="0" indent="-317500" algn="l" rtl="0">
              <a:spcBef>
                <a:spcPts val="1000"/>
              </a:spcBef>
              <a:spcAft>
                <a:spcPts val="0"/>
              </a:spcAft>
              <a:buSzPts val="1400"/>
              <a:buChar char="●"/>
            </a:pPr>
            <a:r>
              <a:rPr lang="en-GB"/>
              <a:t>Total resistance</a:t>
            </a:r>
            <a:endParaRPr/>
          </a:p>
          <a:p>
            <a:pPr marL="0" lvl="0" indent="0" algn="ctr" rtl="0">
              <a:spcBef>
                <a:spcPts val="1000"/>
              </a:spcBef>
              <a:spcAft>
                <a:spcPts val="0"/>
              </a:spcAft>
              <a:buNone/>
            </a:pPr>
            <a:endParaRPr/>
          </a:p>
        </p:txBody>
      </p:sp>
      <p:sp>
        <p:nvSpPr>
          <p:cNvPr id="1684" name="Google Shape;1684;p126"/>
          <p:cNvSpPr txBox="1"/>
          <p:nvPr/>
        </p:nvSpPr>
        <p:spPr>
          <a:xfrm>
            <a:off x="7872300" y="4344725"/>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1.44 W</a:t>
            </a:r>
            <a:endParaRPr b="1" baseline="30000"/>
          </a:p>
        </p:txBody>
      </p:sp>
      <p:sp>
        <p:nvSpPr>
          <p:cNvPr id="1685" name="Google Shape;1685;p126"/>
          <p:cNvSpPr txBox="1"/>
          <p:nvPr/>
        </p:nvSpPr>
        <p:spPr>
          <a:xfrm>
            <a:off x="7872300" y="4669425"/>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20 Ω</a:t>
            </a:r>
            <a:endParaRPr b="1" baseline="30000"/>
          </a:p>
        </p:txBody>
      </p:sp>
      <p:sp>
        <p:nvSpPr>
          <p:cNvPr id="1686" name="Google Shape;1686;p12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687" name="Google Shape;1687;p126"/>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688" name="Google Shape;1688;p126"/>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5" action="ppaction://hlinksldjump"/>
              </a:rPr>
              <a:t>Relationship sheet</a:t>
            </a:r>
            <a:endParaRPr sz="1000">
              <a:solidFill>
                <a:schemeClr val="dk2"/>
              </a:solidFill>
            </a:endParaRPr>
          </a:p>
        </p:txBody>
      </p:sp>
      <p:pic>
        <p:nvPicPr>
          <p:cNvPr id="1689" name="Google Shape;1689;p126">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693"/>
        <p:cNvGrpSpPr/>
        <p:nvPr/>
      </p:nvGrpSpPr>
      <p:grpSpPr>
        <a:xfrm>
          <a:off x="0" y="0"/>
          <a:ext cx="0" cy="0"/>
          <a:chOff x="0" y="0"/>
          <a:chExt cx="0" cy="0"/>
        </a:xfrm>
      </p:grpSpPr>
      <p:sp>
        <p:nvSpPr>
          <p:cNvPr id="1694" name="Google Shape;1694;p127"/>
          <p:cNvSpPr txBox="1">
            <a:spLocks noGrp="1"/>
          </p:cNvSpPr>
          <p:nvPr>
            <p:ph type="title"/>
          </p:nvPr>
        </p:nvSpPr>
        <p:spPr>
          <a:xfrm>
            <a:off x="311700" y="445025"/>
            <a:ext cx="2617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Switches</a:t>
            </a:r>
            <a:endParaRPr b="1">
              <a:latin typeface="Nunito"/>
              <a:ea typeface="Nunito"/>
              <a:cs typeface="Nunito"/>
              <a:sym typeface="Nunito"/>
            </a:endParaRPr>
          </a:p>
        </p:txBody>
      </p:sp>
      <p:pic>
        <p:nvPicPr>
          <p:cNvPr id="1695" name="Google Shape;1695;p127"/>
          <p:cNvPicPr preferRelativeResize="0"/>
          <p:nvPr/>
        </p:nvPicPr>
        <p:blipFill>
          <a:blip r:embed="rId3">
            <a:alphaModFix/>
          </a:blip>
          <a:stretch>
            <a:fillRect/>
          </a:stretch>
        </p:blipFill>
        <p:spPr>
          <a:xfrm>
            <a:off x="389473" y="1224812"/>
            <a:ext cx="4583924" cy="2693875"/>
          </a:xfrm>
          <a:prstGeom prst="rect">
            <a:avLst/>
          </a:prstGeom>
          <a:noFill/>
          <a:ln>
            <a:noFill/>
          </a:ln>
        </p:spPr>
      </p:pic>
      <p:sp>
        <p:nvSpPr>
          <p:cNvPr id="1696" name="Google Shape;1696;p127"/>
          <p:cNvSpPr txBox="1"/>
          <p:nvPr/>
        </p:nvSpPr>
        <p:spPr>
          <a:xfrm>
            <a:off x="499075" y="3946775"/>
            <a:ext cx="42624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When the switch is closed, will lamp L be brighter, dimmer or the same brightness as lamp M?</a:t>
            </a:r>
            <a:endParaRPr/>
          </a:p>
          <a:p>
            <a:pPr marL="0" lvl="0" indent="0" algn="l" rtl="0">
              <a:spcBef>
                <a:spcPts val="0"/>
              </a:spcBef>
              <a:spcAft>
                <a:spcPts val="0"/>
              </a:spcAft>
              <a:buNone/>
            </a:pPr>
            <a:endParaRPr/>
          </a:p>
          <a:p>
            <a:pPr marL="0" lvl="0" indent="0" algn="l" rtl="0">
              <a:spcBef>
                <a:spcPts val="0"/>
              </a:spcBef>
              <a:spcAft>
                <a:spcPts val="0"/>
              </a:spcAft>
              <a:buNone/>
            </a:pPr>
            <a:r>
              <a:rPr lang="en-GB"/>
              <a:t>You must justify your answer.</a:t>
            </a:r>
            <a:r>
              <a:rPr lang="en-GB" b="1"/>
              <a:t> (3)</a:t>
            </a:r>
            <a:endParaRPr b="1"/>
          </a:p>
        </p:txBody>
      </p:sp>
      <p:sp>
        <p:nvSpPr>
          <p:cNvPr id="1697" name="Google Shape;1697;p127"/>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2015 </a:t>
            </a:r>
            <a:r>
              <a:rPr lang="en-GB" sz="1200">
                <a:solidFill>
                  <a:schemeClr val="dk1"/>
                </a:solidFill>
              </a:rPr>
              <a:t>1c</a:t>
            </a:r>
            <a:endParaRPr/>
          </a:p>
        </p:txBody>
      </p:sp>
      <p:sp>
        <p:nvSpPr>
          <p:cNvPr id="1698" name="Google Shape;1698;p127"/>
          <p:cNvSpPr txBox="1"/>
          <p:nvPr/>
        </p:nvSpPr>
        <p:spPr>
          <a:xfrm>
            <a:off x="5279100" y="1173500"/>
            <a:ext cx="3631500" cy="1200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Effect:</a:t>
            </a:r>
            <a:endParaRPr sz="1100" b="1">
              <a:solidFill>
                <a:schemeClr val="dk1"/>
              </a:solidFill>
            </a:endParaRPr>
          </a:p>
          <a:p>
            <a:pPr marL="0" lvl="0" indent="0" algn="l" rtl="0">
              <a:spcBef>
                <a:spcPts val="0"/>
              </a:spcBef>
              <a:spcAft>
                <a:spcPts val="0"/>
              </a:spcAft>
              <a:buNone/>
            </a:pPr>
            <a:r>
              <a:rPr lang="en-GB" sz="1100">
                <a:solidFill>
                  <a:schemeClr val="dk1"/>
                </a:solidFill>
              </a:rPr>
              <a:t>Lamp L is brighter </a:t>
            </a:r>
            <a:r>
              <a:rPr lang="en-GB" sz="1100" b="1">
                <a:solidFill>
                  <a:schemeClr val="dk1"/>
                </a:solidFill>
              </a:rPr>
              <a:t>(1)</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Justification:</a:t>
            </a:r>
            <a:endParaRPr sz="1100" b="1">
              <a:solidFill>
                <a:schemeClr val="dk1"/>
              </a:solidFill>
            </a:endParaRPr>
          </a:p>
          <a:p>
            <a:pPr marL="0" lvl="0" indent="0" algn="l" rtl="0">
              <a:spcBef>
                <a:spcPts val="0"/>
              </a:spcBef>
              <a:spcAft>
                <a:spcPts val="0"/>
              </a:spcAft>
              <a:buNone/>
            </a:pPr>
            <a:r>
              <a:rPr lang="en-GB" sz="1100">
                <a:solidFill>
                  <a:schemeClr val="dk1"/>
                </a:solidFill>
              </a:rPr>
              <a:t>M is in parallel </a:t>
            </a:r>
            <a:r>
              <a:rPr lang="en-GB" sz="1100" b="1">
                <a:solidFill>
                  <a:schemeClr val="dk1"/>
                </a:solidFill>
              </a:rPr>
              <a:t>(1)</a:t>
            </a:r>
            <a:endParaRPr sz="1100">
              <a:solidFill>
                <a:schemeClr val="dk1"/>
              </a:solidFill>
            </a:endParaRPr>
          </a:p>
          <a:p>
            <a:pPr marL="0" lvl="0" indent="0" algn="l" rtl="0">
              <a:spcBef>
                <a:spcPts val="0"/>
              </a:spcBef>
              <a:spcAft>
                <a:spcPts val="0"/>
              </a:spcAft>
              <a:buNone/>
            </a:pPr>
            <a:r>
              <a:rPr lang="en-GB" sz="1100">
                <a:solidFill>
                  <a:schemeClr val="dk1"/>
                </a:solidFill>
              </a:rPr>
              <a:t>Greater current in/through lamp L </a:t>
            </a:r>
            <a:r>
              <a:rPr lang="en-GB" sz="1100" b="1">
                <a:solidFill>
                  <a:schemeClr val="dk1"/>
                </a:solidFill>
              </a:rPr>
              <a:t>(1)</a:t>
            </a:r>
            <a:endParaRPr/>
          </a:p>
        </p:txBody>
      </p:sp>
      <p:sp>
        <p:nvSpPr>
          <p:cNvPr id="1699" name="Google Shape;1699;p127"/>
          <p:cNvSpPr txBox="1"/>
          <p:nvPr/>
        </p:nvSpPr>
        <p:spPr>
          <a:xfrm>
            <a:off x="5279100" y="2529875"/>
            <a:ext cx="3631500" cy="1200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b="1">
                <a:solidFill>
                  <a:schemeClr val="dk1"/>
                </a:solidFill>
              </a:rPr>
              <a:t>Effect:</a:t>
            </a:r>
            <a:endParaRPr sz="1100" b="1">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Lamp L brighter</a:t>
            </a:r>
            <a:r>
              <a:rPr lang="en-GB" sz="1100" b="1">
                <a:solidFill>
                  <a:schemeClr val="dk1"/>
                </a:solidFill>
              </a:rPr>
              <a:t> (1)</a:t>
            </a:r>
            <a:endParaRPr sz="1100" b="1">
              <a:solidFill>
                <a:schemeClr val="dk1"/>
              </a:solidFill>
            </a:endParaRPr>
          </a:p>
          <a:p>
            <a:pPr marL="0" lvl="0" indent="0" algn="l" rtl="0">
              <a:spcBef>
                <a:spcPts val="0"/>
              </a:spcBef>
              <a:spcAft>
                <a:spcPts val="0"/>
              </a:spcAft>
              <a:buClr>
                <a:schemeClr val="dk1"/>
              </a:buClr>
              <a:buSzPts val="1100"/>
              <a:buFont typeface="Arial"/>
              <a:buNone/>
            </a:pPr>
            <a:endParaRPr sz="1100" b="1">
              <a:solidFill>
                <a:schemeClr val="dk1"/>
              </a:solidFill>
            </a:endParaRPr>
          </a:p>
          <a:p>
            <a:pPr marL="0" lvl="0" indent="0" algn="l" rtl="0">
              <a:spcBef>
                <a:spcPts val="0"/>
              </a:spcBef>
              <a:spcAft>
                <a:spcPts val="0"/>
              </a:spcAft>
              <a:buClr>
                <a:schemeClr val="dk1"/>
              </a:buClr>
              <a:buSzPts val="1100"/>
              <a:buFont typeface="Arial"/>
              <a:buNone/>
            </a:pPr>
            <a:r>
              <a:rPr lang="en-GB" sz="1100" b="1">
                <a:solidFill>
                  <a:schemeClr val="dk1"/>
                </a:solidFill>
              </a:rPr>
              <a:t>Justification:</a:t>
            </a:r>
            <a:endParaRPr sz="1100" b="1">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M is in parallel</a:t>
            </a:r>
            <a:r>
              <a:rPr lang="en-GB" sz="1100" b="1">
                <a:solidFill>
                  <a:schemeClr val="dk1"/>
                </a:solidFill>
              </a:rPr>
              <a:t> (1)</a:t>
            </a:r>
            <a:endParaRPr sz="1100" b="1">
              <a:solidFill>
                <a:schemeClr val="dk1"/>
              </a:solidFill>
            </a:endParaRPr>
          </a:p>
          <a:p>
            <a:pPr marL="0" lvl="0" indent="0" algn="l" rtl="0">
              <a:spcBef>
                <a:spcPts val="0"/>
              </a:spcBef>
              <a:spcAft>
                <a:spcPts val="0"/>
              </a:spcAft>
              <a:buNone/>
            </a:pPr>
            <a:r>
              <a:rPr lang="en-GB" sz="1100">
                <a:solidFill>
                  <a:schemeClr val="dk1"/>
                </a:solidFill>
              </a:rPr>
              <a:t>Greater voltage across lamp L </a:t>
            </a:r>
            <a:r>
              <a:rPr lang="en-GB" sz="1100" b="1">
                <a:solidFill>
                  <a:schemeClr val="dk1"/>
                </a:solidFill>
              </a:rPr>
              <a:t>(1)</a:t>
            </a:r>
            <a:endParaRPr sz="1100" b="1">
              <a:solidFill>
                <a:schemeClr val="dk1"/>
              </a:solidFill>
            </a:endParaRPr>
          </a:p>
        </p:txBody>
      </p:sp>
      <p:sp>
        <p:nvSpPr>
          <p:cNvPr id="1700" name="Google Shape;1700;p127"/>
          <p:cNvSpPr/>
          <p:nvPr/>
        </p:nvSpPr>
        <p:spPr>
          <a:xfrm>
            <a:off x="5279200" y="3946600"/>
            <a:ext cx="3631500" cy="1046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0" lvl="0" indent="0" algn="l" rtl="0">
              <a:spcBef>
                <a:spcPts val="0"/>
              </a:spcBef>
              <a:spcAft>
                <a:spcPts val="0"/>
              </a:spcAft>
              <a:buNone/>
            </a:pPr>
            <a:r>
              <a:rPr lang="en-GB"/>
              <a:t>Find the resistance of the lamp </a:t>
            </a:r>
            <a:endParaRPr/>
          </a:p>
          <a:p>
            <a:pPr marL="0" lvl="0" indent="0" algn="l" rtl="0">
              <a:spcBef>
                <a:spcPts val="0"/>
              </a:spcBef>
              <a:spcAft>
                <a:spcPts val="0"/>
              </a:spcAft>
              <a:buNone/>
            </a:pPr>
            <a:r>
              <a:rPr lang="en-GB"/>
              <a:t>(when V = </a:t>
            </a:r>
            <a:r>
              <a:rPr lang="en-GB" b="1"/>
              <a:t>2.5V</a:t>
            </a:r>
            <a:r>
              <a:rPr lang="en-GB"/>
              <a:t> and I = </a:t>
            </a:r>
            <a:r>
              <a:rPr lang="en-GB" b="1"/>
              <a:t>0.50A</a:t>
            </a:r>
            <a:r>
              <a:rPr lang="en-GB"/>
              <a:t>)</a:t>
            </a:r>
            <a:endParaRPr/>
          </a:p>
          <a:p>
            <a:pPr marL="0" lvl="0" indent="0" algn="ctr" rtl="0">
              <a:spcBef>
                <a:spcPts val="0"/>
              </a:spcBef>
              <a:spcAft>
                <a:spcPts val="0"/>
              </a:spcAft>
              <a:buNone/>
            </a:pPr>
            <a:endParaRPr/>
          </a:p>
        </p:txBody>
      </p:sp>
      <p:sp>
        <p:nvSpPr>
          <p:cNvPr id="1701" name="Google Shape;1701;p127"/>
          <p:cNvSpPr txBox="1"/>
          <p:nvPr/>
        </p:nvSpPr>
        <p:spPr>
          <a:xfrm>
            <a:off x="7872300" y="4669425"/>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5 Ω</a:t>
            </a:r>
            <a:endParaRPr b="1" baseline="30000"/>
          </a:p>
        </p:txBody>
      </p:sp>
      <p:sp>
        <p:nvSpPr>
          <p:cNvPr id="1702" name="Google Shape;1702;p12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703" name="Google Shape;1703;p127"/>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704" name="Google Shape;1704;p127"/>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5" action="ppaction://hlinksldjump"/>
              </a:rPr>
              <a:t>Relationship sheet</a:t>
            </a:r>
            <a:endParaRPr sz="1000">
              <a:solidFill>
                <a:schemeClr val="dk2"/>
              </a:solidFill>
            </a:endParaRPr>
          </a:p>
        </p:txBody>
      </p:sp>
      <p:pic>
        <p:nvPicPr>
          <p:cNvPr id="1705" name="Google Shape;1705;p127">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709"/>
        <p:cNvGrpSpPr/>
        <p:nvPr/>
      </p:nvGrpSpPr>
      <p:grpSpPr>
        <a:xfrm>
          <a:off x="0" y="0"/>
          <a:ext cx="0" cy="0"/>
          <a:chOff x="0" y="0"/>
          <a:chExt cx="0" cy="0"/>
        </a:xfrm>
      </p:grpSpPr>
      <p:sp>
        <p:nvSpPr>
          <p:cNvPr id="1710" name="Google Shape;1710;p128"/>
          <p:cNvSpPr txBox="1">
            <a:spLocks noGrp="1"/>
          </p:cNvSpPr>
          <p:nvPr>
            <p:ph type="title"/>
          </p:nvPr>
        </p:nvSpPr>
        <p:spPr>
          <a:xfrm>
            <a:off x="311700" y="445025"/>
            <a:ext cx="2487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AC/DC</a:t>
            </a:r>
            <a:endParaRPr b="1">
              <a:latin typeface="Nunito"/>
              <a:ea typeface="Nunito"/>
              <a:cs typeface="Nunito"/>
              <a:sym typeface="Nunito"/>
            </a:endParaRPr>
          </a:p>
        </p:txBody>
      </p:sp>
      <p:sp>
        <p:nvSpPr>
          <p:cNvPr id="1711" name="Google Shape;1711;p128"/>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 2017 </a:t>
            </a:r>
            <a:r>
              <a:rPr lang="en-GB" sz="1200">
                <a:solidFill>
                  <a:schemeClr val="dk1"/>
                </a:solidFill>
              </a:rPr>
              <a:t>1b</a:t>
            </a:r>
            <a:endParaRPr/>
          </a:p>
        </p:txBody>
      </p:sp>
      <p:sp>
        <p:nvSpPr>
          <p:cNvPr id="1712" name="Google Shape;1712;p128"/>
          <p:cNvSpPr txBox="1"/>
          <p:nvPr/>
        </p:nvSpPr>
        <p:spPr>
          <a:xfrm>
            <a:off x="5279200" y="2071838"/>
            <a:ext cx="3631500" cy="17085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direction</a:t>
            </a:r>
            <a:r>
              <a:rPr lang="en-GB" sz="1100">
                <a:solidFill>
                  <a:schemeClr val="dk1"/>
                </a:solidFill>
              </a:rPr>
              <a:t> of </a:t>
            </a:r>
            <a:r>
              <a:rPr lang="en-GB" sz="1100" b="1">
                <a:solidFill>
                  <a:schemeClr val="dk1"/>
                </a:solidFill>
              </a:rPr>
              <a:t>electron</a:t>
            </a:r>
            <a:r>
              <a:rPr lang="en-GB" sz="1100">
                <a:solidFill>
                  <a:schemeClr val="dk1"/>
                </a:solidFill>
              </a:rPr>
              <a:t> (flow) is</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a:solidFill>
                  <a:schemeClr val="dk1"/>
                </a:solidFill>
              </a:rPr>
              <a:t>(continually) </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changing back and forth</a:t>
            </a:r>
            <a:endParaRPr sz="1100" b="1">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a:solidFill>
                  <a:schemeClr val="dk1"/>
                </a:solidFill>
              </a:rPr>
              <a:t>OR</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moving to and fro</a:t>
            </a:r>
            <a:endParaRPr b="1"/>
          </a:p>
        </p:txBody>
      </p:sp>
      <p:sp>
        <p:nvSpPr>
          <p:cNvPr id="1713" name="Google Shape;1713;p128"/>
          <p:cNvSpPr txBox="1"/>
          <p:nvPr/>
        </p:nvSpPr>
        <p:spPr>
          <a:xfrm>
            <a:off x="580750" y="3975475"/>
            <a:ext cx="3783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blender is connected to an alternating current (a.c.) supply.</a:t>
            </a:r>
            <a:endParaRPr b="1"/>
          </a:p>
        </p:txBody>
      </p:sp>
      <p:sp>
        <p:nvSpPr>
          <p:cNvPr id="1714" name="Google Shape;1714;p128"/>
          <p:cNvSpPr/>
          <p:nvPr/>
        </p:nvSpPr>
        <p:spPr>
          <a:xfrm>
            <a:off x="5279200" y="3975475"/>
            <a:ext cx="3631500" cy="1017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0" lvl="0" indent="0" algn="l" rtl="0">
              <a:spcBef>
                <a:spcPts val="0"/>
              </a:spcBef>
              <a:spcAft>
                <a:spcPts val="0"/>
              </a:spcAft>
              <a:buNone/>
            </a:pPr>
            <a:r>
              <a:rPr lang="en-GB"/>
              <a:t>Determine the rating of the fuse required.</a:t>
            </a:r>
            <a:endParaRPr/>
          </a:p>
          <a:p>
            <a:pPr marL="0" lvl="0" indent="0" algn="ctr" rtl="0">
              <a:spcBef>
                <a:spcPts val="0"/>
              </a:spcBef>
              <a:spcAft>
                <a:spcPts val="0"/>
              </a:spcAft>
              <a:buNone/>
            </a:pPr>
            <a:endParaRPr/>
          </a:p>
        </p:txBody>
      </p:sp>
      <p:pic>
        <p:nvPicPr>
          <p:cNvPr id="1715" name="Google Shape;1715;p128"/>
          <p:cNvPicPr preferRelativeResize="0"/>
          <p:nvPr/>
        </p:nvPicPr>
        <p:blipFill>
          <a:blip r:embed="rId3">
            <a:alphaModFix/>
          </a:blip>
          <a:stretch>
            <a:fillRect/>
          </a:stretch>
        </p:blipFill>
        <p:spPr>
          <a:xfrm>
            <a:off x="1259850" y="1708913"/>
            <a:ext cx="2879293" cy="1950825"/>
          </a:xfrm>
          <a:prstGeom prst="rect">
            <a:avLst/>
          </a:prstGeom>
          <a:noFill/>
          <a:ln>
            <a:noFill/>
          </a:ln>
        </p:spPr>
      </p:pic>
      <p:sp>
        <p:nvSpPr>
          <p:cNvPr id="1716" name="Google Shape;1716;p128"/>
          <p:cNvSpPr txBox="1"/>
          <p:nvPr/>
        </p:nvSpPr>
        <p:spPr>
          <a:xfrm>
            <a:off x="658700" y="1261100"/>
            <a:ext cx="3856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rating plate on a food blender is shown.</a:t>
            </a:r>
            <a:endParaRPr/>
          </a:p>
        </p:txBody>
      </p:sp>
      <p:sp>
        <p:nvSpPr>
          <p:cNvPr id="1717" name="Google Shape;1717;p128"/>
          <p:cNvSpPr txBox="1"/>
          <p:nvPr/>
        </p:nvSpPr>
        <p:spPr>
          <a:xfrm>
            <a:off x="6134400" y="4586725"/>
            <a:ext cx="2697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3A fuse required, as I = 1.3 A</a:t>
            </a:r>
            <a:endParaRPr b="1" baseline="30000"/>
          </a:p>
        </p:txBody>
      </p:sp>
      <p:sp>
        <p:nvSpPr>
          <p:cNvPr id="1718" name="Google Shape;1718;p12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719" name="Google Shape;1719;p128"/>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720" name="Google Shape;1720;p128"/>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5" action="ppaction://hlinksldjump"/>
              </a:rPr>
              <a:t>Relationship sheet</a:t>
            </a:r>
            <a:endParaRPr sz="1000">
              <a:solidFill>
                <a:schemeClr val="dk2"/>
              </a:solidFill>
            </a:endParaRPr>
          </a:p>
        </p:txBody>
      </p:sp>
      <p:sp>
        <p:nvSpPr>
          <p:cNvPr id="1721" name="Google Shape;1721;p128"/>
          <p:cNvSpPr txBox="1"/>
          <p:nvPr/>
        </p:nvSpPr>
        <p:spPr>
          <a:xfrm>
            <a:off x="5279200" y="1261100"/>
            <a:ext cx="36315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Explain in terms of electron flow what is meant by </a:t>
            </a:r>
            <a:r>
              <a:rPr lang="en-GB" i="1">
                <a:solidFill>
                  <a:schemeClr val="dk1"/>
                </a:solidFill>
              </a:rPr>
              <a:t>alternating current</a:t>
            </a:r>
            <a:r>
              <a:rPr lang="en-GB">
                <a:solidFill>
                  <a:schemeClr val="dk1"/>
                </a:solidFill>
              </a:rPr>
              <a:t>. </a:t>
            </a:r>
            <a:r>
              <a:rPr lang="en-GB" b="1">
                <a:solidFill>
                  <a:schemeClr val="dk1"/>
                </a:solidFill>
              </a:rPr>
              <a:t>(1)</a:t>
            </a:r>
            <a:endParaRPr/>
          </a:p>
        </p:txBody>
      </p:sp>
      <p:pic>
        <p:nvPicPr>
          <p:cNvPr id="1722" name="Google Shape;1722;p12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726"/>
        <p:cNvGrpSpPr/>
        <p:nvPr/>
      </p:nvGrpSpPr>
      <p:grpSpPr>
        <a:xfrm>
          <a:off x="0" y="0"/>
          <a:ext cx="0" cy="0"/>
          <a:chOff x="0" y="0"/>
          <a:chExt cx="0" cy="0"/>
        </a:xfrm>
      </p:grpSpPr>
      <p:sp>
        <p:nvSpPr>
          <p:cNvPr id="1727" name="Google Shape;1727;p129"/>
          <p:cNvSpPr txBox="1">
            <a:spLocks noGrp="1"/>
          </p:cNvSpPr>
          <p:nvPr>
            <p:ph type="title"/>
          </p:nvPr>
        </p:nvSpPr>
        <p:spPr>
          <a:xfrm>
            <a:off x="311700" y="445025"/>
            <a:ext cx="26517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AC/DC</a:t>
            </a:r>
            <a:endParaRPr b="1">
              <a:latin typeface="Nunito"/>
              <a:ea typeface="Nunito"/>
              <a:cs typeface="Nunito"/>
              <a:sym typeface="Nunito"/>
            </a:endParaRPr>
          </a:p>
        </p:txBody>
      </p:sp>
      <p:sp>
        <p:nvSpPr>
          <p:cNvPr id="1728" name="Google Shape;1728;p129"/>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 2024 </a:t>
            </a:r>
            <a:r>
              <a:rPr lang="en-GB" sz="1200">
                <a:solidFill>
                  <a:schemeClr val="dk1"/>
                </a:solidFill>
              </a:rPr>
              <a:t>7a</a:t>
            </a:r>
            <a:endParaRPr/>
          </a:p>
        </p:txBody>
      </p:sp>
      <p:sp>
        <p:nvSpPr>
          <p:cNvPr id="1729" name="Google Shape;1729;p129"/>
          <p:cNvSpPr txBox="1"/>
          <p:nvPr/>
        </p:nvSpPr>
        <p:spPr>
          <a:xfrm>
            <a:off x="5279200" y="2319600"/>
            <a:ext cx="3631500" cy="354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Electrons</a:t>
            </a:r>
            <a:r>
              <a:rPr lang="en-GB" sz="1100">
                <a:solidFill>
                  <a:schemeClr val="dk1"/>
                </a:solidFill>
              </a:rPr>
              <a:t> </a:t>
            </a:r>
            <a:r>
              <a:rPr lang="en-GB" sz="1100" b="1">
                <a:solidFill>
                  <a:schemeClr val="dk1"/>
                </a:solidFill>
              </a:rPr>
              <a:t>move</a:t>
            </a:r>
            <a:r>
              <a:rPr lang="en-GB" sz="1100">
                <a:solidFill>
                  <a:schemeClr val="dk1"/>
                </a:solidFill>
              </a:rPr>
              <a:t> in </a:t>
            </a:r>
            <a:r>
              <a:rPr lang="en-GB" sz="1100" b="1">
                <a:solidFill>
                  <a:schemeClr val="dk1"/>
                </a:solidFill>
              </a:rPr>
              <a:t>one direction</a:t>
            </a:r>
            <a:r>
              <a:rPr lang="en-GB" sz="1100">
                <a:solidFill>
                  <a:schemeClr val="dk1"/>
                </a:solidFill>
              </a:rPr>
              <a:t> (only).</a:t>
            </a:r>
            <a:endParaRPr/>
          </a:p>
        </p:txBody>
      </p:sp>
      <p:sp>
        <p:nvSpPr>
          <p:cNvPr id="1730" name="Google Shape;1730;p129"/>
          <p:cNvSpPr txBox="1"/>
          <p:nvPr/>
        </p:nvSpPr>
        <p:spPr>
          <a:xfrm>
            <a:off x="742325" y="3450300"/>
            <a:ext cx="4237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charger is connected to a direct current (d.c.) supply via a flex.</a:t>
            </a:r>
            <a:endParaRPr/>
          </a:p>
        </p:txBody>
      </p:sp>
      <p:pic>
        <p:nvPicPr>
          <p:cNvPr id="1731" name="Google Shape;1731;p129"/>
          <p:cNvPicPr preferRelativeResize="0"/>
          <p:nvPr/>
        </p:nvPicPr>
        <p:blipFill>
          <a:blip r:embed="rId3">
            <a:alphaModFix/>
          </a:blip>
          <a:stretch>
            <a:fillRect/>
          </a:stretch>
        </p:blipFill>
        <p:spPr>
          <a:xfrm>
            <a:off x="1354425" y="1146350"/>
            <a:ext cx="2605706" cy="2127775"/>
          </a:xfrm>
          <a:prstGeom prst="rect">
            <a:avLst/>
          </a:prstGeom>
          <a:noFill/>
          <a:ln>
            <a:noFill/>
          </a:ln>
        </p:spPr>
      </p:pic>
      <p:sp>
        <p:nvSpPr>
          <p:cNvPr id="1732" name="Google Shape;1732;p129"/>
          <p:cNvSpPr/>
          <p:nvPr/>
        </p:nvSpPr>
        <p:spPr>
          <a:xfrm>
            <a:off x="5279200" y="2840700"/>
            <a:ext cx="3631500" cy="1017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0" lvl="0" indent="0" algn="l" rtl="0">
              <a:spcBef>
                <a:spcPts val="0"/>
              </a:spcBef>
              <a:spcAft>
                <a:spcPts val="0"/>
              </a:spcAft>
              <a:buNone/>
            </a:pPr>
            <a:r>
              <a:rPr lang="en-GB"/>
              <a:t>Charge supplied when I = </a:t>
            </a:r>
            <a:r>
              <a:rPr lang="en-GB" b="1"/>
              <a:t>2.5 A</a:t>
            </a:r>
            <a:r>
              <a:rPr lang="en-GB"/>
              <a:t> and </a:t>
            </a:r>
            <a:endParaRPr/>
          </a:p>
          <a:p>
            <a:pPr marL="0" lvl="0" indent="0" algn="l" rtl="0">
              <a:spcBef>
                <a:spcPts val="0"/>
              </a:spcBef>
              <a:spcAft>
                <a:spcPts val="0"/>
              </a:spcAft>
              <a:buNone/>
            </a:pPr>
            <a:r>
              <a:rPr lang="en-GB"/>
              <a:t>time =</a:t>
            </a:r>
            <a:r>
              <a:rPr lang="en-GB" b="1"/>
              <a:t>1.5 hours</a:t>
            </a:r>
            <a:endParaRPr b="1"/>
          </a:p>
          <a:p>
            <a:pPr marL="0" lvl="0" indent="0" algn="ctr" rtl="0">
              <a:spcBef>
                <a:spcPts val="0"/>
              </a:spcBef>
              <a:spcAft>
                <a:spcPts val="0"/>
              </a:spcAft>
              <a:buNone/>
            </a:pPr>
            <a:endParaRPr/>
          </a:p>
        </p:txBody>
      </p:sp>
      <p:sp>
        <p:nvSpPr>
          <p:cNvPr id="1733" name="Google Shape;1733;p129"/>
          <p:cNvSpPr txBox="1"/>
          <p:nvPr/>
        </p:nvSpPr>
        <p:spPr>
          <a:xfrm>
            <a:off x="7872300" y="3534650"/>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14000 C</a:t>
            </a:r>
            <a:endParaRPr b="1" baseline="30000"/>
          </a:p>
        </p:txBody>
      </p:sp>
      <p:sp>
        <p:nvSpPr>
          <p:cNvPr id="1734" name="Google Shape;1734;p12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735" name="Google Shape;1735;p129"/>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736" name="Google Shape;1736;p129"/>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5" action="ppaction://hlinksldjump"/>
              </a:rPr>
              <a:t>Relationship sheet</a:t>
            </a:r>
            <a:endParaRPr sz="1000">
              <a:solidFill>
                <a:schemeClr val="dk2"/>
              </a:solidFill>
            </a:endParaRPr>
          </a:p>
        </p:txBody>
      </p:sp>
      <p:sp>
        <p:nvSpPr>
          <p:cNvPr id="1737" name="Google Shape;1737;p129"/>
          <p:cNvSpPr txBox="1"/>
          <p:nvPr/>
        </p:nvSpPr>
        <p:spPr>
          <a:xfrm>
            <a:off x="5279200" y="1442575"/>
            <a:ext cx="36315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Explain in terms of electron flow what is meant by direct current. </a:t>
            </a:r>
            <a:r>
              <a:rPr lang="en-GB" b="1">
                <a:solidFill>
                  <a:schemeClr val="dk1"/>
                </a:solidFill>
              </a:rPr>
              <a:t>(1)</a:t>
            </a:r>
            <a:endParaRPr/>
          </a:p>
        </p:txBody>
      </p:sp>
      <p:pic>
        <p:nvPicPr>
          <p:cNvPr id="1738" name="Google Shape;1738;p129">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742"/>
        <p:cNvGrpSpPr/>
        <p:nvPr/>
      </p:nvGrpSpPr>
      <p:grpSpPr>
        <a:xfrm>
          <a:off x="0" y="0"/>
          <a:ext cx="0" cy="0"/>
          <a:chOff x="0" y="0"/>
          <a:chExt cx="0" cy="0"/>
        </a:xfrm>
      </p:grpSpPr>
      <p:sp>
        <p:nvSpPr>
          <p:cNvPr id="1743" name="Google Shape;1743;p130"/>
          <p:cNvSpPr txBox="1">
            <a:spLocks noGrp="1"/>
          </p:cNvSpPr>
          <p:nvPr>
            <p:ph type="title"/>
          </p:nvPr>
        </p:nvSpPr>
        <p:spPr>
          <a:xfrm>
            <a:off x="311700" y="445025"/>
            <a:ext cx="42375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Electrical power</a:t>
            </a:r>
            <a:endParaRPr b="1">
              <a:latin typeface="Nunito"/>
              <a:ea typeface="Nunito"/>
              <a:cs typeface="Nunito"/>
              <a:sym typeface="Nunito"/>
            </a:endParaRPr>
          </a:p>
        </p:txBody>
      </p:sp>
      <p:sp>
        <p:nvSpPr>
          <p:cNvPr id="1744" name="Google Shape;1744;p130"/>
          <p:cNvSpPr txBox="1"/>
          <p:nvPr/>
        </p:nvSpPr>
        <p:spPr>
          <a:xfrm>
            <a:off x="6587450" y="546725"/>
            <a:ext cx="9201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 2017 </a:t>
            </a:r>
            <a:r>
              <a:rPr lang="en-GB" sz="1200">
                <a:solidFill>
                  <a:schemeClr val="dk1"/>
                </a:solidFill>
              </a:rPr>
              <a:t>2bii</a:t>
            </a:r>
            <a:endParaRPr/>
          </a:p>
        </p:txBody>
      </p:sp>
      <p:sp>
        <p:nvSpPr>
          <p:cNvPr id="1745" name="Google Shape;1745;p130"/>
          <p:cNvSpPr txBox="1"/>
          <p:nvPr/>
        </p:nvSpPr>
        <p:spPr>
          <a:xfrm>
            <a:off x="4929750" y="1498025"/>
            <a:ext cx="3933600" cy="1369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Power dissipated is </a:t>
            </a:r>
            <a:r>
              <a:rPr lang="en-GB" sz="1100" b="1">
                <a:solidFill>
                  <a:schemeClr val="dk1"/>
                </a:solidFill>
              </a:rPr>
              <a:t>greater (1)</a:t>
            </a:r>
            <a:endParaRPr sz="1100" b="1">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a:solidFill>
                  <a:schemeClr val="dk1"/>
                </a:solidFill>
              </a:rPr>
              <a:t>when connected in parallel, total resistance is less</a:t>
            </a:r>
            <a:r>
              <a:rPr lang="en-GB" sz="1100" b="1">
                <a:solidFill>
                  <a:schemeClr val="dk1"/>
                </a:solidFill>
              </a:rPr>
              <a:t> (1)</a:t>
            </a:r>
            <a:endParaRPr sz="1100" b="1">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current</a:t>
            </a:r>
            <a:r>
              <a:rPr lang="en-GB" sz="1100">
                <a:solidFill>
                  <a:schemeClr val="dk1"/>
                </a:solidFill>
              </a:rPr>
              <a:t> (</a:t>
            </a:r>
            <a:r>
              <a:rPr lang="en-GB" sz="1100" u="sng">
                <a:solidFill>
                  <a:schemeClr val="dk1"/>
                </a:solidFill>
              </a:rPr>
              <a:t>in motor</a:t>
            </a:r>
            <a:r>
              <a:rPr lang="en-GB" sz="1100">
                <a:solidFill>
                  <a:schemeClr val="dk1"/>
                </a:solidFill>
              </a:rPr>
              <a:t>) is </a:t>
            </a:r>
            <a:r>
              <a:rPr lang="en-GB" sz="1100" b="1">
                <a:solidFill>
                  <a:schemeClr val="dk1"/>
                </a:solidFill>
              </a:rPr>
              <a:t>greater</a:t>
            </a:r>
            <a:endParaRPr sz="1100" b="1">
              <a:solidFill>
                <a:schemeClr val="dk1"/>
              </a:solidFill>
            </a:endParaRPr>
          </a:p>
          <a:p>
            <a:pPr marL="0" lvl="0" indent="0" algn="l" rtl="0">
              <a:spcBef>
                <a:spcPts val="0"/>
              </a:spcBef>
              <a:spcAft>
                <a:spcPts val="0"/>
              </a:spcAft>
              <a:buNone/>
            </a:pPr>
            <a:r>
              <a:rPr lang="en-GB" sz="1100">
                <a:solidFill>
                  <a:schemeClr val="dk1"/>
                </a:solidFill>
              </a:rPr>
              <a:t>OR </a:t>
            </a:r>
            <a:endParaRPr sz="1100" b="1">
              <a:solidFill>
                <a:schemeClr val="dk1"/>
              </a:solidFill>
            </a:endParaRPr>
          </a:p>
          <a:p>
            <a:pPr marL="0" lvl="0" indent="0" algn="l" rtl="0">
              <a:spcBef>
                <a:spcPts val="0"/>
              </a:spcBef>
              <a:spcAft>
                <a:spcPts val="0"/>
              </a:spcAft>
              <a:buNone/>
            </a:pPr>
            <a:r>
              <a:rPr lang="en-GB" sz="1100" b="1">
                <a:solidFill>
                  <a:schemeClr val="dk1"/>
                </a:solidFill>
              </a:rPr>
              <a:t>voltage</a:t>
            </a:r>
            <a:r>
              <a:rPr lang="en-GB" sz="1100">
                <a:solidFill>
                  <a:schemeClr val="dk1"/>
                </a:solidFill>
              </a:rPr>
              <a:t> </a:t>
            </a:r>
            <a:r>
              <a:rPr lang="en-GB" sz="1100" u="sng">
                <a:solidFill>
                  <a:schemeClr val="dk1"/>
                </a:solidFill>
              </a:rPr>
              <a:t>across</a:t>
            </a:r>
            <a:r>
              <a:rPr lang="en-GB" sz="1100">
                <a:solidFill>
                  <a:schemeClr val="dk1"/>
                </a:solidFill>
              </a:rPr>
              <a:t> motor is </a:t>
            </a:r>
            <a:r>
              <a:rPr lang="en-GB" sz="1100" b="1">
                <a:solidFill>
                  <a:schemeClr val="dk1"/>
                </a:solidFill>
              </a:rPr>
              <a:t>greater  (1)</a:t>
            </a:r>
            <a:endParaRPr sz="1100" b="1">
              <a:solidFill>
                <a:schemeClr val="dk1"/>
              </a:solidFill>
            </a:endParaRPr>
          </a:p>
        </p:txBody>
      </p:sp>
      <p:sp>
        <p:nvSpPr>
          <p:cNvPr id="1746" name="Google Shape;1746;p130"/>
          <p:cNvSpPr txBox="1"/>
          <p:nvPr/>
        </p:nvSpPr>
        <p:spPr>
          <a:xfrm>
            <a:off x="692250" y="3515800"/>
            <a:ext cx="4237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Switch 1 is already closed. </a:t>
            </a:r>
            <a:endParaRPr b="1"/>
          </a:p>
        </p:txBody>
      </p:sp>
      <p:pic>
        <p:nvPicPr>
          <p:cNvPr id="1747" name="Google Shape;1747;p130"/>
          <p:cNvPicPr preferRelativeResize="0"/>
          <p:nvPr/>
        </p:nvPicPr>
        <p:blipFill>
          <a:blip r:embed="rId3">
            <a:alphaModFix/>
          </a:blip>
          <a:stretch>
            <a:fillRect/>
          </a:stretch>
        </p:blipFill>
        <p:spPr>
          <a:xfrm>
            <a:off x="879575" y="1127763"/>
            <a:ext cx="3374464" cy="2277999"/>
          </a:xfrm>
          <a:prstGeom prst="rect">
            <a:avLst/>
          </a:prstGeom>
          <a:noFill/>
          <a:ln>
            <a:noFill/>
          </a:ln>
        </p:spPr>
      </p:pic>
      <p:sp>
        <p:nvSpPr>
          <p:cNvPr id="1748" name="Google Shape;1748;p130"/>
          <p:cNvSpPr/>
          <p:nvPr/>
        </p:nvSpPr>
        <p:spPr>
          <a:xfrm>
            <a:off x="4929750" y="3086550"/>
            <a:ext cx="3981000" cy="1906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Voltage across motor when S1 closed</a:t>
            </a:r>
            <a:endParaRPr/>
          </a:p>
          <a:p>
            <a:pPr marL="457200" lvl="0" indent="-317500" algn="l" rtl="0">
              <a:spcBef>
                <a:spcPts val="2400"/>
              </a:spcBef>
              <a:spcAft>
                <a:spcPts val="0"/>
              </a:spcAft>
              <a:buSzPts val="1400"/>
              <a:buChar char="●"/>
            </a:pPr>
            <a:r>
              <a:rPr lang="en-GB"/>
              <a:t>Power dissipated in motor</a:t>
            </a:r>
            <a:endParaRPr/>
          </a:p>
          <a:p>
            <a:pPr marL="457200" lvl="0" indent="-317500" algn="l" rtl="0">
              <a:spcBef>
                <a:spcPts val="2000"/>
              </a:spcBef>
              <a:spcAft>
                <a:spcPts val="0"/>
              </a:spcAft>
              <a:buSzPts val="1400"/>
              <a:buChar char="●"/>
            </a:pPr>
            <a:r>
              <a:rPr lang="en-GB"/>
              <a:t>Total resistance when S2 closed</a:t>
            </a:r>
            <a:endParaRPr/>
          </a:p>
          <a:p>
            <a:pPr marL="0" lvl="0" indent="0" algn="ctr" rtl="0">
              <a:spcBef>
                <a:spcPts val="1000"/>
              </a:spcBef>
              <a:spcAft>
                <a:spcPts val="0"/>
              </a:spcAft>
              <a:buNone/>
            </a:pPr>
            <a:endParaRPr/>
          </a:p>
        </p:txBody>
      </p:sp>
      <p:sp>
        <p:nvSpPr>
          <p:cNvPr id="1749" name="Google Shape;1749;p130"/>
          <p:cNvSpPr txBox="1"/>
          <p:nvPr/>
        </p:nvSpPr>
        <p:spPr>
          <a:xfrm>
            <a:off x="7820350" y="3625450"/>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7.50 V</a:t>
            </a:r>
            <a:endParaRPr b="1" baseline="30000"/>
          </a:p>
        </p:txBody>
      </p:sp>
      <p:sp>
        <p:nvSpPr>
          <p:cNvPr id="1750" name="Google Shape;1750;p130"/>
          <p:cNvSpPr txBox="1"/>
          <p:nvPr/>
        </p:nvSpPr>
        <p:spPr>
          <a:xfrm>
            <a:off x="7820350" y="4068775"/>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2.25 W</a:t>
            </a:r>
            <a:endParaRPr b="1" baseline="30000"/>
          </a:p>
        </p:txBody>
      </p:sp>
      <p:sp>
        <p:nvSpPr>
          <p:cNvPr id="1751" name="Google Shape;1751;p130"/>
          <p:cNvSpPr txBox="1"/>
          <p:nvPr/>
        </p:nvSpPr>
        <p:spPr>
          <a:xfrm>
            <a:off x="7820350" y="4635075"/>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10.5 </a:t>
            </a:r>
            <a:r>
              <a:rPr lang="en-GB" b="1">
                <a:solidFill>
                  <a:schemeClr val="dk1"/>
                </a:solidFill>
              </a:rPr>
              <a:t>Ω</a:t>
            </a:r>
            <a:r>
              <a:rPr lang="en-GB" b="1"/>
              <a:t> </a:t>
            </a:r>
            <a:endParaRPr b="1" baseline="30000"/>
          </a:p>
        </p:txBody>
      </p:sp>
      <p:sp>
        <p:nvSpPr>
          <p:cNvPr id="1752" name="Google Shape;1752;p13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753" name="Google Shape;1753;p130"/>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754" name="Google Shape;1754;p130"/>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5" action="ppaction://hlinksldjump"/>
              </a:rPr>
              <a:t>Relationship sheet</a:t>
            </a:r>
            <a:endParaRPr sz="1000">
              <a:solidFill>
                <a:schemeClr val="dk2"/>
              </a:solidFill>
            </a:endParaRPr>
          </a:p>
        </p:txBody>
      </p:sp>
      <p:sp>
        <p:nvSpPr>
          <p:cNvPr id="1755" name="Google Shape;1755;p130"/>
          <p:cNvSpPr txBox="1"/>
          <p:nvPr/>
        </p:nvSpPr>
        <p:spPr>
          <a:xfrm>
            <a:off x="692250" y="3888275"/>
            <a:ext cx="38277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State the effect that closing switch S2 has on the power dissipated in the motor.</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Justify your answer. </a:t>
            </a:r>
            <a:r>
              <a:rPr lang="en-GB" b="1">
                <a:solidFill>
                  <a:schemeClr val="dk1"/>
                </a:solidFill>
              </a:rPr>
              <a:t>(3)</a:t>
            </a:r>
            <a:endParaRPr b="1">
              <a:solidFill>
                <a:schemeClr val="dk1"/>
              </a:solidFill>
            </a:endParaRPr>
          </a:p>
        </p:txBody>
      </p:sp>
      <p:pic>
        <p:nvPicPr>
          <p:cNvPr id="1756" name="Google Shape;1756;p130">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760"/>
        <p:cNvGrpSpPr/>
        <p:nvPr/>
      </p:nvGrpSpPr>
      <p:grpSpPr>
        <a:xfrm>
          <a:off x="0" y="0"/>
          <a:ext cx="0" cy="0"/>
          <a:chOff x="0" y="0"/>
          <a:chExt cx="0" cy="0"/>
        </a:xfrm>
      </p:grpSpPr>
      <p:sp>
        <p:nvSpPr>
          <p:cNvPr id="1761" name="Google Shape;1761;p131"/>
          <p:cNvSpPr txBox="1">
            <a:spLocks noGrp="1"/>
          </p:cNvSpPr>
          <p:nvPr>
            <p:ph type="title"/>
          </p:nvPr>
        </p:nvSpPr>
        <p:spPr>
          <a:xfrm>
            <a:off x="311700" y="445025"/>
            <a:ext cx="42300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Electrical power</a:t>
            </a:r>
            <a:endParaRPr b="1">
              <a:latin typeface="Nunito"/>
              <a:ea typeface="Nunito"/>
              <a:cs typeface="Nunito"/>
              <a:sym typeface="Nunito"/>
            </a:endParaRPr>
          </a:p>
        </p:txBody>
      </p:sp>
      <p:sp>
        <p:nvSpPr>
          <p:cNvPr id="1762" name="Google Shape;1762;p131"/>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SPQ</a:t>
            </a:r>
            <a:r>
              <a:rPr lang="en-GB" sz="1200">
                <a:solidFill>
                  <a:schemeClr val="dk1"/>
                </a:solidFill>
              </a:rPr>
              <a:t> 5b</a:t>
            </a:r>
            <a:endParaRPr/>
          </a:p>
        </p:txBody>
      </p:sp>
      <p:sp>
        <p:nvSpPr>
          <p:cNvPr id="1763" name="Google Shape;1763;p131"/>
          <p:cNvSpPr txBox="1"/>
          <p:nvPr/>
        </p:nvSpPr>
        <p:spPr>
          <a:xfrm>
            <a:off x="5279200" y="2474450"/>
            <a:ext cx="3631500" cy="949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Power dissipated is </a:t>
            </a:r>
            <a:r>
              <a:rPr lang="en-GB" sz="1100" b="1">
                <a:solidFill>
                  <a:schemeClr val="dk1"/>
                </a:solidFill>
              </a:rPr>
              <a:t>greater (1)</a:t>
            </a:r>
            <a:endParaRPr sz="1100" b="1">
              <a:solidFill>
                <a:schemeClr val="dk1"/>
              </a:solidFill>
            </a:endParaRPr>
          </a:p>
          <a:p>
            <a:pPr marL="0" lvl="0" indent="0" algn="l" rtl="0">
              <a:spcBef>
                <a:spcPts val="1000"/>
              </a:spcBef>
              <a:spcAft>
                <a:spcPts val="0"/>
              </a:spcAft>
              <a:buNone/>
            </a:pPr>
            <a:r>
              <a:rPr lang="en-GB" sz="1100">
                <a:solidFill>
                  <a:schemeClr val="dk1"/>
                </a:solidFill>
              </a:rPr>
              <a:t>The </a:t>
            </a:r>
            <a:r>
              <a:rPr lang="en-GB" sz="1100" b="1">
                <a:solidFill>
                  <a:schemeClr val="dk1"/>
                </a:solidFill>
              </a:rPr>
              <a:t>total resistance</a:t>
            </a:r>
            <a:r>
              <a:rPr lang="en-GB" sz="1100">
                <a:solidFill>
                  <a:schemeClr val="dk1"/>
                </a:solidFill>
              </a:rPr>
              <a:t> of the circuit is now </a:t>
            </a:r>
            <a:r>
              <a:rPr lang="en-GB" sz="1100" b="1">
                <a:solidFill>
                  <a:schemeClr val="dk1"/>
                </a:solidFill>
              </a:rPr>
              <a:t>less</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The </a:t>
            </a:r>
            <a:r>
              <a:rPr lang="en-GB" sz="1100" b="1">
                <a:solidFill>
                  <a:schemeClr val="dk1"/>
                </a:solidFill>
              </a:rPr>
              <a:t>current</a:t>
            </a:r>
            <a:r>
              <a:rPr lang="en-GB" sz="1100">
                <a:solidFill>
                  <a:schemeClr val="dk1"/>
                </a:solidFill>
              </a:rPr>
              <a:t> in the circuit is now </a:t>
            </a:r>
            <a:r>
              <a:rPr lang="en-GB" sz="1100" b="1">
                <a:solidFill>
                  <a:schemeClr val="dk1"/>
                </a:solidFill>
              </a:rPr>
              <a:t>greater</a:t>
            </a:r>
            <a:r>
              <a:rPr lang="en-GB" sz="1100">
                <a:solidFill>
                  <a:schemeClr val="dk1"/>
                </a:solidFill>
              </a:rPr>
              <a:t> </a:t>
            </a:r>
            <a:r>
              <a:rPr lang="en-GB" sz="1100" b="1">
                <a:solidFill>
                  <a:schemeClr val="dk1"/>
                </a:solidFill>
              </a:rPr>
              <a:t>(1)</a:t>
            </a:r>
            <a:endParaRPr sz="1100" b="1">
              <a:solidFill>
                <a:schemeClr val="dk1"/>
              </a:solidFill>
            </a:endParaRPr>
          </a:p>
        </p:txBody>
      </p:sp>
      <p:pic>
        <p:nvPicPr>
          <p:cNvPr id="1764" name="Google Shape;1764;p131"/>
          <p:cNvPicPr preferRelativeResize="0"/>
          <p:nvPr/>
        </p:nvPicPr>
        <p:blipFill>
          <a:blip r:embed="rId3">
            <a:alphaModFix/>
          </a:blip>
          <a:stretch>
            <a:fillRect/>
          </a:stretch>
        </p:blipFill>
        <p:spPr>
          <a:xfrm>
            <a:off x="469500" y="1063635"/>
            <a:ext cx="4182226" cy="2221495"/>
          </a:xfrm>
          <a:prstGeom prst="rect">
            <a:avLst/>
          </a:prstGeom>
          <a:noFill/>
          <a:ln>
            <a:noFill/>
          </a:ln>
        </p:spPr>
      </p:pic>
      <p:sp>
        <p:nvSpPr>
          <p:cNvPr id="1765" name="Google Shape;1765;p131"/>
          <p:cNvSpPr txBox="1"/>
          <p:nvPr/>
        </p:nvSpPr>
        <p:spPr>
          <a:xfrm>
            <a:off x="5279200" y="1017725"/>
            <a:ext cx="3631500" cy="13905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State how the power dissipated in the </a:t>
            </a:r>
            <a:r>
              <a:rPr lang="en-GB" b="1"/>
              <a:t>15 Ω</a:t>
            </a:r>
            <a:r>
              <a:rPr lang="en-GB"/>
              <a:t> resistor when connected in the top circuit compares to when it is connected in the bottom circuit.</a:t>
            </a:r>
            <a:endParaRPr/>
          </a:p>
          <a:p>
            <a:pPr marL="0" lvl="0" indent="0" algn="l" rtl="0">
              <a:spcBef>
                <a:spcPts val="1000"/>
              </a:spcBef>
              <a:spcAft>
                <a:spcPts val="0"/>
              </a:spcAft>
              <a:buNone/>
            </a:pPr>
            <a:r>
              <a:rPr lang="en-GB"/>
              <a:t>You </a:t>
            </a:r>
            <a:r>
              <a:rPr lang="en-GB" b="1"/>
              <a:t>must</a:t>
            </a:r>
            <a:r>
              <a:rPr lang="en-GB"/>
              <a:t> justify your answer.</a:t>
            </a:r>
            <a:r>
              <a:rPr lang="en-GB" b="1"/>
              <a:t> (3)</a:t>
            </a:r>
            <a:endParaRPr b="1"/>
          </a:p>
        </p:txBody>
      </p:sp>
      <p:pic>
        <p:nvPicPr>
          <p:cNvPr id="1766" name="Google Shape;1766;p131"/>
          <p:cNvPicPr preferRelativeResize="0"/>
          <p:nvPr/>
        </p:nvPicPr>
        <p:blipFill>
          <a:blip r:embed="rId4">
            <a:alphaModFix/>
          </a:blip>
          <a:stretch>
            <a:fillRect/>
          </a:stretch>
        </p:blipFill>
        <p:spPr>
          <a:xfrm>
            <a:off x="571525" y="3166550"/>
            <a:ext cx="4080200" cy="1697825"/>
          </a:xfrm>
          <a:prstGeom prst="rect">
            <a:avLst/>
          </a:prstGeom>
          <a:noFill/>
          <a:ln>
            <a:noFill/>
          </a:ln>
        </p:spPr>
      </p:pic>
      <p:sp>
        <p:nvSpPr>
          <p:cNvPr id="1767" name="Google Shape;1767;p131"/>
          <p:cNvSpPr/>
          <p:nvPr/>
        </p:nvSpPr>
        <p:spPr>
          <a:xfrm>
            <a:off x="5279200" y="3489900"/>
            <a:ext cx="3631500" cy="1581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Total resistance in the series circuit.</a:t>
            </a:r>
            <a:endParaRPr/>
          </a:p>
          <a:p>
            <a:pPr marL="457200" lvl="0" indent="-317500" algn="l" rtl="0">
              <a:spcBef>
                <a:spcPts val="2000"/>
              </a:spcBef>
              <a:spcAft>
                <a:spcPts val="0"/>
              </a:spcAft>
              <a:buSzPts val="1400"/>
              <a:buChar char="●"/>
            </a:pPr>
            <a:r>
              <a:rPr lang="en-GB"/>
              <a:t>Current in the series circuit</a:t>
            </a:r>
            <a:endParaRPr/>
          </a:p>
          <a:p>
            <a:pPr marL="457200" lvl="0" indent="-317500" algn="l" rtl="0">
              <a:spcBef>
                <a:spcPts val="1000"/>
              </a:spcBef>
              <a:spcAft>
                <a:spcPts val="0"/>
              </a:spcAft>
              <a:buSzPts val="1400"/>
              <a:buChar char="●"/>
            </a:pPr>
            <a:r>
              <a:rPr lang="en-GB"/>
              <a:t>Power dissipated in </a:t>
            </a:r>
            <a:r>
              <a:rPr lang="en-GB" b="1"/>
              <a:t>15 Ω</a:t>
            </a:r>
            <a:r>
              <a:rPr lang="en-GB"/>
              <a:t> resistor when in the series circuit </a:t>
            </a:r>
            <a:endParaRPr/>
          </a:p>
          <a:p>
            <a:pPr marL="0" lvl="0" indent="0" algn="ctr" rtl="0">
              <a:spcBef>
                <a:spcPts val="1000"/>
              </a:spcBef>
              <a:spcAft>
                <a:spcPts val="0"/>
              </a:spcAft>
              <a:buNone/>
            </a:pPr>
            <a:endParaRPr/>
          </a:p>
        </p:txBody>
      </p:sp>
      <p:sp>
        <p:nvSpPr>
          <p:cNvPr id="1768" name="Google Shape;1768;p131"/>
          <p:cNvSpPr txBox="1"/>
          <p:nvPr/>
        </p:nvSpPr>
        <p:spPr>
          <a:xfrm>
            <a:off x="8169600" y="4009765"/>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75 </a:t>
            </a:r>
            <a:r>
              <a:rPr lang="en-GB" b="1">
                <a:solidFill>
                  <a:schemeClr val="dk1"/>
                </a:solidFill>
              </a:rPr>
              <a:t>Ω</a:t>
            </a:r>
            <a:r>
              <a:rPr lang="en-GB" b="1"/>
              <a:t> </a:t>
            </a:r>
            <a:endParaRPr b="1" baseline="30000"/>
          </a:p>
        </p:txBody>
      </p:sp>
      <p:sp>
        <p:nvSpPr>
          <p:cNvPr id="1769" name="Google Shape;1769;p131"/>
          <p:cNvSpPr txBox="1"/>
          <p:nvPr/>
        </p:nvSpPr>
        <p:spPr>
          <a:xfrm>
            <a:off x="8169600" y="4314600"/>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0.20 A</a:t>
            </a:r>
            <a:endParaRPr b="1" baseline="30000"/>
          </a:p>
        </p:txBody>
      </p:sp>
      <p:sp>
        <p:nvSpPr>
          <p:cNvPr id="1770" name="Google Shape;1770;p131"/>
          <p:cNvSpPr txBox="1"/>
          <p:nvPr/>
        </p:nvSpPr>
        <p:spPr>
          <a:xfrm>
            <a:off x="8169600" y="4795925"/>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0.60 W</a:t>
            </a:r>
            <a:endParaRPr b="1" baseline="30000"/>
          </a:p>
        </p:txBody>
      </p:sp>
      <p:sp>
        <p:nvSpPr>
          <p:cNvPr id="1771" name="Google Shape;1771;p13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1772" name="Google Shape;1772;p131"/>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773" name="Google Shape;1773;p131"/>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6" action="ppaction://hlinksldjump"/>
              </a:rPr>
              <a:t>Relationship sheet</a:t>
            </a:r>
            <a:endParaRPr sz="1000">
              <a:solidFill>
                <a:schemeClr val="dk2"/>
              </a:solidFill>
            </a:endParaRPr>
          </a:p>
        </p:txBody>
      </p:sp>
      <p:pic>
        <p:nvPicPr>
          <p:cNvPr id="1774" name="Google Shape;1774;p131">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6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4"/>
          <p:cNvSpPr txBox="1">
            <a:spLocks noGrp="1"/>
          </p:cNvSpPr>
          <p:nvPr>
            <p:ph type="title" idx="4294967295"/>
          </p:nvPr>
        </p:nvSpPr>
        <p:spPr>
          <a:xfrm>
            <a:off x="2036700" y="133075"/>
            <a:ext cx="507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latin typeface="Nunito"/>
                <a:ea typeface="Nunito"/>
                <a:cs typeface="Nunito"/>
                <a:sym typeface="Nunito"/>
              </a:rPr>
              <a:t>Open Ended Questions</a:t>
            </a:r>
            <a:endParaRPr b="1">
              <a:latin typeface="Nunito"/>
              <a:ea typeface="Nunito"/>
              <a:cs typeface="Nunito"/>
              <a:sym typeface="Nunito"/>
            </a:endParaRPr>
          </a:p>
        </p:txBody>
      </p:sp>
      <p:graphicFrame>
        <p:nvGraphicFramePr>
          <p:cNvPr id="175" name="Google Shape;175;p24"/>
          <p:cNvGraphicFramePr/>
          <p:nvPr/>
        </p:nvGraphicFramePr>
        <p:xfrm>
          <a:off x="348550" y="1699625"/>
          <a:ext cx="3000000" cy="3000000"/>
        </p:xfrm>
        <a:graphic>
          <a:graphicData uri="http://schemas.openxmlformats.org/drawingml/2006/table">
            <a:tbl>
              <a:tblPr>
                <a:noFill/>
                <a:tableStyleId>{D506777C-C052-4AE0-8132-7D2D3A3D9816}</a:tableStyleId>
              </a:tblPr>
              <a:tblGrid>
                <a:gridCol w="2526000">
                  <a:extLst>
                    <a:ext uri="{9D8B030D-6E8A-4147-A177-3AD203B41FA5}">
                      <a16:colId xmlns:a16="http://schemas.microsoft.com/office/drawing/2014/main" val="20000"/>
                    </a:ext>
                  </a:extLst>
                </a:gridCol>
                <a:gridCol w="6068175">
                  <a:extLst>
                    <a:ext uri="{9D8B030D-6E8A-4147-A177-3AD203B41FA5}">
                      <a16:colId xmlns:a16="http://schemas.microsoft.com/office/drawing/2014/main" val="20001"/>
                    </a:ext>
                  </a:extLst>
                </a:gridCol>
              </a:tblGrid>
              <a:tr h="361100">
                <a:tc>
                  <a:txBody>
                    <a:bodyPr/>
                    <a:lstStyle/>
                    <a:p>
                      <a:pPr marL="0" lvl="0" indent="0" algn="ctr" rtl="0">
                        <a:lnSpc>
                          <a:spcPct val="90000"/>
                        </a:lnSpc>
                        <a:spcBef>
                          <a:spcPts val="0"/>
                        </a:spcBef>
                        <a:spcAft>
                          <a:spcPts val="0"/>
                        </a:spcAft>
                        <a:buClr>
                          <a:schemeClr val="dk1"/>
                        </a:buClr>
                        <a:buSzPts val="852"/>
                        <a:buFont typeface="Arial"/>
                        <a:buNone/>
                      </a:pPr>
                      <a:r>
                        <a:rPr lang="en-GB" sz="2400">
                          <a:solidFill>
                            <a:schemeClr val="dk1"/>
                          </a:solidFill>
                          <a:uFill>
                            <a:noFill/>
                          </a:uFill>
                          <a:latin typeface="Nunito"/>
                          <a:ea typeface="Nunito"/>
                          <a:cs typeface="Nunito"/>
                          <a:sym typeface="Nunito"/>
                          <a:hlinkClick r:id="rId3" action="ppaction://hlinksldjump">
                            <a:extLst>
                              <a:ext uri="{A12FA001-AC4F-418D-AE19-62706E023703}">
                                <ahyp:hlinkClr xmlns:ahyp="http://schemas.microsoft.com/office/drawing/2018/hyperlinkcolor" val="tx"/>
                              </a:ext>
                            </a:extLst>
                          </a:hlinkClick>
                        </a:rPr>
                        <a:t>Dynamics</a:t>
                      </a:r>
                      <a:endParaRPr sz="24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b="1" u="sng">
                          <a:solidFill>
                            <a:schemeClr val="hlink"/>
                          </a:solidFill>
                          <a:hlinkClick r:id="rId4" action="ppaction://hlinksldjump"/>
                        </a:rPr>
                        <a:t>2016</a:t>
                      </a:r>
                      <a:r>
                        <a:rPr lang="en-GB" u="sng">
                          <a:solidFill>
                            <a:schemeClr val="hlink"/>
                          </a:solidFill>
                          <a:hlinkClick r:id="rId4" action="ppaction://hlinksldjump"/>
                        </a:rPr>
                        <a:t> Q11</a:t>
                      </a:r>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Electricity</a:t>
                      </a:r>
                      <a:endParaRPr sz="24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b="1" u="sng">
                          <a:solidFill>
                            <a:schemeClr val="hlink"/>
                          </a:solidFill>
                          <a:hlinkClick r:id="rId5" action="ppaction://hlinksldjump"/>
                        </a:rPr>
                        <a:t>2018</a:t>
                      </a:r>
                      <a:r>
                        <a:rPr lang="en-GB" u="sng">
                          <a:solidFill>
                            <a:schemeClr val="hlink"/>
                          </a:solidFill>
                          <a:hlinkClick r:id="rId5" action="ppaction://hlinksldjump"/>
                        </a:rPr>
                        <a:t> Q7</a:t>
                      </a:r>
                      <a:r>
                        <a:rPr lang="en-GB"/>
                        <a:t>, </a:t>
                      </a:r>
                      <a:r>
                        <a:rPr lang="en-GB" b="1" u="sng">
                          <a:solidFill>
                            <a:schemeClr val="hlink"/>
                          </a:solidFill>
                          <a:hlinkClick r:id="rId6" action="ppaction://hlinksldjump"/>
                        </a:rPr>
                        <a:t>2020</a:t>
                      </a:r>
                      <a:r>
                        <a:rPr lang="en-GB" u="sng">
                          <a:solidFill>
                            <a:schemeClr val="hlink"/>
                          </a:solidFill>
                          <a:hlinkClick r:id="rId6" action="ppaction://hlinksldjump"/>
                        </a:rPr>
                        <a:t> Q10</a:t>
                      </a:r>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Radioactivity</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b="1" u="sng">
                          <a:solidFill>
                            <a:schemeClr val="hlink"/>
                          </a:solidFill>
                          <a:hlinkClick r:id="rId7" action="ppaction://hlinksldjump"/>
                        </a:rPr>
                        <a:t>2017</a:t>
                      </a:r>
                      <a:r>
                        <a:rPr lang="en-GB" u="sng">
                          <a:solidFill>
                            <a:schemeClr val="hlink"/>
                          </a:solidFill>
                          <a:hlinkClick r:id="rId7" action="ppaction://hlinksldjump"/>
                        </a:rPr>
                        <a:t> Q5</a:t>
                      </a:r>
                      <a:r>
                        <a:rPr lang="en-GB"/>
                        <a:t>, </a:t>
                      </a:r>
                      <a:r>
                        <a:rPr lang="en-GB" b="1" u="sng">
                          <a:solidFill>
                            <a:schemeClr val="hlink"/>
                          </a:solidFill>
                          <a:hlinkClick r:id="rId8" action="ppaction://hlinksldjump"/>
                        </a:rPr>
                        <a:t>2019</a:t>
                      </a:r>
                      <a:r>
                        <a:rPr lang="en-GB" u="sng">
                          <a:solidFill>
                            <a:schemeClr val="hlink"/>
                          </a:solidFill>
                          <a:hlinkClick r:id="rId8" action="ppaction://hlinksldjump"/>
                        </a:rPr>
                        <a:t> Q13</a:t>
                      </a:r>
                      <a:r>
                        <a:rPr lang="en-GB"/>
                        <a:t>, </a:t>
                      </a:r>
                      <a:r>
                        <a:rPr lang="en-GB" b="1" u="sng">
                          <a:solidFill>
                            <a:schemeClr val="hlink"/>
                          </a:solidFill>
                          <a:hlinkClick r:id="rId9" action="ppaction://hlinksldjump"/>
                        </a:rPr>
                        <a:t>2024</a:t>
                      </a:r>
                      <a:r>
                        <a:rPr lang="en-GB" u="sng">
                          <a:solidFill>
                            <a:schemeClr val="hlink"/>
                          </a:solidFill>
                          <a:hlinkClick r:id="rId9" action="ppaction://hlinksldjump"/>
                        </a:rPr>
                        <a:t> Q13</a:t>
                      </a:r>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000">
                          <a:solidFill>
                            <a:srgbClr val="0D1C45"/>
                          </a:solidFill>
                          <a:latin typeface="Nunito"/>
                          <a:ea typeface="Nunito"/>
                          <a:cs typeface="Nunito"/>
                          <a:sym typeface="Nunito"/>
                        </a:rPr>
                        <a:t>Properties of matter </a:t>
                      </a:r>
                      <a:endParaRPr sz="2500">
                        <a:solidFill>
                          <a:srgbClr val="0D1C45"/>
                        </a:solidFill>
                        <a:latin typeface="Nunito"/>
                        <a:ea typeface="Nunito"/>
                        <a:cs typeface="Nunito"/>
                        <a:sym typeface="Nuni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b="1" u="sng">
                          <a:solidFill>
                            <a:schemeClr val="hlink"/>
                          </a:solidFill>
                          <a:hlinkClick r:id="rId10" action="ppaction://hlinksldjump"/>
                        </a:rPr>
                        <a:t>2015</a:t>
                      </a:r>
                      <a:r>
                        <a:rPr lang="en-GB" u="sng">
                          <a:solidFill>
                            <a:schemeClr val="hlink"/>
                          </a:solidFill>
                          <a:hlinkClick r:id="rId10" action="ppaction://hlinksldjump"/>
                        </a:rPr>
                        <a:t> Q4</a:t>
                      </a:r>
                      <a:r>
                        <a:rPr lang="en-GB"/>
                        <a:t>, </a:t>
                      </a:r>
                      <a:r>
                        <a:rPr lang="en-GB" b="1" u="sng">
                          <a:solidFill>
                            <a:schemeClr val="hlink"/>
                          </a:solidFill>
                          <a:hlinkClick r:id="rId11" action="ppaction://hlinksldjump"/>
                        </a:rPr>
                        <a:t>2017</a:t>
                      </a:r>
                      <a:r>
                        <a:rPr lang="en-GB" u="sng">
                          <a:solidFill>
                            <a:schemeClr val="hlink"/>
                          </a:solidFill>
                          <a:hlinkClick r:id="rId11" action="ppaction://hlinksldjump"/>
                        </a:rPr>
                        <a:t> Q10</a:t>
                      </a:r>
                      <a:r>
                        <a:rPr lang="en-GB"/>
                        <a:t>, </a:t>
                      </a:r>
                      <a:r>
                        <a:rPr lang="en-GB" b="1" u="sng">
                          <a:solidFill>
                            <a:schemeClr val="hlink"/>
                          </a:solidFill>
                          <a:hlinkClick r:id="rId12" action="ppaction://hlinksldjump"/>
                        </a:rPr>
                        <a:t>2022</a:t>
                      </a:r>
                      <a:r>
                        <a:rPr lang="en-GB" u="sng">
                          <a:solidFill>
                            <a:schemeClr val="hlink"/>
                          </a:solidFill>
                          <a:hlinkClick r:id="rId12" action="ppaction://hlinksldjump"/>
                        </a:rPr>
                        <a:t> Q12b</a:t>
                      </a:r>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Space</a:t>
                      </a:r>
                      <a:endParaRPr sz="1600">
                        <a:solidFill>
                          <a:srgbClr val="0D1C45"/>
                        </a:solidFill>
                        <a:latin typeface="Nunito"/>
                        <a:ea typeface="Nunito"/>
                        <a:cs typeface="Nunito"/>
                        <a:sym typeface="Nuni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b="1" u="sng">
                          <a:solidFill>
                            <a:schemeClr val="hlink"/>
                          </a:solidFill>
                          <a:hlinkClick r:id="rId13" action="ppaction://hlinksldjump"/>
                        </a:rPr>
                        <a:t>2014</a:t>
                      </a:r>
                      <a:r>
                        <a:rPr lang="en-GB" u="sng">
                          <a:solidFill>
                            <a:schemeClr val="hlink"/>
                          </a:solidFill>
                          <a:hlinkClick r:id="rId13" action="ppaction://hlinksldjump"/>
                        </a:rPr>
                        <a:t> Q9</a:t>
                      </a:r>
                      <a:r>
                        <a:rPr lang="en-GB">
                          <a:solidFill>
                            <a:schemeClr val="dk1"/>
                          </a:solidFill>
                        </a:rPr>
                        <a:t>, </a:t>
                      </a:r>
                      <a:r>
                        <a:rPr lang="en-GB" b="1" u="sng">
                          <a:solidFill>
                            <a:schemeClr val="hlink"/>
                          </a:solidFill>
                          <a:hlinkClick r:id="rId14" action="ppaction://hlinksldjump"/>
                        </a:rPr>
                        <a:t>2015</a:t>
                      </a:r>
                      <a:r>
                        <a:rPr lang="en-GB" u="sng">
                          <a:solidFill>
                            <a:schemeClr val="hlink"/>
                          </a:solidFill>
                          <a:hlinkClick r:id="rId14" action="ppaction://hlinksldjump"/>
                        </a:rPr>
                        <a:t> Q10</a:t>
                      </a:r>
                      <a:r>
                        <a:rPr lang="en-GB">
                          <a:solidFill>
                            <a:schemeClr val="dk1"/>
                          </a:solidFill>
                        </a:rPr>
                        <a:t>, </a:t>
                      </a:r>
                      <a:r>
                        <a:rPr lang="en-GB" b="1" u="sng">
                          <a:solidFill>
                            <a:schemeClr val="hlink"/>
                          </a:solidFill>
                          <a:hlinkClick r:id="rId15" action="ppaction://hlinksldjump"/>
                        </a:rPr>
                        <a:t>SQP</a:t>
                      </a:r>
                      <a:r>
                        <a:rPr lang="en-GB" u="sng">
                          <a:solidFill>
                            <a:schemeClr val="hlink"/>
                          </a:solidFill>
                          <a:hlinkClick r:id="rId15" action="ppaction://hlinksldjump"/>
                        </a:rPr>
                        <a:t> Q4</a:t>
                      </a:r>
                      <a:r>
                        <a:rPr lang="en-GB">
                          <a:solidFill>
                            <a:schemeClr val="dk1"/>
                          </a:solidFill>
                        </a:rPr>
                        <a:t>, </a:t>
                      </a:r>
                      <a:r>
                        <a:rPr lang="en-GB" b="1" u="sng">
                          <a:solidFill>
                            <a:schemeClr val="hlink"/>
                          </a:solidFill>
                          <a:hlinkClick r:id="rId16" action="ppaction://hlinksldjump"/>
                        </a:rPr>
                        <a:t>2018</a:t>
                      </a:r>
                      <a:r>
                        <a:rPr lang="en-GB" u="sng">
                          <a:solidFill>
                            <a:schemeClr val="hlink"/>
                          </a:solidFill>
                          <a:hlinkClick r:id="rId16" action="ppaction://hlinksldjump"/>
                        </a:rPr>
                        <a:t> Q5</a:t>
                      </a:r>
                      <a:r>
                        <a:rPr lang="en-GB">
                          <a:solidFill>
                            <a:schemeClr val="dk1"/>
                          </a:solidFill>
                        </a:rPr>
                        <a:t>, </a:t>
                      </a:r>
                      <a:r>
                        <a:rPr lang="en-GB" b="1" u="sng">
                          <a:solidFill>
                            <a:schemeClr val="hlink"/>
                          </a:solidFill>
                          <a:hlinkClick r:id="rId17" action="ppaction://hlinksldjump"/>
                        </a:rPr>
                        <a:t>2019</a:t>
                      </a:r>
                      <a:r>
                        <a:rPr lang="en-GB" u="sng">
                          <a:solidFill>
                            <a:schemeClr val="hlink"/>
                          </a:solidFill>
                          <a:hlinkClick r:id="rId17" action="ppaction://hlinksldjump"/>
                        </a:rPr>
                        <a:t> Q3</a:t>
                      </a:r>
                      <a:r>
                        <a:rPr lang="en-GB">
                          <a:solidFill>
                            <a:schemeClr val="dk1"/>
                          </a:solidFill>
                        </a:rPr>
                        <a:t>, </a:t>
                      </a:r>
                      <a:r>
                        <a:rPr lang="en-GB" b="1" u="sng">
                          <a:solidFill>
                            <a:schemeClr val="hlink"/>
                          </a:solidFill>
                          <a:hlinkClick r:id="rId18" action="ppaction://hlinksldjump"/>
                        </a:rPr>
                        <a:t>2020</a:t>
                      </a:r>
                      <a:r>
                        <a:rPr lang="en-GB" u="sng">
                          <a:solidFill>
                            <a:schemeClr val="hlink"/>
                          </a:solidFill>
                          <a:hlinkClick r:id="rId18" action="ppaction://hlinksldjump"/>
                        </a:rPr>
                        <a:t> Q5</a:t>
                      </a:r>
                      <a:r>
                        <a:rPr lang="en-GB">
                          <a:solidFill>
                            <a:schemeClr val="dk1"/>
                          </a:solidFill>
                        </a:rPr>
                        <a:t>, </a:t>
                      </a:r>
                      <a:r>
                        <a:rPr lang="en-GB" b="1" u="sng">
                          <a:solidFill>
                            <a:schemeClr val="hlink"/>
                          </a:solidFill>
                          <a:hlinkClick r:id="rId19" action="ppaction://hlinksldjump"/>
                        </a:rPr>
                        <a:t>2022</a:t>
                      </a:r>
                      <a:r>
                        <a:rPr lang="en-GB" u="sng">
                          <a:solidFill>
                            <a:schemeClr val="hlink"/>
                          </a:solidFill>
                          <a:hlinkClick r:id="rId19" action="ppaction://hlinksldjump"/>
                        </a:rPr>
                        <a:t> Q4</a:t>
                      </a:r>
                      <a:r>
                        <a:rPr lang="en-GB">
                          <a:solidFill>
                            <a:schemeClr val="dk1"/>
                          </a:solidFill>
                        </a:rPr>
                        <a:t>, </a:t>
                      </a:r>
                      <a:r>
                        <a:rPr lang="en-GB" b="1" u="sng">
                          <a:solidFill>
                            <a:schemeClr val="hlink"/>
                          </a:solidFill>
                          <a:hlinkClick r:id="rId20" action="ppaction://hlinksldjump"/>
                        </a:rPr>
                        <a:t>2023</a:t>
                      </a:r>
                      <a:r>
                        <a:rPr lang="en-GB" u="sng">
                          <a:solidFill>
                            <a:schemeClr val="hlink"/>
                          </a:solidFill>
                          <a:hlinkClick r:id="rId20" action="ppaction://hlinksldjump"/>
                        </a:rPr>
                        <a:t> Q4</a:t>
                      </a:r>
                      <a:r>
                        <a:rPr lang="en-GB">
                          <a:solidFill>
                            <a:schemeClr val="dk1"/>
                          </a:solidFill>
                        </a:rPr>
                        <a:t>, </a:t>
                      </a:r>
                      <a:r>
                        <a:rPr lang="en-GB" b="1" u="sng">
                          <a:solidFill>
                            <a:schemeClr val="hlink"/>
                          </a:solidFill>
                          <a:hlinkClick r:id="rId21" action="ppaction://hlinksldjump"/>
                        </a:rPr>
                        <a:t>2024</a:t>
                      </a:r>
                      <a:r>
                        <a:rPr lang="en-GB" u="sng">
                          <a:solidFill>
                            <a:schemeClr val="hlink"/>
                          </a:solidFill>
                          <a:hlinkClick r:id="rId21" action="ppaction://hlinksldjump"/>
                        </a:rPr>
                        <a:t> Q5</a:t>
                      </a:r>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Waves</a:t>
                      </a:r>
                      <a:endParaRPr sz="2400">
                        <a:solidFill>
                          <a:srgbClr val="0D1C45"/>
                        </a:solidFill>
                        <a:latin typeface="Nunito"/>
                        <a:ea typeface="Nunito"/>
                        <a:cs typeface="Nunito"/>
                        <a:sym typeface="Nuni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b="1" u="sng">
                          <a:solidFill>
                            <a:schemeClr val="hlink"/>
                          </a:solidFill>
                          <a:hlinkClick r:id="rId22" action="ppaction://hlinksldjump"/>
                        </a:rPr>
                        <a:t>2014</a:t>
                      </a:r>
                      <a:r>
                        <a:rPr lang="en-GB" u="sng">
                          <a:solidFill>
                            <a:schemeClr val="hlink"/>
                          </a:solidFill>
                          <a:hlinkClick r:id="rId22" action="ppaction://hlinksldjump"/>
                        </a:rPr>
                        <a:t> Q7</a:t>
                      </a:r>
                      <a:r>
                        <a:rPr lang="en-GB">
                          <a:solidFill>
                            <a:schemeClr val="dk1"/>
                          </a:solidFill>
                        </a:rPr>
                        <a:t>, </a:t>
                      </a:r>
                      <a:r>
                        <a:rPr lang="en-GB" b="1" u="sng">
                          <a:solidFill>
                            <a:schemeClr val="hlink"/>
                          </a:solidFill>
                          <a:hlinkClick r:id="rId23" action="ppaction://hlinksldjump"/>
                        </a:rPr>
                        <a:t>2016</a:t>
                      </a:r>
                      <a:r>
                        <a:rPr lang="en-GB" u="sng">
                          <a:solidFill>
                            <a:schemeClr val="hlink"/>
                          </a:solidFill>
                          <a:hlinkClick r:id="rId23" action="ppaction://hlinksldjump"/>
                        </a:rPr>
                        <a:t> Q5</a:t>
                      </a:r>
                      <a:r>
                        <a:rPr lang="en-GB">
                          <a:solidFill>
                            <a:schemeClr val="dk1"/>
                          </a:solidFill>
                        </a:rPr>
                        <a:t>, </a:t>
                      </a:r>
                      <a:r>
                        <a:rPr lang="en-GB" b="1" u="sng">
                          <a:solidFill>
                            <a:schemeClr val="hlink"/>
                          </a:solidFill>
                          <a:hlinkClick r:id="rId24" action="ppaction://hlinksldjump"/>
                        </a:rPr>
                        <a:t>2023</a:t>
                      </a:r>
                      <a:r>
                        <a:rPr lang="en-GB" u="sng">
                          <a:solidFill>
                            <a:schemeClr val="hlink"/>
                          </a:solidFill>
                          <a:hlinkClick r:id="rId24" action="ppaction://hlinksldjump"/>
                        </a:rPr>
                        <a:t> Q12</a:t>
                      </a:r>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76" name="Google Shape;176;p24"/>
          <p:cNvSpPr/>
          <p:nvPr/>
        </p:nvSpPr>
        <p:spPr>
          <a:xfrm>
            <a:off x="2718879" y="809925"/>
            <a:ext cx="37869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77" name="Google Shape;177;p24"/>
          <p:cNvSpPr txBox="1"/>
          <p:nvPr/>
        </p:nvSpPr>
        <p:spPr>
          <a:xfrm>
            <a:off x="2826278" y="811575"/>
            <a:ext cx="3746100" cy="569400"/>
          </a:xfrm>
          <a:prstGeom prst="rect">
            <a:avLst/>
          </a:prstGeom>
          <a:noFill/>
          <a:ln>
            <a:noFill/>
          </a:ln>
        </p:spPr>
        <p:txBody>
          <a:bodyPr spcFirstLastPara="1" wrap="square" lIns="91425" tIns="91425" rIns="91425" bIns="91425" anchor="t" anchorCtr="0">
            <a:spAutoFit/>
          </a:bodyPr>
          <a:lstStyle/>
          <a:p>
            <a:pPr marL="0" lvl="0" indent="0" algn="ctr" rtl="0">
              <a:lnSpc>
                <a:spcPct val="110000"/>
              </a:lnSpc>
              <a:spcBef>
                <a:spcPts val="0"/>
              </a:spcBef>
              <a:spcAft>
                <a:spcPts val="0"/>
              </a:spcAft>
              <a:buNone/>
            </a:pPr>
            <a:r>
              <a:rPr lang="en-GB" sz="2500">
                <a:solidFill>
                  <a:srgbClr val="0D1C45"/>
                </a:solidFill>
                <a:latin typeface="Nunito"/>
                <a:ea typeface="Nunito"/>
                <a:cs typeface="Nunito"/>
                <a:sym typeface="Nunito"/>
              </a:rPr>
              <a:t>Vaguely categorised!</a:t>
            </a:r>
            <a:endParaRPr sz="2500">
              <a:solidFill>
                <a:srgbClr val="0D1C45"/>
              </a:solidFill>
              <a:latin typeface="Nunito"/>
              <a:ea typeface="Nunito"/>
              <a:cs typeface="Nunito"/>
              <a:sym typeface="Nunito"/>
            </a:endParaRPr>
          </a:p>
        </p:txBody>
      </p:sp>
      <p:sp>
        <p:nvSpPr>
          <p:cNvPr id="178" name="Google Shape;178;p2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solidFill>
                  <a:schemeClr val="hlink"/>
                </a:solidFill>
                <a:uFill>
                  <a:noFill/>
                </a:uFill>
                <a:hlinkClick r:id="rId25" action="ppaction://hlinksldjump"/>
              </a:rPr>
              <a:t>←</a:t>
            </a:r>
            <a:endParaRPr sz="1800" b="1">
              <a:solidFill>
                <a:schemeClr val="dk2"/>
              </a:solidFil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778"/>
        <p:cNvGrpSpPr/>
        <p:nvPr/>
      </p:nvGrpSpPr>
      <p:grpSpPr>
        <a:xfrm>
          <a:off x="0" y="0"/>
          <a:ext cx="0" cy="0"/>
          <a:chOff x="0" y="0"/>
          <a:chExt cx="0" cy="0"/>
        </a:xfrm>
      </p:grpSpPr>
      <p:sp>
        <p:nvSpPr>
          <p:cNvPr id="1779" name="Google Shape;1779;p132"/>
          <p:cNvSpPr txBox="1">
            <a:spLocks noGrp="1"/>
          </p:cNvSpPr>
          <p:nvPr>
            <p:ph type="title"/>
          </p:nvPr>
        </p:nvSpPr>
        <p:spPr>
          <a:xfrm>
            <a:off x="311700" y="445025"/>
            <a:ext cx="4212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Resistors</a:t>
            </a:r>
            <a:endParaRPr b="1">
              <a:latin typeface="Nunito"/>
              <a:ea typeface="Nunito"/>
              <a:cs typeface="Nunito"/>
              <a:sym typeface="Nunito"/>
            </a:endParaRPr>
          </a:p>
        </p:txBody>
      </p:sp>
      <p:sp>
        <p:nvSpPr>
          <p:cNvPr id="1780" name="Google Shape;1780;p132"/>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2019</a:t>
            </a:r>
            <a:r>
              <a:rPr lang="en-GB" sz="1200">
                <a:solidFill>
                  <a:schemeClr val="dk1"/>
                </a:solidFill>
              </a:rPr>
              <a:t> 5b</a:t>
            </a:r>
            <a:endParaRPr/>
          </a:p>
        </p:txBody>
      </p:sp>
      <p:sp>
        <p:nvSpPr>
          <p:cNvPr id="1781" name="Google Shape;1781;p132"/>
          <p:cNvSpPr txBox="1"/>
          <p:nvPr/>
        </p:nvSpPr>
        <p:spPr>
          <a:xfrm>
            <a:off x="5300150" y="3257400"/>
            <a:ext cx="3631500" cy="1246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Resistance</a:t>
            </a:r>
            <a:r>
              <a:rPr lang="en-GB" sz="1100">
                <a:solidFill>
                  <a:schemeClr val="dk1"/>
                </a:solidFill>
              </a:rPr>
              <a:t> will be </a:t>
            </a:r>
            <a:r>
              <a:rPr lang="en-GB" sz="1100" b="1">
                <a:solidFill>
                  <a:schemeClr val="dk1"/>
                </a:solidFill>
              </a:rPr>
              <a:t>less</a:t>
            </a:r>
            <a:r>
              <a:rPr lang="en-GB" sz="1100">
                <a:solidFill>
                  <a:schemeClr val="dk1"/>
                </a:solidFill>
              </a:rPr>
              <a:t> (than 5·2 Ω) </a:t>
            </a:r>
            <a:r>
              <a:rPr lang="en-GB" sz="1100" b="1">
                <a:solidFill>
                  <a:schemeClr val="dk1"/>
                </a:solidFill>
              </a:rPr>
              <a:t>(1) </a:t>
            </a:r>
            <a:endParaRPr sz="1100" b="1">
              <a:solidFill>
                <a:schemeClr val="dk1"/>
              </a:solidFill>
            </a:endParaRPr>
          </a:p>
          <a:p>
            <a:pPr marL="0" lvl="0" indent="0" algn="l" rtl="0">
              <a:spcBef>
                <a:spcPts val="1000"/>
              </a:spcBef>
              <a:spcAft>
                <a:spcPts val="0"/>
              </a:spcAft>
              <a:buClr>
                <a:schemeClr val="dk1"/>
              </a:buClr>
              <a:buSzPts val="1100"/>
              <a:buFont typeface="Arial"/>
              <a:buNone/>
            </a:pPr>
            <a:r>
              <a:rPr lang="en-GB" sz="1100">
                <a:solidFill>
                  <a:schemeClr val="dk1"/>
                </a:solidFill>
              </a:rPr>
              <a:t>(</a:t>
            </a:r>
            <a:r>
              <a:rPr lang="en-GB" sz="1100" b="1">
                <a:solidFill>
                  <a:schemeClr val="dk1"/>
                </a:solidFill>
              </a:rPr>
              <a:t>The wire</a:t>
            </a:r>
            <a:r>
              <a:rPr lang="en-GB" sz="1100">
                <a:solidFill>
                  <a:schemeClr val="dk1"/>
                </a:solidFill>
              </a:rPr>
              <a:t> now </a:t>
            </a:r>
            <a:r>
              <a:rPr lang="en-GB" sz="1100" b="1">
                <a:solidFill>
                  <a:schemeClr val="dk1"/>
                </a:solidFill>
              </a:rPr>
              <a:t>has</a:t>
            </a:r>
            <a:r>
              <a:rPr lang="en-GB" sz="1100">
                <a:solidFill>
                  <a:schemeClr val="dk1"/>
                </a:solidFill>
              </a:rPr>
              <a:t>) </a:t>
            </a:r>
            <a:r>
              <a:rPr lang="en-GB" sz="1100" b="1">
                <a:solidFill>
                  <a:schemeClr val="dk1"/>
                </a:solidFill>
              </a:rPr>
              <a:t>shorter</a:t>
            </a:r>
            <a:r>
              <a:rPr lang="en-GB" sz="1100">
                <a:solidFill>
                  <a:schemeClr val="dk1"/>
                </a:solidFill>
              </a:rPr>
              <a:t> </a:t>
            </a:r>
            <a:r>
              <a:rPr lang="en-GB" sz="1100" b="1">
                <a:solidFill>
                  <a:schemeClr val="dk1"/>
                </a:solidFill>
              </a:rPr>
              <a:t>length</a:t>
            </a:r>
            <a:r>
              <a:rPr lang="en-GB" sz="1100">
                <a:solidFill>
                  <a:schemeClr val="dk1"/>
                </a:solidFill>
              </a:rPr>
              <a:t> (between X and Y)</a:t>
            </a:r>
            <a:endParaRPr sz="1100">
              <a:solidFill>
                <a:schemeClr val="dk1"/>
              </a:solidFill>
            </a:endParaRPr>
          </a:p>
          <a:p>
            <a:pPr marL="0" lvl="0" indent="0" algn="l" rtl="0">
              <a:spcBef>
                <a:spcPts val="1000"/>
              </a:spcBef>
              <a:spcAft>
                <a:spcPts val="0"/>
              </a:spcAft>
              <a:buClr>
                <a:schemeClr val="dk1"/>
              </a:buClr>
              <a:buSzPts val="1100"/>
              <a:buFont typeface="Arial"/>
              <a:buNone/>
            </a:pPr>
            <a:r>
              <a:rPr lang="en-GB" sz="1100">
                <a:solidFill>
                  <a:schemeClr val="dk1"/>
                </a:solidFill>
              </a:rPr>
              <a:t>OR</a:t>
            </a:r>
            <a:endParaRPr sz="1100">
              <a:solidFill>
                <a:schemeClr val="dk1"/>
              </a:solidFill>
            </a:endParaRPr>
          </a:p>
          <a:p>
            <a:pPr marL="0" lvl="0" indent="0" algn="l" rtl="0">
              <a:spcBef>
                <a:spcPts val="1000"/>
              </a:spcBef>
              <a:spcAft>
                <a:spcPts val="1000"/>
              </a:spcAft>
              <a:buNone/>
            </a:pPr>
            <a:r>
              <a:rPr lang="en-GB" sz="1100">
                <a:solidFill>
                  <a:schemeClr val="dk1"/>
                </a:solidFill>
              </a:rPr>
              <a:t>(</a:t>
            </a:r>
            <a:r>
              <a:rPr lang="en-GB" sz="1100" b="1">
                <a:solidFill>
                  <a:schemeClr val="dk1"/>
                </a:solidFill>
              </a:rPr>
              <a:t>Two wires </a:t>
            </a:r>
            <a:r>
              <a:rPr lang="en-GB" sz="1100">
                <a:solidFill>
                  <a:schemeClr val="dk1"/>
                </a:solidFill>
              </a:rPr>
              <a:t>are) </a:t>
            </a:r>
            <a:r>
              <a:rPr lang="en-GB" sz="1100" b="1">
                <a:solidFill>
                  <a:schemeClr val="dk1"/>
                </a:solidFill>
              </a:rPr>
              <a:t>connected</a:t>
            </a:r>
            <a:r>
              <a:rPr lang="en-GB" sz="1100">
                <a:solidFill>
                  <a:schemeClr val="dk1"/>
                </a:solidFill>
              </a:rPr>
              <a:t> in </a:t>
            </a:r>
            <a:r>
              <a:rPr lang="en-GB" sz="1100" b="1">
                <a:solidFill>
                  <a:schemeClr val="dk1"/>
                </a:solidFill>
              </a:rPr>
              <a:t>parallel</a:t>
            </a:r>
            <a:r>
              <a:rPr lang="en-GB" sz="1100">
                <a:solidFill>
                  <a:schemeClr val="dk1"/>
                </a:solidFill>
              </a:rPr>
              <a:t> </a:t>
            </a:r>
            <a:r>
              <a:rPr lang="en-GB" sz="1100" b="1">
                <a:solidFill>
                  <a:schemeClr val="dk1"/>
                </a:solidFill>
              </a:rPr>
              <a:t>(1)</a:t>
            </a:r>
            <a:endParaRPr sz="1100" b="1">
              <a:solidFill>
                <a:schemeClr val="dk1"/>
              </a:solidFill>
            </a:endParaRPr>
          </a:p>
        </p:txBody>
      </p:sp>
      <p:sp>
        <p:nvSpPr>
          <p:cNvPr id="1782" name="Google Shape;1782;p132"/>
          <p:cNvSpPr txBox="1"/>
          <p:nvPr/>
        </p:nvSpPr>
        <p:spPr>
          <a:xfrm>
            <a:off x="5300150" y="1882700"/>
            <a:ext cx="3631500" cy="12621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State whether the reading on the ohmmeter would be less than, equal to or greater than 5·2 </a:t>
            </a:r>
            <a:r>
              <a:rPr lang="en-GB">
                <a:solidFill>
                  <a:schemeClr val="dk1"/>
                </a:solidFill>
              </a:rPr>
              <a:t>Ω.</a:t>
            </a:r>
            <a:endParaRPr/>
          </a:p>
          <a:p>
            <a:pPr marL="0" lvl="0" indent="0" algn="l" rtl="0">
              <a:spcBef>
                <a:spcPts val="0"/>
              </a:spcBef>
              <a:spcAft>
                <a:spcPts val="0"/>
              </a:spcAft>
              <a:buNone/>
            </a:pPr>
            <a:endParaRPr/>
          </a:p>
          <a:p>
            <a:pPr marL="0" lvl="0" indent="0" algn="l" rtl="0">
              <a:spcBef>
                <a:spcPts val="0"/>
              </a:spcBef>
              <a:spcAft>
                <a:spcPts val="0"/>
              </a:spcAft>
              <a:buNone/>
            </a:pPr>
            <a:r>
              <a:rPr lang="en-GB"/>
              <a:t>You must justify your answer. </a:t>
            </a:r>
            <a:r>
              <a:rPr lang="en-GB" b="1"/>
              <a:t>(2)</a:t>
            </a:r>
            <a:endParaRPr b="1"/>
          </a:p>
        </p:txBody>
      </p:sp>
      <p:pic>
        <p:nvPicPr>
          <p:cNvPr id="1783" name="Google Shape;1783;p132"/>
          <p:cNvPicPr preferRelativeResize="0"/>
          <p:nvPr/>
        </p:nvPicPr>
        <p:blipFill>
          <a:blip r:embed="rId3">
            <a:alphaModFix/>
          </a:blip>
          <a:stretch>
            <a:fillRect/>
          </a:stretch>
        </p:blipFill>
        <p:spPr>
          <a:xfrm>
            <a:off x="2122950" y="1280163"/>
            <a:ext cx="2541076" cy="3113974"/>
          </a:xfrm>
          <a:prstGeom prst="rect">
            <a:avLst/>
          </a:prstGeom>
          <a:noFill/>
          <a:ln>
            <a:noFill/>
          </a:ln>
        </p:spPr>
      </p:pic>
      <p:sp>
        <p:nvSpPr>
          <p:cNvPr id="1784" name="Google Shape;1784;p132"/>
          <p:cNvSpPr txBox="1"/>
          <p:nvPr/>
        </p:nvSpPr>
        <p:spPr>
          <a:xfrm>
            <a:off x="311700" y="1344050"/>
            <a:ext cx="1740600" cy="298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length of the wire with a resistance of 5·2 </a:t>
            </a:r>
            <a:r>
              <a:rPr lang="en-GB">
                <a:solidFill>
                  <a:schemeClr val="dk1"/>
                </a:solidFill>
              </a:rPr>
              <a:t>Ω</a:t>
            </a:r>
            <a:r>
              <a:rPr lang="en-GB"/>
              <a:t> is folded into a rectangular shape and the ends are joined together.</a:t>
            </a:r>
            <a:endParaRPr/>
          </a:p>
          <a:p>
            <a:pPr marL="0" lvl="0" indent="0" algn="l" rtl="0">
              <a:spcBef>
                <a:spcPts val="0"/>
              </a:spcBef>
              <a:spcAft>
                <a:spcPts val="0"/>
              </a:spcAft>
              <a:buNone/>
            </a:pPr>
            <a:endParaRPr/>
          </a:p>
          <a:p>
            <a:pPr marL="0" lvl="0" indent="0" algn="l" rtl="0">
              <a:spcBef>
                <a:spcPts val="0"/>
              </a:spcBef>
              <a:spcAft>
                <a:spcPts val="0"/>
              </a:spcAft>
              <a:buNone/>
            </a:pPr>
            <a:r>
              <a:rPr lang="en-GB"/>
              <a:t>An ohmmeter is connected across the wire between point X and point Y as shown.</a:t>
            </a:r>
            <a:endParaRPr/>
          </a:p>
        </p:txBody>
      </p:sp>
      <p:sp>
        <p:nvSpPr>
          <p:cNvPr id="1785" name="Google Shape;1785;p13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786" name="Google Shape;1786;p132"/>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787" name="Google Shape;1787;p132"/>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5" action="ppaction://hlinksldjump"/>
              </a:rPr>
              <a:t>Relationship sheet</a:t>
            </a:r>
            <a:endParaRPr sz="1000">
              <a:solidFill>
                <a:schemeClr val="dk2"/>
              </a:solidFill>
            </a:endParaRPr>
          </a:p>
        </p:txBody>
      </p:sp>
      <p:pic>
        <p:nvPicPr>
          <p:cNvPr id="1788" name="Google Shape;1788;p132">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792"/>
        <p:cNvGrpSpPr/>
        <p:nvPr/>
      </p:nvGrpSpPr>
      <p:grpSpPr>
        <a:xfrm>
          <a:off x="0" y="0"/>
          <a:ext cx="0" cy="0"/>
          <a:chOff x="0" y="0"/>
          <a:chExt cx="0" cy="0"/>
        </a:xfrm>
      </p:grpSpPr>
      <p:sp>
        <p:nvSpPr>
          <p:cNvPr id="1793" name="Google Shape;1793;p133"/>
          <p:cNvSpPr txBox="1">
            <a:spLocks noGrp="1"/>
          </p:cNvSpPr>
          <p:nvPr>
            <p:ph type="title"/>
          </p:nvPr>
        </p:nvSpPr>
        <p:spPr>
          <a:xfrm>
            <a:off x="311700" y="445025"/>
            <a:ext cx="4330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Electrical power</a:t>
            </a:r>
            <a:endParaRPr b="1">
              <a:latin typeface="Nunito"/>
              <a:ea typeface="Nunito"/>
              <a:cs typeface="Nunito"/>
              <a:sym typeface="Nunito"/>
            </a:endParaRPr>
          </a:p>
        </p:txBody>
      </p:sp>
      <p:sp>
        <p:nvSpPr>
          <p:cNvPr id="1794" name="Google Shape;1794;p133"/>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2019 </a:t>
            </a:r>
            <a:r>
              <a:rPr lang="en-GB" sz="1200">
                <a:solidFill>
                  <a:schemeClr val="dk1"/>
                </a:solidFill>
              </a:rPr>
              <a:t>6bii</a:t>
            </a:r>
            <a:endParaRPr/>
          </a:p>
        </p:txBody>
      </p:sp>
      <p:sp>
        <p:nvSpPr>
          <p:cNvPr id="1795" name="Google Shape;1795;p133"/>
          <p:cNvSpPr txBox="1"/>
          <p:nvPr/>
        </p:nvSpPr>
        <p:spPr>
          <a:xfrm>
            <a:off x="5279200" y="2276550"/>
            <a:ext cx="3732900" cy="1118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Power</a:t>
            </a:r>
            <a:r>
              <a:rPr lang="en-GB" sz="1100">
                <a:solidFill>
                  <a:schemeClr val="dk1"/>
                </a:solidFill>
              </a:rPr>
              <a:t> will be the </a:t>
            </a:r>
            <a:r>
              <a:rPr lang="en-GB" sz="1100" b="1">
                <a:solidFill>
                  <a:schemeClr val="dk1"/>
                </a:solidFill>
              </a:rPr>
              <a:t>same</a:t>
            </a:r>
            <a:r>
              <a:rPr lang="en-GB" sz="1100">
                <a:solidFill>
                  <a:schemeClr val="dk1"/>
                </a:solidFill>
              </a:rPr>
              <a:t> (1)</a:t>
            </a:r>
            <a:endParaRPr sz="1100">
              <a:solidFill>
                <a:schemeClr val="dk1"/>
              </a:solidFill>
            </a:endParaRPr>
          </a:p>
          <a:p>
            <a:pPr marL="0" lvl="0" indent="0" algn="l" rtl="0">
              <a:spcBef>
                <a:spcPts val="1000"/>
              </a:spcBef>
              <a:spcAft>
                <a:spcPts val="0"/>
              </a:spcAft>
              <a:buNone/>
            </a:pPr>
            <a:r>
              <a:rPr lang="en-GB" sz="1100" b="1">
                <a:solidFill>
                  <a:schemeClr val="dk1"/>
                </a:solidFill>
              </a:rPr>
              <a:t>Current</a:t>
            </a:r>
            <a:r>
              <a:rPr lang="en-GB" sz="1100">
                <a:solidFill>
                  <a:schemeClr val="dk1"/>
                </a:solidFill>
              </a:rPr>
              <a:t> in the 120 Ω resistor will be the </a:t>
            </a:r>
            <a:r>
              <a:rPr lang="en-GB" sz="1100" b="1">
                <a:solidFill>
                  <a:schemeClr val="dk1"/>
                </a:solidFill>
              </a:rPr>
              <a:t>same</a:t>
            </a:r>
            <a:r>
              <a:rPr lang="en-GB" sz="1100">
                <a:solidFill>
                  <a:schemeClr val="dk1"/>
                </a:solidFill>
              </a:rPr>
              <a:t> (1)</a:t>
            </a:r>
            <a:endParaRPr sz="1100">
              <a:solidFill>
                <a:schemeClr val="dk1"/>
              </a:solidFill>
            </a:endParaRPr>
          </a:p>
          <a:p>
            <a:pPr marL="0" lvl="0" indent="0" algn="l" rtl="0">
              <a:spcBef>
                <a:spcPts val="500"/>
              </a:spcBef>
              <a:spcAft>
                <a:spcPts val="0"/>
              </a:spcAft>
              <a:buNone/>
            </a:pPr>
            <a:r>
              <a:rPr lang="en-GB" sz="1100">
                <a:solidFill>
                  <a:schemeClr val="dk1"/>
                </a:solidFill>
              </a:rPr>
              <a:t>OR</a:t>
            </a:r>
            <a:endParaRPr sz="1100">
              <a:solidFill>
                <a:schemeClr val="dk1"/>
              </a:solidFill>
            </a:endParaRPr>
          </a:p>
          <a:p>
            <a:pPr marL="0" lvl="0" indent="0" algn="l" rtl="0">
              <a:spcBef>
                <a:spcPts val="500"/>
              </a:spcBef>
              <a:spcAft>
                <a:spcPts val="1000"/>
              </a:spcAft>
              <a:buNone/>
            </a:pPr>
            <a:r>
              <a:rPr lang="en-GB" sz="1100" b="1">
                <a:solidFill>
                  <a:schemeClr val="dk1"/>
                </a:solidFill>
              </a:rPr>
              <a:t>Voltage</a:t>
            </a:r>
            <a:r>
              <a:rPr lang="en-GB" sz="1100">
                <a:solidFill>
                  <a:schemeClr val="dk1"/>
                </a:solidFill>
              </a:rPr>
              <a:t> across the 120 Ω resistor will be the </a:t>
            </a:r>
            <a:r>
              <a:rPr lang="en-GB" sz="1100" b="1">
                <a:solidFill>
                  <a:schemeClr val="dk1"/>
                </a:solidFill>
              </a:rPr>
              <a:t>same</a:t>
            </a:r>
            <a:r>
              <a:rPr lang="en-GB" sz="1100">
                <a:solidFill>
                  <a:schemeClr val="dk1"/>
                </a:solidFill>
              </a:rPr>
              <a:t>.</a:t>
            </a:r>
            <a:endParaRPr sz="1100">
              <a:solidFill>
                <a:schemeClr val="dk1"/>
              </a:solidFill>
            </a:endParaRPr>
          </a:p>
        </p:txBody>
      </p:sp>
      <p:sp>
        <p:nvSpPr>
          <p:cNvPr id="1796" name="Google Shape;1796;p133"/>
          <p:cNvSpPr txBox="1"/>
          <p:nvPr/>
        </p:nvSpPr>
        <p:spPr>
          <a:xfrm>
            <a:off x="5260900" y="1138975"/>
            <a:ext cx="3751200" cy="11109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State how the power dissipated in the </a:t>
            </a:r>
            <a:r>
              <a:rPr lang="en-GB" b="1"/>
              <a:t>120 Ω </a:t>
            </a:r>
            <a:r>
              <a:rPr lang="en-GB"/>
              <a:t>resistor in </a:t>
            </a:r>
            <a:r>
              <a:rPr lang="en-GB" b="1"/>
              <a:t>circuit A</a:t>
            </a:r>
            <a:r>
              <a:rPr lang="en-GB"/>
              <a:t> compares to when it is connected in </a:t>
            </a:r>
            <a:r>
              <a:rPr lang="en-GB" b="1"/>
              <a:t>circuit B</a:t>
            </a:r>
            <a:r>
              <a:rPr lang="en-GB"/>
              <a:t>.</a:t>
            </a:r>
            <a:endParaRPr/>
          </a:p>
          <a:p>
            <a:pPr marL="0" lvl="0" indent="0" algn="l" rtl="0">
              <a:spcBef>
                <a:spcPts val="500"/>
              </a:spcBef>
              <a:spcAft>
                <a:spcPts val="0"/>
              </a:spcAft>
              <a:buNone/>
            </a:pPr>
            <a:r>
              <a:rPr lang="en-GB"/>
              <a:t>You </a:t>
            </a:r>
            <a:r>
              <a:rPr lang="en-GB" b="1"/>
              <a:t>must</a:t>
            </a:r>
            <a:r>
              <a:rPr lang="en-GB"/>
              <a:t> justify your answer.</a:t>
            </a:r>
            <a:r>
              <a:rPr lang="en-GB" b="1"/>
              <a:t> (2)</a:t>
            </a:r>
            <a:endParaRPr b="1"/>
          </a:p>
        </p:txBody>
      </p:sp>
      <p:pic>
        <p:nvPicPr>
          <p:cNvPr id="1797" name="Google Shape;1797;p133"/>
          <p:cNvPicPr preferRelativeResize="0"/>
          <p:nvPr/>
        </p:nvPicPr>
        <p:blipFill>
          <a:blip r:embed="rId3">
            <a:alphaModFix/>
          </a:blip>
          <a:stretch>
            <a:fillRect/>
          </a:stretch>
        </p:blipFill>
        <p:spPr>
          <a:xfrm>
            <a:off x="883675" y="961500"/>
            <a:ext cx="4095450" cy="2223939"/>
          </a:xfrm>
          <a:prstGeom prst="rect">
            <a:avLst/>
          </a:prstGeom>
          <a:noFill/>
          <a:ln>
            <a:noFill/>
          </a:ln>
        </p:spPr>
      </p:pic>
      <p:pic>
        <p:nvPicPr>
          <p:cNvPr id="1798" name="Google Shape;1798;p133"/>
          <p:cNvPicPr preferRelativeResize="0"/>
          <p:nvPr/>
        </p:nvPicPr>
        <p:blipFill>
          <a:blip r:embed="rId4">
            <a:alphaModFix/>
          </a:blip>
          <a:stretch>
            <a:fillRect/>
          </a:stretch>
        </p:blipFill>
        <p:spPr>
          <a:xfrm>
            <a:off x="1152925" y="3185450"/>
            <a:ext cx="3489006" cy="1807825"/>
          </a:xfrm>
          <a:prstGeom prst="rect">
            <a:avLst/>
          </a:prstGeom>
          <a:noFill/>
          <a:ln>
            <a:noFill/>
          </a:ln>
        </p:spPr>
      </p:pic>
      <p:sp>
        <p:nvSpPr>
          <p:cNvPr id="1799" name="Google Shape;1799;p133"/>
          <p:cNvSpPr/>
          <p:nvPr/>
        </p:nvSpPr>
        <p:spPr>
          <a:xfrm>
            <a:off x="5279200" y="3449450"/>
            <a:ext cx="3732900" cy="1581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Total resistance of the series circuit.</a:t>
            </a:r>
            <a:endParaRPr/>
          </a:p>
          <a:p>
            <a:pPr marL="457200" lvl="0" indent="-317500" algn="l" rtl="0">
              <a:spcBef>
                <a:spcPts val="2000"/>
              </a:spcBef>
              <a:spcAft>
                <a:spcPts val="0"/>
              </a:spcAft>
              <a:buSzPts val="1400"/>
              <a:buChar char="●"/>
            </a:pPr>
            <a:r>
              <a:rPr lang="en-GB"/>
              <a:t>Current in the series circuit</a:t>
            </a:r>
            <a:endParaRPr/>
          </a:p>
          <a:p>
            <a:pPr marL="457200" lvl="0" indent="-317500" algn="l" rtl="0">
              <a:spcBef>
                <a:spcPts val="1000"/>
              </a:spcBef>
              <a:spcAft>
                <a:spcPts val="0"/>
              </a:spcAft>
              <a:buSzPts val="1400"/>
              <a:buChar char="●"/>
            </a:pPr>
            <a:r>
              <a:rPr lang="en-GB"/>
              <a:t>Power dissipated in </a:t>
            </a:r>
            <a:r>
              <a:rPr lang="en-GB" b="1"/>
              <a:t>120 Ω </a:t>
            </a:r>
            <a:r>
              <a:rPr lang="en-GB"/>
              <a:t>resistor when connected in series</a:t>
            </a:r>
            <a:endParaRPr/>
          </a:p>
          <a:p>
            <a:pPr marL="0" lvl="0" indent="0" algn="ctr" rtl="0">
              <a:spcBef>
                <a:spcPts val="1000"/>
              </a:spcBef>
              <a:spcAft>
                <a:spcPts val="0"/>
              </a:spcAft>
              <a:buNone/>
            </a:pPr>
            <a:endParaRPr/>
          </a:p>
        </p:txBody>
      </p:sp>
      <p:sp>
        <p:nvSpPr>
          <p:cNvPr id="1800" name="Google Shape;1800;p133"/>
          <p:cNvSpPr txBox="1"/>
          <p:nvPr/>
        </p:nvSpPr>
        <p:spPr>
          <a:xfrm>
            <a:off x="8169600" y="3937950"/>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480 </a:t>
            </a:r>
            <a:r>
              <a:rPr lang="en-GB" b="1">
                <a:solidFill>
                  <a:schemeClr val="dk1"/>
                </a:solidFill>
              </a:rPr>
              <a:t>Ω</a:t>
            </a:r>
            <a:r>
              <a:rPr lang="en-GB" b="1"/>
              <a:t> </a:t>
            </a:r>
            <a:endParaRPr b="1" baseline="30000"/>
          </a:p>
        </p:txBody>
      </p:sp>
      <p:sp>
        <p:nvSpPr>
          <p:cNvPr id="1801" name="Google Shape;1801;p133"/>
          <p:cNvSpPr txBox="1"/>
          <p:nvPr/>
        </p:nvSpPr>
        <p:spPr>
          <a:xfrm>
            <a:off x="8169600" y="4274150"/>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0.025 A</a:t>
            </a:r>
            <a:endParaRPr b="1" baseline="30000"/>
          </a:p>
        </p:txBody>
      </p:sp>
      <p:sp>
        <p:nvSpPr>
          <p:cNvPr id="1802" name="Google Shape;1802;p133"/>
          <p:cNvSpPr txBox="1"/>
          <p:nvPr/>
        </p:nvSpPr>
        <p:spPr>
          <a:xfrm>
            <a:off x="8169600" y="4755475"/>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0.075 W</a:t>
            </a:r>
            <a:endParaRPr b="1" baseline="30000"/>
          </a:p>
        </p:txBody>
      </p:sp>
      <p:sp>
        <p:nvSpPr>
          <p:cNvPr id="1803" name="Google Shape;1803;p13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1804" name="Google Shape;1804;p133"/>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805" name="Google Shape;1805;p133"/>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6" action="ppaction://hlinksldjump"/>
              </a:rPr>
              <a:t>Relationship sheet</a:t>
            </a:r>
            <a:endParaRPr sz="1000">
              <a:solidFill>
                <a:schemeClr val="dk2"/>
              </a:solidFill>
            </a:endParaRPr>
          </a:p>
        </p:txBody>
      </p:sp>
      <p:sp>
        <p:nvSpPr>
          <p:cNvPr id="1806" name="Google Shape;1806;p133"/>
          <p:cNvSpPr txBox="1"/>
          <p:nvPr/>
        </p:nvSpPr>
        <p:spPr>
          <a:xfrm>
            <a:off x="213025" y="145127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a:solidFill>
                  <a:schemeClr val="dk1"/>
                </a:solidFill>
              </a:rPr>
              <a:t>Circuit A</a:t>
            </a:r>
            <a:endParaRPr b="1"/>
          </a:p>
        </p:txBody>
      </p:sp>
      <p:sp>
        <p:nvSpPr>
          <p:cNvPr id="1807" name="Google Shape;1807;p133"/>
          <p:cNvSpPr txBox="1"/>
          <p:nvPr/>
        </p:nvSpPr>
        <p:spPr>
          <a:xfrm>
            <a:off x="213025" y="318545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a:solidFill>
                  <a:schemeClr val="dk1"/>
                </a:solidFill>
              </a:rPr>
              <a:t>Circuit B</a:t>
            </a:r>
            <a:endParaRPr b="1"/>
          </a:p>
        </p:txBody>
      </p:sp>
      <p:pic>
        <p:nvPicPr>
          <p:cNvPr id="1808" name="Google Shape;1808;p133">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0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1812"/>
        <p:cNvGrpSpPr/>
        <p:nvPr/>
      </p:nvGrpSpPr>
      <p:grpSpPr>
        <a:xfrm>
          <a:off x="0" y="0"/>
          <a:ext cx="0" cy="0"/>
          <a:chOff x="0" y="0"/>
          <a:chExt cx="0" cy="0"/>
        </a:xfrm>
      </p:grpSpPr>
      <p:sp>
        <p:nvSpPr>
          <p:cNvPr id="1813" name="Google Shape;1813;p134"/>
          <p:cNvSpPr txBox="1">
            <a:spLocks noGrp="1"/>
          </p:cNvSpPr>
          <p:nvPr>
            <p:ph type="title"/>
          </p:nvPr>
        </p:nvSpPr>
        <p:spPr>
          <a:xfrm>
            <a:off x="311700" y="445025"/>
            <a:ext cx="4928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Resistors</a:t>
            </a:r>
            <a:endParaRPr b="1">
              <a:latin typeface="Nunito"/>
              <a:ea typeface="Nunito"/>
              <a:cs typeface="Nunito"/>
              <a:sym typeface="Nunito"/>
            </a:endParaRPr>
          </a:p>
        </p:txBody>
      </p:sp>
      <p:sp>
        <p:nvSpPr>
          <p:cNvPr id="1814" name="Google Shape;1814;p134"/>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2020</a:t>
            </a:r>
            <a:r>
              <a:rPr lang="en-GB" sz="1200">
                <a:solidFill>
                  <a:schemeClr val="dk1"/>
                </a:solidFill>
              </a:rPr>
              <a:t> 6ai</a:t>
            </a:r>
            <a:endParaRPr/>
          </a:p>
        </p:txBody>
      </p:sp>
      <p:sp>
        <p:nvSpPr>
          <p:cNvPr id="1815" name="Google Shape;1815;p134"/>
          <p:cNvSpPr txBox="1"/>
          <p:nvPr/>
        </p:nvSpPr>
        <p:spPr>
          <a:xfrm>
            <a:off x="5322800" y="1490350"/>
            <a:ext cx="3631500" cy="1544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To </a:t>
            </a:r>
            <a:r>
              <a:rPr lang="en-GB" sz="1100" b="1">
                <a:solidFill>
                  <a:schemeClr val="dk1"/>
                </a:solidFill>
              </a:rPr>
              <a:t>reduce</a:t>
            </a:r>
            <a:r>
              <a:rPr lang="en-GB" sz="1100">
                <a:solidFill>
                  <a:schemeClr val="dk1"/>
                </a:solidFill>
              </a:rPr>
              <a:t>/limit the </a:t>
            </a:r>
            <a:r>
              <a:rPr lang="en-GB" sz="1100" b="1">
                <a:solidFill>
                  <a:schemeClr val="dk1"/>
                </a:solidFill>
              </a:rPr>
              <a:t>current</a:t>
            </a:r>
            <a:r>
              <a:rPr lang="en-GB" sz="1100">
                <a:solidFill>
                  <a:schemeClr val="dk1"/>
                </a:solidFill>
              </a:rPr>
              <a:t> (in the LEDs)</a:t>
            </a:r>
            <a:endParaRPr sz="1100">
              <a:solidFill>
                <a:schemeClr val="dk1"/>
              </a:solidFill>
            </a:endParaRPr>
          </a:p>
          <a:p>
            <a:pPr marL="0" lvl="0" indent="0" algn="l" rtl="0">
              <a:spcBef>
                <a:spcPts val="1000"/>
              </a:spcBef>
              <a:spcAft>
                <a:spcPts val="0"/>
              </a:spcAft>
              <a:buNone/>
            </a:pPr>
            <a:r>
              <a:rPr lang="en-GB" sz="1100">
                <a:solidFill>
                  <a:schemeClr val="dk1"/>
                </a:solidFill>
              </a:rPr>
              <a:t>Accept:</a:t>
            </a:r>
            <a:endParaRPr sz="1100">
              <a:solidFill>
                <a:schemeClr val="dk1"/>
              </a:solidFill>
            </a:endParaRPr>
          </a:p>
          <a:p>
            <a:pPr marL="0" lvl="0" indent="0" algn="l" rtl="0">
              <a:spcBef>
                <a:spcPts val="1000"/>
              </a:spcBef>
              <a:spcAft>
                <a:spcPts val="0"/>
              </a:spcAft>
              <a:buNone/>
            </a:pPr>
            <a:r>
              <a:rPr lang="en-GB" sz="1100">
                <a:solidFill>
                  <a:schemeClr val="dk1"/>
                </a:solidFill>
              </a:rPr>
              <a:t>To </a:t>
            </a:r>
            <a:r>
              <a:rPr lang="en-GB" sz="1100" b="1">
                <a:solidFill>
                  <a:schemeClr val="dk1"/>
                </a:solidFill>
              </a:rPr>
              <a:t>reduce</a:t>
            </a:r>
            <a:r>
              <a:rPr lang="en-GB" sz="1100">
                <a:solidFill>
                  <a:schemeClr val="dk1"/>
                </a:solidFill>
              </a:rPr>
              <a:t> the </a:t>
            </a:r>
            <a:r>
              <a:rPr lang="en-GB" sz="1100" b="1">
                <a:solidFill>
                  <a:schemeClr val="dk1"/>
                </a:solidFill>
              </a:rPr>
              <a:t>voltage</a:t>
            </a:r>
            <a:r>
              <a:rPr lang="en-GB" sz="1100">
                <a:solidFill>
                  <a:schemeClr val="dk1"/>
                </a:solidFill>
              </a:rPr>
              <a:t> across the LEDs</a:t>
            </a:r>
            <a:endParaRPr sz="1100">
              <a:solidFill>
                <a:schemeClr val="dk1"/>
              </a:solidFill>
            </a:endParaRPr>
          </a:p>
          <a:p>
            <a:pPr marL="0" lvl="0" indent="0" algn="l" rtl="0">
              <a:spcBef>
                <a:spcPts val="1000"/>
              </a:spcBef>
              <a:spcAft>
                <a:spcPts val="0"/>
              </a:spcAft>
              <a:buNone/>
            </a:pPr>
            <a:r>
              <a:rPr lang="en-GB" sz="1100" b="1">
                <a:solidFill>
                  <a:schemeClr val="dk1"/>
                </a:solidFill>
              </a:rPr>
              <a:t>OR</a:t>
            </a:r>
            <a:r>
              <a:rPr lang="en-GB" sz="1100">
                <a:solidFill>
                  <a:schemeClr val="dk1"/>
                </a:solidFill>
              </a:rPr>
              <a:t> </a:t>
            </a:r>
            <a:endParaRPr sz="1100">
              <a:solidFill>
                <a:schemeClr val="dk1"/>
              </a:solidFill>
            </a:endParaRPr>
          </a:p>
          <a:p>
            <a:pPr marL="0" lvl="0" indent="0" algn="l" rtl="0">
              <a:spcBef>
                <a:spcPts val="1000"/>
              </a:spcBef>
              <a:spcAft>
                <a:spcPts val="1000"/>
              </a:spcAft>
              <a:buNone/>
            </a:pPr>
            <a:r>
              <a:rPr lang="en-GB" sz="1100" b="1">
                <a:solidFill>
                  <a:schemeClr val="dk1"/>
                </a:solidFill>
              </a:rPr>
              <a:t>Protect</a:t>
            </a:r>
            <a:r>
              <a:rPr lang="en-GB" sz="1100">
                <a:solidFill>
                  <a:schemeClr val="dk1"/>
                </a:solidFill>
              </a:rPr>
              <a:t>/prevent damage to the </a:t>
            </a:r>
            <a:r>
              <a:rPr lang="en-GB" sz="1100" b="1">
                <a:solidFill>
                  <a:schemeClr val="dk1"/>
                </a:solidFill>
              </a:rPr>
              <a:t>LEDs</a:t>
            </a:r>
            <a:r>
              <a:rPr lang="en-GB" sz="1100">
                <a:solidFill>
                  <a:schemeClr val="dk1"/>
                </a:solidFill>
              </a:rPr>
              <a:t>.</a:t>
            </a:r>
            <a:endParaRPr sz="1100">
              <a:solidFill>
                <a:schemeClr val="dk1"/>
              </a:solidFill>
            </a:endParaRPr>
          </a:p>
        </p:txBody>
      </p:sp>
      <p:sp>
        <p:nvSpPr>
          <p:cNvPr id="1816" name="Google Shape;1816;p134"/>
          <p:cNvSpPr txBox="1"/>
          <p:nvPr/>
        </p:nvSpPr>
        <p:spPr>
          <a:xfrm>
            <a:off x="443700" y="4127875"/>
            <a:ext cx="41283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State the purpose of the resistor connected in series with the LEDs. </a:t>
            </a:r>
            <a:r>
              <a:rPr lang="en-GB" b="1"/>
              <a:t>(1)</a:t>
            </a:r>
            <a:endParaRPr b="1"/>
          </a:p>
        </p:txBody>
      </p:sp>
      <p:pic>
        <p:nvPicPr>
          <p:cNvPr id="1817" name="Google Shape;1817;p134"/>
          <p:cNvPicPr preferRelativeResize="0"/>
          <p:nvPr/>
        </p:nvPicPr>
        <p:blipFill>
          <a:blip r:embed="rId3">
            <a:alphaModFix/>
          </a:blip>
          <a:stretch>
            <a:fillRect/>
          </a:stretch>
        </p:blipFill>
        <p:spPr>
          <a:xfrm>
            <a:off x="1245775" y="1170125"/>
            <a:ext cx="3196347" cy="2805350"/>
          </a:xfrm>
          <a:prstGeom prst="rect">
            <a:avLst/>
          </a:prstGeom>
          <a:noFill/>
          <a:ln>
            <a:noFill/>
          </a:ln>
        </p:spPr>
      </p:pic>
      <p:sp>
        <p:nvSpPr>
          <p:cNvPr id="1818" name="Google Shape;1818;p134"/>
          <p:cNvSpPr/>
          <p:nvPr/>
        </p:nvSpPr>
        <p:spPr>
          <a:xfrm>
            <a:off x="5295650" y="3199075"/>
            <a:ext cx="3631500" cy="1544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0" lvl="0" indent="0" algn="l" rtl="0">
              <a:spcBef>
                <a:spcPts val="0"/>
              </a:spcBef>
              <a:spcAft>
                <a:spcPts val="0"/>
              </a:spcAft>
              <a:buNone/>
            </a:pPr>
            <a:r>
              <a:rPr lang="en-GB" sz="1300">
                <a:solidFill>
                  <a:schemeClr val="dk1"/>
                </a:solidFill>
              </a:rPr>
              <a:t>Each red LED operates at a voltage of </a:t>
            </a:r>
            <a:r>
              <a:rPr lang="en-GB" sz="1300" b="1">
                <a:solidFill>
                  <a:schemeClr val="dk1"/>
                </a:solidFill>
              </a:rPr>
              <a:t>1·8 V</a:t>
            </a:r>
            <a:r>
              <a:rPr lang="en-GB" sz="1300">
                <a:solidFill>
                  <a:schemeClr val="dk1"/>
                </a:solidFill>
              </a:rPr>
              <a:t> and a current of </a:t>
            </a:r>
            <a:r>
              <a:rPr lang="en-GB" sz="1300" b="1">
                <a:solidFill>
                  <a:schemeClr val="dk1"/>
                </a:solidFill>
              </a:rPr>
              <a:t>0·020 A</a:t>
            </a:r>
            <a:endParaRPr sz="1300">
              <a:solidFill>
                <a:schemeClr val="dk1"/>
              </a:solidFill>
            </a:endParaRPr>
          </a:p>
          <a:p>
            <a:pPr marL="0" lvl="0" indent="0" algn="l" rtl="0">
              <a:spcBef>
                <a:spcPts val="0"/>
              </a:spcBef>
              <a:spcAft>
                <a:spcPts val="0"/>
              </a:spcAft>
              <a:buNone/>
            </a:pPr>
            <a:endParaRPr sz="1300">
              <a:solidFill>
                <a:schemeClr val="dk1"/>
              </a:solidFill>
            </a:endParaRPr>
          </a:p>
          <a:p>
            <a:pPr marL="457200" lvl="0" indent="-317500" algn="l" rtl="0">
              <a:spcBef>
                <a:spcPts val="0"/>
              </a:spcBef>
              <a:spcAft>
                <a:spcPts val="0"/>
              </a:spcAft>
              <a:buSzPts val="1400"/>
              <a:buChar char="●"/>
            </a:pPr>
            <a:r>
              <a:rPr lang="en-GB"/>
              <a:t>Calculate the resistance of R</a:t>
            </a:r>
            <a:r>
              <a:rPr lang="en-GB" baseline="-25000"/>
              <a:t>1</a:t>
            </a:r>
            <a:r>
              <a:rPr lang="en-GB"/>
              <a:t> </a:t>
            </a:r>
            <a:endParaRPr/>
          </a:p>
          <a:p>
            <a:pPr marL="0" lvl="0" indent="0" algn="l" rtl="0">
              <a:spcBef>
                <a:spcPts val="2000"/>
              </a:spcBef>
              <a:spcAft>
                <a:spcPts val="0"/>
              </a:spcAft>
              <a:buNone/>
            </a:pPr>
            <a:endParaRPr sz="1300"/>
          </a:p>
          <a:p>
            <a:pPr marL="0" lvl="0" indent="0" algn="l" rtl="0">
              <a:spcBef>
                <a:spcPts val="0"/>
              </a:spcBef>
              <a:spcAft>
                <a:spcPts val="0"/>
              </a:spcAft>
              <a:buNone/>
            </a:pPr>
            <a:r>
              <a:rPr lang="en-GB" sz="1500"/>
              <a:t>  </a:t>
            </a:r>
            <a:endParaRPr sz="1500"/>
          </a:p>
          <a:p>
            <a:pPr marL="0" lvl="0" indent="0" algn="ctr" rtl="0">
              <a:spcBef>
                <a:spcPts val="0"/>
              </a:spcBef>
              <a:spcAft>
                <a:spcPts val="0"/>
              </a:spcAft>
              <a:buNone/>
            </a:pPr>
            <a:endParaRPr/>
          </a:p>
        </p:txBody>
      </p:sp>
      <p:sp>
        <p:nvSpPr>
          <p:cNvPr id="1819" name="Google Shape;1819;p134"/>
          <p:cNvSpPr txBox="1"/>
          <p:nvPr/>
        </p:nvSpPr>
        <p:spPr>
          <a:xfrm>
            <a:off x="7707175" y="4394550"/>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330 </a:t>
            </a:r>
            <a:r>
              <a:rPr lang="en-GB" b="1">
                <a:solidFill>
                  <a:schemeClr val="dk1"/>
                </a:solidFill>
              </a:rPr>
              <a:t>Ω</a:t>
            </a:r>
            <a:r>
              <a:rPr lang="en-GB" b="1"/>
              <a:t> </a:t>
            </a:r>
            <a:endParaRPr b="1" baseline="30000"/>
          </a:p>
        </p:txBody>
      </p:sp>
      <p:sp>
        <p:nvSpPr>
          <p:cNvPr id="1820" name="Google Shape;1820;p13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821" name="Google Shape;1821;p134"/>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822" name="Google Shape;1822;p134"/>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5" action="ppaction://hlinksldjump"/>
              </a:rPr>
              <a:t>Relationship sheet</a:t>
            </a:r>
            <a:endParaRPr sz="1000">
              <a:solidFill>
                <a:schemeClr val="dk2"/>
              </a:solidFill>
            </a:endParaRPr>
          </a:p>
        </p:txBody>
      </p:sp>
      <p:pic>
        <p:nvPicPr>
          <p:cNvPr id="1823" name="Google Shape;1823;p134">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827"/>
        <p:cNvGrpSpPr/>
        <p:nvPr/>
      </p:nvGrpSpPr>
      <p:grpSpPr>
        <a:xfrm>
          <a:off x="0" y="0"/>
          <a:ext cx="0" cy="0"/>
          <a:chOff x="0" y="0"/>
          <a:chExt cx="0" cy="0"/>
        </a:xfrm>
      </p:grpSpPr>
      <p:sp>
        <p:nvSpPr>
          <p:cNvPr id="1828" name="Google Shape;1828;p135"/>
          <p:cNvSpPr txBox="1">
            <a:spLocks noGrp="1"/>
          </p:cNvSpPr>
          <p:nvPr>
            <p:ph type="title"/>
          </p:nvPr>
        </p:nvSpPr>
        <p:spPr>
          <a:xfrm>
            <a:off x="311700" y="445025"/>
            <a:ext cx="3408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Switches</a:t>
            </a:r>
            <a:endParaRPr b="1">
              <a:latin typeface="Nunito"/>
              <a:ea typeface="Nunito"/>
              <a:cs typeface="Nunito"/>
              <a:sym typeface="Nunito"/>
            </a:endParaRPr>
          </a:p>
        </p:txBody>
      </p:sp>
      <p:sp>
        <p:nvSpPr>
          <p:cNvPr id="1829" name="Google Shape;1829;p135"/>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2020</a:t>
            </a:r>
            <a:r>
              <a:rPr lang="en-GB" sz="1200">
                <a:solidFill>
                  <a:schemeClr val="dk1"/>
                </a:solidFill>
              </a:rPr>
              <a:t> 6b</a:t>
            </a:r>
            <a:endParaRPr/>
          </a:p>
        </p:txBody>
      </p:sp>
      <p:sp>
        <p:nvSpPr>
          <p:cNvPr id="1830" name="Google Shape;1830;p135"/>
          <p:cNvSpPr txBox="1"/>
          <p:nvPr/>
        </p:nvSpPr>
        <p:spPr>
          <a:xfrm>
            <a:off x="5306450" y="2943875"/>
            <a:ext cx="3631500" cy="1416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same</a:t>
            </a:r>
            <a:r>
              <a:rPr lang="en-GB" sz="1100">
                <a:solidFill>
                  <a:schemeClr val="dk1"/>
                </a:solidFill>
              </a:rPr>
              <a:t> brightness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b="1">
                <a:solidFill>
                  <a:schemeClr val="dk1"/>
                </a:solidFill>
              </a:rPr>
              <a:t>same voltage</a:t>
            </a:r>
            <a:r>
              <a:rPr lang="en-GB" sz="1100">
                <a:solidFill>
                  <a:schemeClr val="dk1"/>
                </a:solidFill>
              </a:rPr>
              <a:t> across the red LEDs</a:t>
            </a:r>
            <a:endParaRPr sz="1100">
              <a:solidFill>
                <a:schemeClr val="dk1"/>
              </a:solidFill>
            </a:endParaRPr>
          </a:p>
          <a:p>
            <a:pPr marL="0" lvl="0" indent="0" algn="l" rtl="0">
              <a:spcBef>
                <a:spcPts val="1000"/>
              </a:spcBef>
              <a:spcAft>
                <a:spcPts val="0"/>
              </a:spcAft>
              <a:buNone/>
            </a:pPr>
            <a:r>
              <a:rPr lang="en-GB" sz="1100">
                <a:solidFill>
                  <a:schemeClr val="dk1"/>
                </a:solidFill>
              </a:rPr>
              <a:t>OR </a:t>
            </a:r>
            <a:endParaRPr sz="1100">
              <a:solidFill>
                <a:schemeClr val="dk1"/>
              </a:solidFill>
            </a:endParaRPr>
          </a:p>
          <a:p>
            <a:pPr marL="0" lvl="0" indent="0" algn="l" rtl="0">
              <a:spcBef>
                <a:spcPts val="1000"/>
              </a:spcBef>
              <a:spcAft>
                <a:spcPts val="1000"/>
              </a:spcAft>
              <a:buNone/>
            </a:pPr>
            <a:r>
              <a:rPr lang="en-GB" sz="1100">
                <a:solidFill>
                  <a:schemeClr val="dk1"/>
                </a:solidFill>
              </a:rPr>
              <a:t>the three branches are connected in </a:t>
            </a:r>
            <a:r>
              <a:rPr lang="en-GB" sz="1100" b="1">
                <a:solidFill>
                  <a:schemeClr val="dk1"/>
                </a:solidFill>
              </a:rPr>
              <a:t>parallel</a:t>
            </a:r>
            <a:r>
              <a:rPr lang="en-GB" sz="1100">
                <a:solidFill>
                  <a:schemeClr val="dk1"/>
                </a:solidFill>
              </a:rPr>
              <a:t>, so </a:t>
            </a:r>
            <a:r>
              <a:rPr lang="en-GB" sz="1100" b="1">
                <a:solidFill>
                  <a:schemeClr val="dk1"/>
                </a:solidFill>
              </a:rPr>
              <a:t>voltage</a:t>
            </a:r>
            <a:r>
              <a:rPr lang="en-GB" sz="1100">
                <a:solidFill>
                  <a:schemeClr val="dk1"/>
                </a:solidFill>
              </a:rPr>
              <a:t> across them </a:t>
            </a:r>
            <a:r>
              <a:rPr lang="en-GB" sz="1100" b="1">
                <a:solidFill>
                  <a:schemeClr val="dk1"/>
                </a:solidFill>
              </a:rPr>
              <a:t>does not change</a:t>
            </a:r>
            <a:r>
              <a:rPr lang="en-GB" sz="1100">
                <a:solidFill>
                  <a:schemeClr val="dk1"/>
                </a:solidFill>
              </a:rPr>
              <a:t> </a:t>
            </a:r>
            <a:r>
              <a:rPr lang="en-GB" sz="1100" b="1">
                <a:solidFill>
                  <a:schemeClr val="dk1"/>
                </a:solidFill>
              </a:rPr>
              <a:t>(1)</a:t>
            </a:r>
            <a:endParaRPr sz="1100">
              <a:solidFill>
                <a:schemeClr val="dk1"/>
              </a:solidFill>
            </a:endParaRPr>
          </a:p>
        </p:txBody>
      </p:sp>
      <p:sp>
        <p:nvSpPr>
          <p:cNvPr id="1831" name="Google Shape;1831;p135"/>
          <p:cNvSpPr txBox="1"/>
          <p:nvPr/>
        </p:nvSpPr>
        <p:spPr>
          <a:xfrm>
            <a:off x="515150" y="3556000"/>
            <a:ext cx="284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All three switches are closed.</a:t>
            </a:r>
            <a:endParaRPr b="1"/>
          </a:p>
        </p:txBody>
      </p:sp>
      <p:pic>
        <p:nvPicPr>
          <p:cNvPr id="1832" name="Google Shape;1832;p135"/>
          <p:cNvPicPr preferRelativeResize="0"/>
          <p:nvPr/>
        </p:nvPicPr>
        <p:blipFill>
          <a:blip r:embed="rId3">
            <a:alphaModFix/>
          </a:blip>
          <a:stretch>
            <a:fillRect/>
          </a:stretch>
        </p:blipFill>
        <p:spPr>
          <a:xfrm>
            <a:off x="1245775" y="1170125"/>
            <a:ext cx="2667045" cy="2340801"/>
          </a:xfrm>
          <a:prstGeom prst="rect">
            <a:avLst/>
          </a:prstGeom>
          <a:noFill/>
          <a:ln>
            <a:noFill/>
          </a:ln>
        </p:spPr>
      </p:pic>
      <p:sp>
        <p:nvSpPr>
          <p:cNvPr id="1833" name="Google Shape;1833;p13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834" name="Google Shape;1834;p135"/>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835" name="Google Shape;1835;p135"/>
          <p:cNvSpPr txBox="1"/>
          <p:nvPr/>
        </p:nvSpPr>
        <p:spPr>
          <a:xfrm>
            <a:off x="5306450" y="1290200"/>
            <a:ext cx="3631500" cy="11748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State whether the red LEDs will be brighter, dimmer or the same brightness compared to when only S1 is closed.</a:t>
            </a:r>
            <a:endParaRPr>
              <a:solidFill>
                <a:schemeClr val="dk1"/>
              </a:solidFill>
            </a:endParaRPr>
          </a:p>
          <a:p>
            <a:pPr marL="0" lvl="0" indent="0" algn="l" rtl="0">
              <a:spcBef>
                <a:spcPts val="1000"/>
              </a:spcBef>
              <a:spcAft>
                <a:spcPts val="1000"/>
              </a:spcAft>
              <a:buNone/>
            </a:pPr>
            <a:r>
              <a:rPr lang="en-GB">
                <a:solidFill>
                  <a:schemeClr val="dk1"/>
                </a:solidFill>
              </a:rPr>
              <a:t>You must justify your answer. </a:t>
            </a:r>
            <a:r>
              <a:rPr lang="en-GB" b="1">
                <a:solidFill>
                  <a:schemeClr val="dk1"/>
                </a:solidFill>
              </a:rPr>
              <a:t>(2)</a:t>
            </a:r>
            <a:endParaRPr/>
          </a:p>
        </p:txBody>
      </p:sp>
      <p:pic>
        <p:nvPicPr>
          <p:cNvPr id="1836" name="Google Shape;1836;p135">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840"/>
        <p:cNvGrpSpPr/>
        <p:nvPr/>
      </p:nvGrpSpPr>
      <p:grpSpPr>
        <a:xfrm>
          <a:off x="0" y="0"/>
          <a:ext cx="0" cy="0"/>
          <a:chOff x="0" y="0"/>
          <a:chExt cx="0" cy="0"/>
        </a:xfrm>
      </p:grpSpPr>
      <p:sp>
        <p:nvSpPr>
          <p:cNvPr id="1841" name="Google Shape;1841;p136"/>
          <p:cNvSpPr txBox="1">
            <a:spLocks noGrp="1"/>
          </p:cNvSpPr>
          <p:nvPr>
            <p:ph type="title"/>
          </p:nvPr>
        </p:nvSpPr>
        <p:spPr>
          <a:xfrm>
            <a:off x="311700" y="445025"/>
            <a:ext cx="4650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Resistors</a:t>
            </a:r>
            <a:endParaRPr b="1">
              <a:latin typeface="Nunito"/>
              <a:ea typeface="Nunito"/>
              <a:cs typeface="Nunito"/>
              <a:sym typeface="Nunito"/>
            </a:endParaRPr>
          </a:p>
        </p:txBody>
      </p:sp>
      <p:sp>
        <p:nvSpPr>
          <p:cNvPr id="1842" name="Google Shape;1842;p136"/>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2022 </a:t>
            </a:r>
            <a:r>
              <a:rPr lang="en-GB" sz="1200">
                <a:solidFill>
                  <a:schemeClr val="dk1"/>
                </a:solidFill>
              </a:rPr>
              <a:t>6cii</a:t>
            </a:r>
            <a:endParaRPr/>
          </a:p>
        </p:txBody>
      </p:sp>
      <p:sp>
        <p:nvSpPr>
          <p:cNvPr id="1843" name="Google Shape;1843;p136"/>
          <p:cNvSpPr txBox="1"/>
          <p:nvPr/>
        </p:nvSpPr>
        <p:spPr>
          <a:xfrm>
            <a:off x="5314550" y="1628013"/>
            <a:ext cx="36315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Resistor 1</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b="1">
                <a:solidFill>
                  <a:schemeClr val="dk1"/>
                </a:solidFill>
              </a:rPr>
              <a:t>Lower resistance</a:t>
            </a:r>
            <a:r>
              <a:rPr lang="en-GB" sz="1100">
                <a:solidFill>
                  <a:schemeClr val="dk1"/>
                </a:solidFill>
              </a:rPr>
              <a:t> (therefore greater current)</a:t>
            </a:r>
            <a:r>
              <a:rPr lang="en-GB" sz="1100" b="1">
                <a:solidFill>
                  <a:schemeClr val="dk1"/>
                </a:solidFill>
              </a:rPr>
              <a:t> (1)</a:t>
            </a:r>
            <a:endParaRPr sz="1100" b="1">
              <a:solidFill>
                <a:schemeClr val="dk1"/>
              </a:solidFill>
            </a:endParaRPr>
          </a:p>
        </p:txBody>
      </p:sp>
      <p:sp>
        <p:nvSpPr>
          <p:cNvPr id="1844" name="Google Shape;1844;p136"/>
          <p:cNvSpPr txBox="1"/>
          <p:nvPr/>
        </p:nvSpPr>
        <p:spPr>
          <a:xfrm>
            <a:off x="515150" y="3556000"/>
            <a:ext cx="4128300" cy="9594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State which of the two resistors will allow the greater current to pass.</a:t>
            </a:r>
            <a:endParaRPr/>
          </a:p>
          <a:p>
            <a:pPr marL="0" lvl="0" indent="0" algn="l" rtl="0">
              <a:spcBef>
                <a:spcPts val="1000"/>
              </a:spcBef>
              <a:spcAft>
                <a:spcPts val="1000"/>
              </a:spcAft>
              <a:buNone/>
            </a:pPr>
            <a:r>
              <a:rPr lang="en-GB"/>
              <a:t>You must justify your answer. </a:t>
            </a:r>
            <a:r>
              <a:rPr lang="en-GB" b="1"/>
              <a:t>(2)</a:t>
            </a:r>
            <a:endParaRPr b="1"/>
          </a:p>
        </p:txBody>
      </p:sp>
      <p:sp>
        <p:nvSpPr>
          <p:cNvPr id="1845" name="Google Shape;1845;p136"/>
          <p:cNvSpPr/>
          <p:nvPr/>
        </p:nvSpPr>
        <p:spPr>
          <a:xfrm>
            <a:off x="5279200" y="2452900"/>
            <a:ext cx="3631500" cy="2062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Reading on voltmeter</a:t>
            </a:r>
            <a:endParaRPr/>
          </a:p>
          <a:p>
            <a:pPr marL="0" lvl="0" indent="0" algn="l" rtl="0">
              <a:spcBef>
                <a:spcPts val="0"/>
              </a:spcBef>
              <a:spcAft>
                <a:spcPts val="0"/>
              </a:spcAft>
              <a:buNone/>
            </a:pPr>
            <a:r>
              <a:rPr lang="en-GB"/>
              <a:t>  </a:t>
            </a:r>
            <a:endParaRPr/>
          </a:p>
          <a:p>
            <a:pPr marL="0" lvl="0" indent="0" algn="ctr" rtl="0">
              <a:spcBef>
                <a:spcPts val="0"/>
              </a:spcBef>
              <a:spcAft>
                <a:spcPts val="0"/>
              </a:spcAft>
              <a:buNone/>
            </a:pPr>
            <a:endParaRPr/>
          </a:p>
        </p:txBody>
      </p:sp>
      <p:pic>
        <p:nvPicPr>
          <p:cNvPr id="1846" name="Google Shape;1846;p136"/>
          <p:cNvPicPr preferRelativeResize="0"/>
          <p:nvPr/>
        </p:nvPicPr>
        <p:blipFill>
          <a:blip r:embed="rId3">
            <a:alphaModFix/>
          </a:blip>
          <a:stretch>
            <a:fillRect/>
          </a:stretch>
        </p:blipFill>
        <p:spPr>
          <a:xfrm>
            <a:off x="60625" y="1466947"/>
            <a:ext cx="5218575" cy="1639825"/>
          </a:xfrm>
          <a:prstGeom prst="rect">
            <a:avLst/>
          </a:prstGeom>
          <a:noFill/>
          <a:ln>
            <a:noFill/>
          </a:ln>
        </p:spPr>
      </p:pic>
      <p:pic>
        <p:nvPicPr>
          <p:cNvPr id="1847" name="Google Shape;1847;p136"/>
          <p:cNvPicPr preferRelativeResize="0"/>
          <p:nvPr/>
        </p:nvPicPr>
        <p:blipFill>
          <a:blip r:embed="rId4">
            <a:alphaModFix/>
          </a:blip>
          <a:stretch>
            <a:fillRect/>
          </a:stretch>
        </p:blipFill>
        <p:spPr>
          <a:xfrm>
            <a:off x="5665150" y="2991588"/>
            <a:ext cx="1829174" cy="1421275"/>
          </a:xfrm>
          <a:prstGeom prst="rect">
            <a:avLst/>
          </a:prstGeom>
          <a:noFill/>
          <a:ln>
            <a:noFill/>
          </a:ln>
        </p:spPr>
      </p:pic>
      <p:sp>
        <p:nvSpPr>
          <p:cNvPr id="1848" name="Google Shape;1848;p136"/>
          <p:cNvSpPr txBox="1"/>
          <p:nvPr/>
        </p:nvSpPr>
        <p:spPr>
          <a:xfrm>
            <a:off x="7810150" y="3662813"/>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1.2 V</a:t>
            </a:r>
            <a:endParaRPr b="1" baseline="30000"/>
          </a:p>
        </p:txBody>
      </p:sp>
      <p:sp>
        <p:nvSpPr>
          <p:cNvPr id="1849" name="Google Shape;1849;p13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1850" name="Google Shape;1850;p136"/>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851" name="Google Shape;1851;p136"/>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6" action="ppaction://hlinksldjump"/>
              </a:rPr>
              <a:t>Relationship sheet</a:t>
            </a:r>
            <a:endParaRPr sz="1000">
              <a:solidFill>
                <a:schemeClr val="dk2"/>
              </a:solidFill>
            </a:endParaRPr>
          </a:p>
        </p:txBody>
      </p:sp>
      <p:pic>
        <p:nvPicPr>
          <p:cNvPr id="1852" name="Google Shape;1852;p136">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1856"/>
        <p:cNvGrpSpPr/>
        <p:nvPr/>
      </p:nvGrpSpPr>
      <p:grpSpPr>
        <a:xfrm>
          <a:off x="0" y="0"/>
          <a:ext cx="0" cy="0"/>
          <a:chOff x="0" y="0"/>
          <a:chExt cx="0" cy="0"/>
        </a:xfrm>
      </p:grpSpPr>
      <p:sp>
        <p:nvSpPr>
          <p:cNvPr id="1857" name="Google Shape;1857;p137"/>
          <p:cNvSpPr txBox="1">
            <a:spLocks noGrp="1"/>
          </p:cNvSpPr>
          <p:nvPr>
            <p:ph type="title"/>
          </p:nvPr>
        </p:nvSpPr>
        <p:spPr>
          <a:xfrm>
            <a:off x="311700" y="445025"/>
            <a:ext cx="44457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Resistors</a:t>
            </a:r>
            <a:endParaRPr b="1">
              <a:latin typeface="Nunito"/>
              <a:ea typeface="Nunito"/>
              <a:cs typeface="Nunito"/>
              <a:sym typeface="Nunito"/>
            </a:endParaRPr>
          </a:p>
        </p:txBody>
      </p:sp>
      <p:sp>
        <p:nvSpPr>
          <p:cNvPr id="1858" name="Google Shape;1858;p137"/>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2022 </a:t>
            </a:r>
            <a:r>
              <a:rPr lang="en-GB" sz="1200">
                <a:solidFill>
                  <a:schemeClr val="dk1"/>
                </a:solidFill>
              </a:rPr>
              <a:t>6cii</a:t>
            </a:r>
            <a:endParaRPr/>
          </a:p>
        </p:txBody>
      </p:sp>
      <p:sp>
        <p:nvSpPr>
          <p:cNvPr id="1859" name="Google Shape;1859;p137"/>
          <p:cNvSpPr txBox="1"/>
          <p:nvPr/>
        </p:nvSpPr>
        <p:spPr>
          <a:xfrm>
            <a:off x="5279200" y="2443450"/>
            <a:ext cx="36315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Reading on </a:t>
            </a:r>
            <a:r>
              <a:rPr lang="en-GB" sz="1100" b="1">
                <a:solidFill>
                  <a:schemeClr val="dk1"/>
                </a:solidFill>
              </a:rPr>
              <a:t>ammeter increases</a:t>
            </a:r>
            <a:r>
              <a:rPr lang="en-GB" sz="1100">
                <a:solidFill>
                  <a:schemeClr val="dk1"/>
                </a:solidFill>
              </a:rPr>
              <a:t> (1)</a:t>
            </a:r>
            <a:endParaRPr sz="1100">
              <a:solidFill>
                <a:schemeClr val="dk1"/>
              </a:solidFill>
            </a:endParaRPr>
          </a:p>
          <a:p>
            <a:pPr marL="0" lvl="0" indent="0" algn="l" rtl="0">
              <a:spcBef>
                <a:spcPts val="1000"/>
              </a:spcBef>
              <a:spcAft>
                <a:spcPts val="1000"/>
              </a:spcAft>
              <a:buNone/>
            </a:pPr>
            <a:r>
              <a:rPr lang="en-GB" sz="1100" b="1" u="sng">
                <a:solidFill>
                  <a:schemeClr val="dk1"/>
                </a:solidFill>
              </a:rPr>
              <a:t>Total</a:t>
            </a:r>
            <a:r>
              <a:rPr lang="en-GB" sz="1100" b="1">
                <a:solidFill>
                  <a:schemeClr val="dk1"/>
                </a:solidFill>
              </a:rPr>
              <a:t> resistance</a:t>
            </a:r>
            <a:r>
              <a:rPr lang="en-GB" sz="1100">
                <a:solidFill>
                  <a:schemeClr val="dk1"/>
                </a:solidFill>
              </a:rPr>
              <a:t> decreases (1)</a:t>
            </a:r>
            <a:endParaRPr sz="1100">
              <a:solidFill>
                <a:schemeClr val="dk1"/>
              </a:solidFill>
            </a:endParaRPr>
          </a:p>
        </p:txBody>
      </p:sp>
      <p:sp>
        <p:nvSpPr>
          <p:cNvPr id="1860" name="Google Shape;1860;p137"/>
          <p:cNvSpPr txBox="1"/>
          <p:nvPr/>
        </p:nvSpPr>
        <p:spPr>
          <a:xfrm>
            <a:off x="515150" y="3556000"/>
            <a:ext cx="41283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Another ceramic power resistor is now connected in parallel with the two resistors shown in the circuit.</a:t>
            </a:r>
            <a:endParaRPr/>
          </a:p>
        </p:txBody>
      </p:sp>
      <p:pic>
        <p:nvPicPr>
          <p:cNvPr id="1861" name="Google Shape;1861;p137"/>
          <p:cNvPicPr preferRelativeResize="0"/>
          <p:nvPr/>
        </p:nvPicPr>
        <p:blipFill>
          <a:blip r:embed="rId3">
            <a:alphaModFix/>
          </a:blip>
          <a:stretch>
            <a:fillRect/>
          </a:stretch>
        </p:blipFill>
        <p:spPr>
          <a:xfrm>
            <a:off x="1132625" y="1170125"/>
            <a:ext cx="2139236" cy="2233475"/>
          </a:xfrm>
          <a:prstGeom prst="rect">
            <a:avLst/>
          </a:prstGeom>
          <a:noFill/>
          <a:ln>
            <a:noFill/>
          </a:ln>
        </p:spPr>
      </p:pic>
      <p:sp>
        <p:nvSpPr>
          <p:cNvPr id="1862" name="Google Shape;1862;p137"/>
          <p:cNvSpPr/>
          <p:nvPr/>
        </p:nvSpPr>
        <p:spPr>
          <a:xfrm>
            <a:off x="5279200" y="3403600"/>
            <a:ext cx="3631500" cy="1017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0" lvl="0" indent="0" algn="l" rtl="0">
              <a:spcBef>
                <a:spcPts val="0"/>
              </a:spcBef>
              <a:spcAft>
                <a:spcPts val="0"/>
              </a:spcAft>
              <a:buNone/>
            </a:pPr>
            <a:r>
              <a:rPr lang="en-GB"/>
              <a:t>Total resistance of the parallel circuit</a:t>
            </a:r>
            <a:endParaRPr/>
          </a:p>
          <a:p>
            <a:pPr marL="0" lvl="0" indent="0" algn="l" rtl="0">
              <a:spcBef>
                <a:spcPts val="0"/>
              </a:spcBef>
              <a:spcAft>
                <a:spcPts val="0"/>
              </a:spcAft>
              <a:buNone/>
            </a:pPr>
            <a:r>
              <a:rPr lang="en-GB"/>
              <a:t>  </a:t>
            </a:r>
            <a:endParaRPr/>
          </a:p>
          <a:p>
            <a:pPr marL="0" lvl="0" indent="0" algn="ctr" rtl="0">
              <a:spcBef>
                <a:spcPts val="0"/>
              </a:spcBef>
              <a:spcAft>
                <a:spcPts val="0"/>
              </a:spcAft>
              <a:buNone/>
            </a:pPr>
            <a:endParaRPr/>
          </a:p>
        </p:txBody>
      </p:sp>
      <p:sp>
        <p:nvSpPr>
          <p:cNvPr id="1863" name="Google Shape;1863;p137"/>
          <p:cNvSpPr txBox="1"/>
          <p:nvPr/>
        </p:nvSpPr>
        <p:spPr>
          <a:xfrm>
            <a:off x="8066200" y="3948925"/>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3.2 </a:t>
            </a:r>
            <a:r>
              <a:rPr lang="en-GB" b="1">
                <a:solidFill>
                  <a:schemeClr val="dk1"/>
                </a:solidFill>
              </a:rPr>
              <a:t>Ω</a:t>
            </a:r>
            <a:r>
              <a:rPr lang="en-GB" b="1"/>
              <a:t> </a:t>
            </a:r>
            <a:endParaRPr b="1" baseline="30000"/>
          </a:p>
        </p:txBody>
      </p:sp>
      <p:sp>
        <p:nvSpPr>
          <p:cNvPr id="1864" name="Google Shape;1864;p13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865" name="Google Shape;1865;p137"/>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866" name="Google Shape;1866;p137"/>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5" action="ppaction://hlinksldjump"/>
              </a:rPr>
              <a:t>Relationship sheet</a:t>
            </a:r>
            <a:endParaRPr sz="1000">
              <a:solidFill>
                <a:schemeClr val="dk2"/>
              </a:solidFill>
            </a:endParaRPr>
          </a:p>
        </p:txBody>
      </p:sp>
      <p:sp>
        <p:nvSpPr>
          <p:cNvPr id="1867" name="Google Shape;1867;p137"/>
          <p:cNvSpPr txBox="1"/>
          <p:nvPr/>
        </p:nvSpPr>
        <p:spPr>
          <a:xfrm>
            <a:off x="5279200" y="1324850"/>
            <a:ext cx="3553200" cy="9594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State the effect this change has on the reading on the ammeter.</a:t>
            </a:r>
            <a:endParaRPr>
              <a:solidFill>
                <a:schemeClr val="dk1"/>
              </a:solidFill>
            </a:endParaRPr>
          </a:p>
          <a:p>
            <a:pPr marL="0" lvl="0" indent="0" algn="l" rtl="0">
              <a:spcBef>
                <a:spcPts val="1000"/>
              </a:spcBef>
              <a:spcAft>
                <a:spcPts val="1000"/>
              </a:spcAft>
              <a:buNone/>
            </a:pPr>
            <a:r>
              <a:rPr lang="en-GB">
                <a:solidFill>
                  <a:schemeClr val="dk1"/>
                </a:solidFill>
              </a:rPr>
              <a:t>Justify your answer. </a:t>
            </a:r>
            <a:r>
              <a:rPr lang="en-GB" b="1">
                <a:solidFill>
                  <a:schemeClr val="dk1"/>
                </a:solidFill>
              </a:rPr>
              <a:t>(2)</a:t>
            </a:r>
            <a:endParaRPr/>
          </a:p>
        </p:txBody>
      </p:sp>
      <p:pic>
        <p:nvPicPr>
          <p:cNvPr id="1868" name="Google Shape;1868;p137">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1872"/>
        <p:cNvGrpSpPr/>
        <p:nvPr/>
      </p:nvGrpSpPr>
      <p:grpSpPr>
        <a:xfrm>
          <a:off x="0" y="0"/>
          <a:ext cx="0" cy="0"/>
          <a:chOff x="0" y="0"/>
          <a:chExt cx="0" cy="0"/>
        </a:xfrm>
      </p:grpSpPr>
      <p:sp>
        <p:nvSpPr>
          <p:cNvPr id="1873" name="Google Shape;1873;p138"/>
          <p:cNvSpPr txBox="1">
            <a:spLocks noGrp="1"/>
          </p:cNvSpPr>
          <p:nvPr>
            <p:ph type="title"/>
          </p:nvPr>
        </p:nvSpPr>
        <p:spPr>
          <a:xfrm>
            <a:off x="311700" y="445025"/>
            <a:ext cx="5053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Switches</a:t>
            </a:r>
            <a:endParaRPr b="1">
              <a:latin typeface="Nunito"/>
              <a:ea typeface="Nunito"/>
              <a:cs typeface="Nunito"/>
              <a:sym typeface="Nunito"/>
            </a:endParaRPr>
          </a:p>
        </p:txBody>
      </p:sp>
      <p:sp>
        <p:nvSpPr>
          <p:cNvPr id="1874" name="Google Shape;1874;p138"/>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 </a:t>
            </a:r>
            <a:r>
              <a:rPr lang="en-GB" sz="1200">
                <a:solidFill>
                  <a:schemeClr val="dk1"/>
                </a:solidFill>
              </a:rPr>
              <a:t>6bii</a:t>
            </a:r>
            <a:endParaRPr/>
          </a:p>
        </p:txBody>
      </p:sp>
      <p:sp>
        <p:nvSpPr>
          <p:cNvPr id="1875" name="Google Shape;1875;p138"/>
          <p:cNvSpPr txBox="1"/>
          <p:nvPr/>
        </p:nvSpPr>
        <p:spPr>
          <a:xfrm>
            <a:off x="5279200" y="2770675"/>
            <a:ext cx="36315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Ammeter</a:t>
            </a:r>
            <a:r>
              <a:rPr lang="en-GB" sz="1100">
                <a:solidFill>
                  <a:schemeClr val="dk1"/>
                </a:solidFill>
              </a:rPr>
              <a:t> reading will be </a:t>
            </a:r>
            <a:r>
              <a:rPr lang="en-GB" sz="1100" b="1">
                <a:solidFill>
                  <a:schemeClr val="dk1"/>
                </a:solidFill>
              </a:rPr>
              <a:t>greater</a:t>
            </a:r>
            <a:r>
              <a:rPr lang="en-GB" sz="1100">
                <a:solidFill>
                  <a:schemeClr val="dk1"/>
                </a:solidFill>
              </a:rPr>
              <a:t> (1)</a:t>
            </a:r>
            <a:endParaRPr sz="1100">
              <a:solidFill>
                <a:schemeClr val="dk1"/>
              </a:solidFill>
            </a:endParaRPr>
          </a:p>
          <a:p>
            <a:pPr marL="0" lvl="0" indent="0" algn="l" rtl="0">
              <a:spcBef>
                <a:spcPts val="1000"/>
              </a:spcBef>
              <a:spcAft>
                <a:spcPts val="1000"/>
              </a:spcAft>
              <a:buNone/>
            </a:pPr>
            <a:r>
              <a:rPr lang="en-GB" sz="1100" b="1">
                <a:solidFill>
                  <a:schemeClr val="dk1"/>
                </a:solidFill>
              </a:rPr>
              <a:t>Total</a:t>
            </a:r>
            <a:r>
              <a:rPr lang="en-GB" sz="1100">
                <a:solidFill>
                  <a:schemeClr val="dk1"/>
                </a:solidFill>
              </a:rPr>
              <a:t> circuit </a:t>
            </a:r>
            <a:r>
              <a:rPr lang="en-GB" sz="1100" b="1">
                <a:solidFill>
                  <a:schemeClr val="dk1"/>
                </a:solidFill>
              </a:rPr>
              <a:t>resistance</a:t>
            </a:r>
            <a:r>
              <a:rPr lang="en-GB" sz="1100">
                <a:solidFill>
                  <a:schemeClr val="dk1"/>
                </a:solidFill>
              </a:rPr>
              <a:t> will be </a:t>
            </a:r>
            <a:r>
              <a:rPr lang="en-GB" sz="1100" b="1">
                <a:solidFill>
                  <a:schemeClr val="dk1"/>
                </a:solidFill>
              </a:rPr>
              <a:t>less</a:t>
            </a:r>
            <a:r>
              <a:rPr lang="en-GB" sz="1100">
                <a:solidFill>
                  <a:schemeClr val="dk1"/>
                </a:solidFill>
              </a:rPr>
              <a:t> (1)</a:t>
            </a:r>
            <a:endParaRPr sz="1100">
              <a:solidFill>
                <a:schemeClr val="dk1"/>
              </a:solidFill>
            </a:endParaRPr>
          </a:p>
        </p:txBody>
      </p:sp>
      <p:sp>
        <p:nvSpPr>
          <p:cNvPr id="1876" name="Google Shape;1876;p138"/>
          <p:cNvSpPr txBox="1"/>
          <p:nvPr/>
        </p:nvSpPr>
        <p:spPr>
          <a:xfrm>
            <a:off x="515150" y="3556000"/>
            <a:ext cx="4128300" cy="74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Switch S1 is closed.</a:t>
            </a:r>
            <a:endParaRPr/>
          </a:p>
          <a:p>
            <a:pPr marL="0" lvl="0" indent="0" algn="l" rtl="0">
              <a:spcBef>
                <a:spcPts val="1000"/>
              </a:spcBef>
              <a:spcAft>
                <a:spcPts val="1000"/>
              </a:spcAft>
              <a:buNone/>
            </a:pPr>
            <a:r>
              <a:rPr lang="en-GB"/>
              <a:t>Switch S2 is then closed. </a:t>
            </a:r>
            <a:endParaRPr b="1"/>
          </a:p>
        </p:txBody>
      </p:sp>
      <p:pic>
        <p:nvPicPr>
          <p:cNvPr id="1877" name="Google Shape;1877;p138"/>
          <p:cNvPicPr preferRelativeResize="0"/>
          <p:nvPr/>
        </p:nvPicPr>
        <p:blipFill>
          <a:blip r:embed="rId3">
            <a:alphaModFix/>
          </a:blip>
          <a:stretch>
            <a:fillRect/>
          </a:stretch>
        </p:blipFill>
        <p:spPr>
          <a:xfrm>
            <a:off x="624525" y="1109150"/>
            <a:ext cx="3767500" cy="2446849"/>
          </a:xfrm>
          <a:prstGeom prst="rect">
            <a:avLst/>
          </a:prstGeom>
          <a:noFill/>
          <a:ln>
            <a:noFill/>
          </a:ln>
        </p:spPr>
      </p:pic>
      <p:sp>
        <p:nvSpPr>
          <p:cNvPr id="1878" name="Google Shape;1878;p138"/>
          <p:cNvSpPr/>
          <p:nvPr/>
        </p:nvSpPr>
        <p:spPr>
          <a:xfrm>
            <a:off x="5279200" y="3602875"/>
            <a:ext cx="3631500" cy="1390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Ammeter reading when S1 is closed.</a:t>
            </a:r>
            <a:endParaRPr/>
          </a:p>
          <a:p>
            <a:pPr marL="457200" lvl="0" indent="-317500" algn="l" rtl="0">
              <a:spcBef>
                <a:spcPts val="2000"/>
              </a:spcBef>
              <a:spcAft>
                <a:spcPts val="0"/>
              </a:spcAft>
              <a:buSzPts val="1400"/>
              <a:buChar char="●"/>
            </a:pPr>
            <a:r>
              <a:rPr lang="en-GB"/>
              <a:t>Total resistance when S1 and S2 are closed.</a:t>
            </a:r>
            <a:endParaRPr/>
          </a:p>
          <a:p>
            <a:pPr marL="0" lvl="0" indent="0" algn="l" rtl="0">
              <a:spcBef>
                <a:spcPts val="1000"/>
              </a:spcBef>
              <a:spcAft>
                <a:spcPts val="0"/>
              </a:spcAft>
              <a:buNone/>
            </a:pPr>
            <a:r>
              <a:rPr lang="en-GB"/>
              <a:t>  </a:t>
            </a:r>
            <a:endParaRPr/>
          </a:p>
          <a:p>
            <a:pPr marL="0" lvl="0" indent="0" algn="ctr" rtl="0">
              <a:spcBef>
                <a:spcPts val="0"/>
              </a:spcBef>
              <a:spcAft>
                <a:spcPts val="0"/>
              </a:spcAft>
              <a:buNone/>
            </a:pPr>
            <a:endParaRPr/>
          </a:p>
        </p:txBody>
      </p:sp>
      <p:sp>
        <p:nvSpPr>
          <p:cNvPr id="1879" name="Google Shape;1879;p138"/>
          <p:cNvSpPr txBox="1"/>
          <p:nvPr/>
        </p:nvSpPr>
        <p:spPr>
          <a:xfrm>
            <a:off x="8169600" y="4125250"/>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0.20 A </a:t>
            </a:r>
            <a:endParaRPr b="1" baseline="30000"/>
          </a:p>
        </p:txBody>
      </p:sp>
      <p:sp>
        <p:nvSpPr>
          <p:cNvPr id="1880" name="Google Shape;1880;p138"/>
          <p:cNvSpPr txBox="1"/>
          <p:nvPr/>
        </p:nvSpPr>
        <p:spPr>
          <a:xfrm>
            <a:off x="8169600" y="4694500"/>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42 </a:t>
            </a:r>
            <a:r>
              <a:rPr lang="en-GB" b="1">
                <a:solidFill>
                  <a:schemeClr val="dk1"/>
                </a:solidFill>
              </a:rPr>
              <a:t>Ω</a:t>
            </a:r>
            <a:r>
              <a:rPr lang="en-GB" b="1"/>
              <a:t> </a:t>
            </a:r>
            <a:endParaRPr b="1" baseline="30000"/>
          </a:p>
        </p:txBody>
      </p:sp>
      <p:sp>
        <p:nvSpPr>
          <p:cNvPr id="1881" name="Google Shape;1881;p13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882" name="Google Shape;1882;p138"/>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883" name="Google Shape;1883;p138"/>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5" action="ppaction://hlinksldjump"/>
              </a:rPr>
              <a:t>Relationship sheet</a:t>
            </a:r>
            <a:endParaRPr sz="1000">
              <a:solidFill>
                <a:schemeClr val="dk2"/>
              </a:solidFill>
            </a:endParaRPr>
          </a:p>
        </p:txBody>
      </p:sp>
      <p:sp>
        <p:nvSpPr>
          <p:cNvPr id="1884" name="Google Shape;1884;p138"/>
          <p:cNvSpPr txBox="1"/>
          <p:nvPr/>
        </p:nvSpPr>
        <p:spPr>
          <a:xfrm>
            <a:off x="5279200" y="1255575"/>
            <a:ext cx="3631500" cy="13905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State whether the reading on the ammeter will now be less than, equal to or greater than the value when just switch S1 is closed.</a:t>
            </a:r>
            <a:endParaRPr>
              <a:solidFill>
                <a:schemeClr val="dk1"/>
              </a:solidFill>
            </a:endParaRPr>
          </a:p>
          <a:p>
            <a:pPr marL="0" lvl="0" indent="0" algn="l" rtl="0">
              <a:spcBef>
                <a:spcPts val="1000"/>
              </a:spcBef>
              <a:spcAft>
                <a:spcPts val="1000"/>
              </a:spcAft>
              <a:buNone/>
            </a:pPr>
            <a:r>
              <a:rPr lang="en-GB">
                <a:solidFill>
                  <a:schemeClr val="dk1"/>
                </a:solidFill>
              </a:rPr>
              <a:t>You must justify your answer. </a:t>
            </a:r>
            <a:r>
              <a:rPr lang="en-GB" b="1">
                <a:solidFill>
                  <a:schemeClr val="dk1"/>
                </a:solidFill>
              </a:rPr>
              <a:t>(2)</a:t>
            </a:r>
            <a:endParaRPr/>
          </a:p>
        </p:txBody>
      </p:sp>
      <p:pic>
        <p:nvPicPr>
          <p:cNvPr id="1885" name="Google Shape;1885;p13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7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1889"/>
        <p:cNvGrpSpPr/>
        <p:nvPr/>
      </p:nvGrpSpPr>
      <p:grpSpPr>
        <a:xfrm>
          <a:off x="0" y="0"/>
          <a:ext cx="0" cy="0"/>
          <a:chOff x="0" y="0"/>
          <a:chExt cx="0" cy="0"/>
        </a:xfrm>
      </p:grpSpPr>
      <p:sp>
        <p:nvSpPr>
          <p:cNvPr id="1890" name="Google Shape;1890;p139"/>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1891" name="Google Shape;1891;p139"/>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1892" name="Google Shape;1892;p139">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1893" name="Google Shape;1893;p139">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1894" name="Google Shape;1894;p139">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1895" name="Google Shape;1895;p139">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1896" name="Google Shape;1896;p139">
            <a:hlinkClick r:id="rId7"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
        <p:nvSpPr>
          <p:cNvPr id="1897" name="Google Shape;1897;p139">
            <a:hlinkClick r:id="rId8"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1901"/>
        <p:cNvGrpSpPr/>
        <p:nvPr/>
      </p:nvGrpSpPr>
      <p:grpSpPr>
        <a:xfrm>
          <a:off x="0" y="0"/>
          <a:ext cx="0" cy="0"/>
          <a:chOff x="0" y="0"/>
          <a:chExt cx="0" cy="0"/>
        </a:xfrm>
      </p:grpSpPr>
      <p:sp>
        <p:nvSpPr>
          <p:cNvPr id="1902" name="Google Shape;1902;p140"/>
          <p:cNvSpPr/>
          <p:nvPr/>
        </p:nvSpPr>
        <p:spPr>
          <a:xfrm>
            <a:off x="6702825" y="757350"/>
            <a:ext cx="1973400" cy="1714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03" name="Google Shape;1903;p140"/>
          <p:cNvSpPr/>
          <p:nvPr/>
        </p:nvSpPr>
        <p:spPr>
          <a:xfrm>
            <a:off x="4624475" y="757350"/>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04" name="Google Shape;1904;p140"/>
          <p:cNvSpPr/>
          <p:nvPr/>
        </p:nvSpPr>
        <p:spPr>
          <a:xfrm>
            <a:off x="2546125" y="757350"/>
            <a:ext cx="1973400" cy="3013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05" name="Google Shape;1905;p140"/>
          <p:cNvSpPr txBox="1">
            <a:spLocks noGrp="1"/>
          </p:cNvSpPr>
          <p:nvPr>
            <p:ph type="subTitle" idx="1"/>
          </p:nvPr>
        </p:nvSpPr>
        <p:spPr>
          <a:xfrm>
            <a:off x="3248500" y="0"/>
            <a:ext cx="36111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Relationships sheet</a:t>
            </a:r>
            <a:endParaRPr/>
          </a:p>
        </p:txBody>
      </p:sp>
      <p:pic>
        <p:nvPicPr>
          <p:cNvPr id="1906" name="Google Shape;1906;p140"/>
          <p:cNvPicPr preferRelativeResize="0"/>
          <p:nvPr/>
        </p:nvPicPr>
        <p:blipFill>
          <a:blip r:embed="rId3">
            <a:alphaModFix/>
          </a:blip>
          <a:stretch>
            <a:fillRect/>
          </a:stretch>
        </p:blipFill>
        <p:spPr>
          <a:xfrm>
            <a:off x="7310162" y="3220268"/>
            <a:ext cx="758725" cy="1646146"/>
          </a:xfrm>
          <a:prstGeom prst="rect">
            <a:avLst/>
          </a:prstGeom>
          <a:noFill/>
          <a:ln>
            <a:noFill/>
          </a:ln>
        </p:spPr>
      </p:pic>
      <p:pic>
        <p:nvPicPr>
          <p:cNvPr id="1907" name="Google Shape;1907;p140"/>
          <p:cNvPicPr preferRelativeResize="0"/>
          <p:nvPr/>
        </p:nvPicPr>
        <p:blipFill rotWithShape="1">
          <a:blip r:embed="rId4">
            <a:alphaModFix/>
          </a:blip>
          <a:srcRect b="45963"/>
          <a:stretch/>
        </p:blipFill>
        <p:spPr>
          <a:xfrm>
            <a:off x="6904100" y="1371362"/>
            <a:ext cx="705375" cy="1030974"/>
          </a:xfrm>
          <a:prstGeom prst="rect">
            <a:avLst/>
          </a:prstGeom>
          <a:noFill/>
          <a:ln>
            <a:noFill/>
          </a:ln>
        </p:spPr>
      </p:pic>
      <p:pic>
        <p:nvPicPr>
          <p:cNvPr id="1908" name="Google Shape;1908;p140"/>
          <p:cNvPicPr preferRelativeResize="0"/>
          <p:nvPr/>
        </p:nvPicPr>
        <p:blipFill>
          <a:blip r:embed="rId5">
            <a:alphaModFix/>
          </a:blip>
          <a:stretch>
            <a:fillRect/>
          </a:stretch>
        </p:blipFill>
        <p:spPr>
          <a:xfrm>
            <a:off x="713424" y="1307425"/>
            <a:ext cx="628225" cy="1771375"/>
          </a:xfrm>
          <a:prstGeom prst="rect">
            <a:avLst/>
          </a:prstGeom>
          <a:noFill/>
          <a:ln>
            <a:noFill/>
          </a:ln>
        </p:spPr>
      </p:pic>
      <p:pic>
        <p:nvPicPr>
          <p:cNvPr id="1909" name="Google Shape;1909;p140"/>
          <p:cNvPicPr preferRelativeResize="0"/>
          <p:nvPr/>
        </p:nvPicPr>
        <p:blipFill>
          <a:blip r:embed="rId6">
            <a:alphaModFix/>
          </a:blip>
          <a:stretch>
            <a:fillRect/>
          </a:stretch>
        </p:blipFill>
        <p:spPr>
          <a:xfrm>
            <a:off x="1469599" y="1307413"/>
            <a:ext cx="628225" cy="1771387"/>
          </a:xfrm>
          <a:prstGeom prst="rect">
            <a:avLst/>
          </a:prstGeom>
          <a:noFill/>
          <a:ln>
            <a:noFill/>
          </a:ln>
        </p:spPr>
      </p:pic>
      <p:pic>
        <p:nvPicPr>
          <p:cNvPr id="1910" name="Google Shape;1910;p140"/>
          <p:cNvPicPr preferRelativeResize="0"/>
          <p:nvPr/>
        </p:nvPicPr>
        <p:blipFill>
          <a:blip r:embed="rId7">
            <a:alphaModFix/>
          </a:blip>
          <a:stretch>
            <a:fillRect/>
          </a:stretch>
        </p:blipFill>
        <p:spPr>
          <a:xfrm>
            <a:off x="503750" y="823100"/>
            <a:ext cx="1937299" cy="484325"/>
          </a:xfrm>
          <a:prstGeom prst="rect">
            <a:avLst/>
          </a:prstGeom>
          <a:noFill/>
          <a:ln>
            <a:noFill/>
          </a:ln>
        </p:spPr>
      </p:pic>
      <p:pic>
        <p:nvPicPr>
          <p:cNvPr id="1911" name="Google Shape;1911;p140"/>
          <p:cNvPicPr preferRelativeResize="0"/>
          <p:nvPr/>
        </p:nvPicPr>
        <p:blipFill>
          <a:blip r:embed="rId8">
            <a:alphaModFix/>
          </a:blip>
          <a:stretch>
            <a:fillRect/>
          </a:stretch>
        </p:blipFill>
        <p:spPr>
          <a:xfrm>
            <a:off x="2662217" y="1307425"/>
            <a:ext cx="1028489" cy="2361200"/>
          </a:xfrm>
          <a:prstGeom prst="rect">
            <a:avLst/>
          </a:prstGeom>
          <a:noFill/>
          <a:ln>
            <a:noFill/>
          </a:ln>
        </p:spPr>
      </p:pic>
      <p:pic>
        <p:nvPicPr>
          <p:cNvPr id="1912" name="Google Shape;1912;p140"/>
          <p:cNvPicPr preferRelativeResize="0"/>
          <p:nvPr/>
        </p:nvPicPr>
        <p:blipFill>
          <a:blip r:embed="rId9">
            <a:alphaModFix/>
          </a:blip>
          <a:stretch>
            <a:fillRect/>
          </a:stretch>
        </p:blipFill>
        <p:spPr>
          <a:xfrm>
            <a:off x="3614875" y="1306288"/>
            <a:ext cx="758737" cy="1806250"/>
          </a:xfrm>
          <a:prstGeom prst="rect">
            <a:avLst/>
          </a:prstGeom>
          <a:noFill/>
          <a:ln>
            <a:noFill/>
          </a:ln>
        </p:spPr>
      </p:pic>
      <p:pic>
        <p:nvPicPr>
          <p:cNvPr id="1913" name="Google Shape;1913;p140"/>
          <p:cNvPicPr preferRelativeResize="0"/>
          <p:nvPr/>
        </p:nvPicPr>
        <p:blipFill>
          <a:blip r:embed="rId10">
            <a:alphaModFix/>
          </a:blip>
          <a:stretch>
            <a:fillRect/>
          </a:stretch>
        </p:blipFill>
        <p:spPr>
          <a:xfrm>
            <a:off x="2627585" y="858113"/>
            <a:ext cx="1810475" cy="414300"/>
          </a:xfrm>
          <a:prstGeom prst="rect">
            <a:avLst/>
          </a:prstGeom>
          <a:noFill/>
          <a:ln>
            <a:noFill/>
          </a:ln>
        </p:spPr>
      </p:pic>
      <p:pic>
        <p:nvPicPr>
          <p:cNvPr id="1914" name="Google Shape;1914;p140"/>
          <p:cNvPicPr preferRelativeResize="0"/>
          <p:nvPr/>
        </p:nvPicPr>
        <p:blipFill>
          <a:blip r:embed="rId11">
            <a:alphaModFix/>
          </a:blip>
          <a:stretch>
            <a:fillRect/>
          </a:stretch>
        </p:blipFill>
        <p:spPr>
          <a:xfrm>
            <a:off x="4751923" y="1370049"/>
            <a:ext cx="854900" cy="1203839"/>
          </a:xfrm>
          <a:prstGeom prst="rect">
            <a:avLst/>
          </a:prstGeom>
          <a:noFill/>
          <a:ln>
            <a:noFill/>
          </a:ln>
        </p:spPr>
      </p:pic>
      <p:pic>
        <p:nvPicPr>
          <p:cNvPr id="1915" name="Google Shape;1915;p140"/>
          <p:cNvPicPr preferRelativeResize="0"/>
          <p:nvPr/>
        </p:nvPicPr>
        <p:blipFill>
          <a:blip r:embed="rId12">
            <a:alphaModFix/>
          </a:blip>
          <a:stretch>
            <a:fillRect/>
          </a:stretch>
        </p:blipFill>
        <p:spPr>
          <a:xfrm>
            <a:off x="5674750" y="1370050"/>
            <a:ext cx="795672" cy="1529801"/>
          </a:xfrm>
          <a:prstGeom prst="rect">
            <a:avLst/>
          </a:prstGeom>
          <a:noFill/>
          <a:ln>
            <a:noFill/>
          </a:ln>
        </p:spPr>
      </p:pic>
      <p:pic>
        <p:nvPicPr>
          <p:cNvPr id="1916" name="Google Shape;1916;p140"/>
          <p:cNvPicPr preferRelativeResize="0"/>
          <p:nvPr/>
        </p:nvPicPr>
        <p:blipFill>
          <a:blip r:embed="rId13">
            <a:alphaModFix/>
          </a:blip>
          <a:stretch>
            <a:fillRect/>
          </a:stretch>
        </p:blipFill>
        <p:spPr>
          <a:xfrm>
            <a:off x="4705938" y="841814"/>
            <a:ext cx="1810475" cy="446898"/>
          </a:xfrm>
          <a:prstGeom prst="rect">
            <a:avLst/>
          </a:prstGeom>
          <a:noFill/>
          <a:ln>
            <a:noFill/>
          </a:ln>
        </p:spPr>
      </p:pic>
      <p:pic>
        <p:nvPicPr>
          <p:cNvPr id="1917" name="Google Shape;1917;p140"/>
          <p:cNvPicPr preferRelativeResize="0"/>
          <p:nvPr/>
        </p:nvPicPr>
        <p:blipFill>
          <a:blip r:embed="rId14">
            <a:alphaModFix/>
          </a:blip>
          <a:stretch>
            <a:fillRect/>
          </a:stretch>
        </p:blipFill>
        <p:spPr>
          <a:xfrm>
            <a:off x="6771738" y="858113"/>
            <a:ext cx="1835577" cy="414300"/>
          </a:xfrm>
          <a:prstGeom prst="rect">
            <a:avLst/>
          </a:prstGeom>
          <a:noFill/>
          <a:ln>
            <a:noFill/>
          </a:ln>
        </p:spPr>
      </p:pic>
      <p:pic>
        <p:nvPicPr>
          <p:cNvPr id="1918" name="Google Shape;1918;p140"/>
          <p:cNvPicPr preferRelativeResize="0"/>
          <p:nvPr/>
        </p:nvPicPr>
        <p:blipFill>
          <a:blip r:embed="rId15">
            <a:alphaModFix/>
          </a:blip>
          <a:stretch>
            <a:fillRect/>
          </a:stretch>
        </p:blipFill>
        <p:spPr>
          <a:xfrm>
            <a:off x="6778970" y="2665650"/>
            <a:ext cx="1821118" cy="446900"/>
          </a:xfrm>
          <a:prstGeom prst="rect">
            <a:avLst/>
          </a:prstGeom>
          <a:noFill/>
          <a:ln>
            <a:noFill/>
          </a:ln>
        </p:spPr>
      </p:pic>
      <p:pic>
        <p:nvPicPr>
          <p:cNvPr id="1919" name="Google Shape;1919;p140"/>
          <p:cNvPicPr preferRelativeResize="0"/>
          <p:nvPr/>
        </p:nvPicPr>
        <p:blipFill rotWithShape="1">
          <a:blip r:embed="rId4">
            <a:alphaModFix/>
          </a:blip>
          <a:srcRect t="54942"/>
          <a:stretch/>
        </p:blipFill>
        <p:spPr>
          <a:xfrm>
            <a:off x="7631750" y="1457012"/>
            <a:ext cx="705375" cy="859675"/>
          </a:xfrm>
          <a:prstGeom prst="rect">
            <a:avLst/>
          </a:prstGeom>
          <a:noFill/>
          <a:ln>
            <a:noFill/>
          </a:ln>
        </p:spPr>
      </p:pic>
      <p:sp>
        <p:nvSpPr>
          <p:cNvPr id="1920" name="Google Shape;1920;p140"/>
          <p:cNvSpPr/>
          <p:nvPr/>
        </p:nvSpPr>
        <p:spPr>
          <a:xfrm>
            <a:off x="6702825" y="2589075"/>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21" name="Google Shape;1921;p140"/>
          <p:cNvSpPr/>
          <p:nvPr/>
        </p:nvSpPr>
        <p:spPr>
          <a:xfrm>
            <a:off x="467775" y="757350"/>
            <a:ext cx="1973400" cy="2416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22" name="Google Shape;1922;p140"/>
          <p:cNvSpPr txBox="1"/>
          <p:nvPr/>
        </p:nvSpPr>
        <p:spPr>
          <a:xfrm>
            <a:off x="400225" y="0"/>
            <a:ext cx="1653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Back to </a:t>
            </a:r>
            <a:r>
              <a:rPr lang="en-GB" sz="1000" b="1" i="1">
                <a:solidFill>
                  <a:schemeClr val="dk1"/>
                </a:solidFill>
              </a:rPr>
              <a:t>Radiation (explanation)</a:t>
            </a:r>
            <a:r>
              <a:rPr lang="en-GB" sz="1000" i="1">
                <a:solidFill>
                  <a:schemeClr val="dk1"/>
                </a:solidFill>
              </a:rPr>
              <a:t> questions</a:t>
            </a:r>
            <a:endParaRPr sz="1000" i="1">
              <a:solidFill>
                <a:schemeClr val="dk1"/>
              </a:solidFill>
            </a:endParaRPr>
          </a:p>
        </p:txBody>
      </p:sp>
      <p:sp>
        <p:nvSpPr>
          <p:cNvPr id="1923" name="Google Shape;1923;p14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16" action="ppaction://hlinksldjump"/>
              </a:rPr>
              <a:t>←</a:t>
            </a:r>
            <a:endParaRPr sz="1800">
              <a:solidFill>
                <a:schemeClr val="dk2"/>
              </a:solidFill>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1927"/>
        <p:cNvGrpSpPr/>
        <p:nvPr/>
      </p:nvGrpSpPr>
      <p:grpSpPr>
        <a:xfrm>
          <a:off x="0" y="0"/>
          <a:ext cx="0" cy="0"/>
          <a:chOff x="0" y="0"/>
          <a:chExt cx="0" cy="0"/>
        </a:xfrm>
      </p:grpSpPr>
      <p:sp>
        <p:nvSpPr>
          <p:cNvPr id="1928" name="Google Shape;1928;p141"/>
          <p:cNvSpPr txBox="1">
            <a:spLocks noGrp="1"/>
          </p:cNvSpPr>
          <p:nvPr>
            <p:ph type="title"/>
          </p:nvPr>
        </p:nvSpPr>
        <p:spPr>
          <a:xfrm>
            <a:off x="311700" y="445025"/>
            <a:ext cx="5212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Nature of radiation…</a:t>
            </a:r>
            <a:endParaRPr b="1">
              <a:latin typeface="Nunito"/>
              <a:ea typeface="Nunito"/>
              <a:cs typeface="Nunito"/>
              <a:sym typeface="Nunito"/>
            </a:endParaRPr>
          </a:p>
        </p:txBody>
      </p:sp>
      <p:sp>
        <p:nvSpPr>
          <p:cNvPr id="1929" name="Google Shape;1929;p141"/>
          <p:cNvSpPr txBox="1"/>
          <p:nvPr/>
        </p:nvSpPr>
        <p:spPr>
          <a:xfrm>
            <a:off x="6587450" y="546725"/>
            <a:ext cx="9111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2016 </a:t>
            </a:r>
            <a:r>
              <a:rPr lang="en-GB" sz="1200">
                <a:solidFill>
                  <a:schemeClr val="dk1"/>
                </a:solidFill>
              </a:rPr>
              <a:t>Q7c</a:t>
            </a:r>
            <a:endParaRPr/>
          </a:p>
        </p:txBody>
      </p:sp>
      <p:sp>
        <p:nvSpPr>
          <p:cNvPr id="1930" name="Google Shape;1930;p141"/>
          <p:cNvSpPr txBox="1"/>
          <p:nvPr/>
        </p:nvSpPr>
        <p:spPr>
          <a:xfrm>
            <a:off x="4597800" y="1240900"/>
            <a:ext cx="4331700" cy="1842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Any one of:</a:t>
            </a:r>
            <a:endParaRPr sz="1100">
              <a:solidFill>
                <a:schemeClr val="dk1"/>
              </a:solidFill>
            </a:endParaRPr>
          </a:p>
          <a:p>
            <a:pPr marL="0" lvl="0" indent="0" algn="l" rtl="0">
              <a:spcBef>
                <a:spcPts val="1000"/>
              </a:spcBef>
              <a:spcAft>
                <a:spcPts val="0"/>
              </a:spcAft>
              <a:buClr>
                <a:schemeClr val="dk1"/>
              </a:buClr>
              <a:buSzPts val="1100"/>
              <a:buFont typeface="Arial"/>
              <a:buNone/>
            </a:pPr>
            <a:r>
              <a:rPr lang="en-GB" sz="1100">
                <a:solidFill>
                  <a:schemeClr val="dk1"/>
                </a:solidFill>
              </a:rPr>
              <a:t>(Alpha is) </a:t>
            </a:r>
            <a:r>
              <a:rPr lang="en-GB" sz="1100" b="1">
                <a:solidFill>
                  <a:schemeClr val="dk1"/>
                </a:solidFill>
              </a:rPr>
              <a:t>more easily absorbed</a:t>
            </a:r>
            <a:r>
              <a:rPr lang="en-GB" sz="1100">
                <a:solidFill>
                  <a:schemeClr val="dk1"/>
                </a:solidFill>
              </a:rPr>
              <a:t>/stopped/blocked</a:t>
            </a:r>
            <a:endParaRPr sz="1100">
              <a:solidFill>
                <a:schemeClr val="dk1"/>
              </a:solidFill>
            </a:endParaRPr>
          </a:p>
          <a:p>
            <a:pPr marL="0" lvl="0" indent="0" algn="l" rtl="0">
              <a:spcBef>
                <a:spcPts val="1000"/>
              </a:spcBef>
              <a:spcAft>
                <a:spcPts val="0"/>
              </a:spcAft>
              <a:buClr>
                <a:schemeClr val="dk1"/>
              </a:buClr>
              <a:buSzPts val="1100"/>
              <a:buFont typeface="Arial"/>
              <a:buNone/>
            </a:pPr>
            <a:r>
              <a:rPr lang="en-GB" sz="1100">
                <a:solidFill>
                  <a:schemeClr val="dk1"/>
                </a:solidFill>
              </a:rPr>
              <a:t>(Alpha) is </a:t>
            </a:r>
            <a:r>
              <a:rPr lang="en-GB" sz="1100" b="1">
                <a:solidFill>
                  <a:schemeClr val="dk1"/>
                </a:solidFill>
              </a:rPr>
              <a:t>absorbed</a:t>
            </a:r>
            <a:r>
              <a:rPr lang="en-GB" sz="1100">
                <a:solidFill>
                  <a:schemeClr val="dk1"/>
                </a:solidFill>
              </a:rPr>
              <a:t> by</a:t>
            </a:r>
            <a:r>
              <a:rPr lang="en-GB" sz="1100" b="1">
                <a:solidFill>
                  <a:schemeClr val="dk1"/>
                </a:solidFill>
              </a:rPr>
              <a:t> thinner materials</a:t>
            </a:r>
            <a:r>
              <a:rPr lang="en-GB" sz="1100">
                <a:solidFill>
                  <a:schemeClr val="dk1"/>
                </a:solidFill>
              </a:rPr>
              <a:t>/less dense materials.</a:t>
            </a:r>
            <a:endParaRPr sz="1100">
              <a:solidFill>
                <a:schemeClr val="dk1"/>
              </a:solidFill>
            </a:endParaRPr>
          </a:p>
          <a:p>
            <a:pPr marL="0" lvl="0" indent="0" algn="l" rtl="0">
              <a:spcBef>
                <a:spcPts val="1000"/>
              </a:spcBef>
              <a:spcAft>
                <a:spcPts val="0"/>
              </a:spcAft>
              <a:buClr>
                <a:schemeClr val="dk1"/>
              </a:buClr>
              <a:buSzPts val="1100"/>
              <a:buFont typeface="Arial"/>
              <a:buNone/>
            </a:pPr>
            <a:r>
              <a:rPr lang="en-GB" sz="1100" b="1">
                <a:solidFill>
                  <a:schemeClr val="dk1"/>
                </a:solidFill>
              </a:rPr>
              <a:t>Gamma</a:t>
            </a:r>
            <a:r>
              <a:rPr lang="en-GB" sz="1100">
                <a:solidFill>
                  <a:schemeClr val="dk1"/>
                </a:solidFill>
              </a:rPr>
              <a:t> is </a:t>
            </a:r>
            <a:r>
              <a:rPr lang="en-GB" sz="1100" b="1">
                <a:solidFill>
                  <a:schemeClr val="dk1"/>
                </a:solidFill>
              </a:rPr>
              <a:t>absorbed</a:t>
            </a:r>
            <a:r>
              <a:rPr lang="en-GB" sz="1100">
                <a:solidFill>
                  <a:schemeClr val="dk1"/>
                </a:solidFill>
              </a:rPr>
              <a:t> by </a:t>
            </a:r>
            <a:r>
              <a:rPr lang="en-GB" sz="1100" b="1">
                <a:solidFill>
                  <a:schemeClr val="dk1"/>
                </a:solidFill>
              </a:rPr>
              <a:t>thicker</a:t>
            </a:r>
            <a:r>
              <a:rPr lang="en-GB" sz="1100">
                <a:solidFill>
                  <a:schemeClr val="dk1"/>
                </a:solidFill>
              </a:rPr>
              <a:t> </a:t>
            </a:r>
            <a:r>
              <a:rPr lang="en-GB" sz="1100" b="1">
                <a:solidFill>
                  <a:schemeClr val="dk1"/>
                </a:solidFill>
              </a:rPr>
              <a:t>materials</a:t>
            </a:r>
            <a:r>
              <a:rPr lang="en-GB" sz="1100">
                <a:solidFill>
                  <a:schemeClr val="dk1"/>
                </a:solidFill>
              </a:rPr>
              <a:t>/more dense materials.</a:t>
            </a:r>
            <a:endParaRPr sz="1100">
              <a:solidFill>
                <a:schemeClr val="dk1"/>
              </a:solidFill>
            </a:endParaRPr>
          </a:p>
          <a:p>
            <a:pPr marL="0" lvl="0" indent="0" algn="l" rtl="0">
              <a:spcBef>
                <a:spcPts val="1000"/>
              </a:spcBef>
              <a:spcAft>
                <a:spcPts val="0"/>
              </a:spcAft>
              <a:buClr>
                <a:schemeClr val="dk1"/>
              </a:buClr>
              <a:buSzPts val="1100"/>
              <a:buFont typeface="Arial"/>
              <a:buNone/>
            </a:pPr>
            <a:r>
              <a:rPr lang="en-GB" sz="1100">
                <a:solidFill>
                  <a:schemeClr val="dk1"/>
                </a:solidFill>
              </a:rPr>
              <a:t>(</a:t>
            </a:r>
            <a:r>
              <a:rPr lang="en-GB" sz="1100" b="1">
                <a:solidFill>
                  <a:schemeClr val="dk1"/>
                </a:solidFill>
              </a:rPr>
              <a:t>Alpha</a:t>
            </a:r>
            <a:r>
              <a:rPr lang="en-GB" sz="1100">
                <a:solidFill>
                  <a:schemeClr val="dk1"/>
                </a:solidFill>
              </a:rPr>
              <a:t>) is </a:t>
            </a:r>
            <a:r>
              <a:rPr lang="en-GB" sz="1100" b="1">
                <a:solidFill>
                  <a:schemeClr val="dk1"/>
                </a:solidFill>
              </a:rPr>
              <a:t>less penetrating</a:t>
            </a:r>
            <a:r>
              <a:rPr lang="en-GB" sz="1100">
                <a:solidFill>
                  <a:schemeClr val="dk1"/>
                </a:solidFill>
              </a:rPr>
              <a:t> (than gamma).</a:t>
            </a:r>
            <a:endParaRPr sz="1100">
              <a:solidFill>
                <a:schemeClr val="dk1"/>
              </a:solidFill>
            </a:endParaRPr>
          </a:p>
          <a:p>
            <a:pPr marL="0" lvl="0" indent="0" algn="l" rtl="0">
              <a:spcBef>
                <a:spcPts val="1000"/>
              </a:spcBef>
              <a:spcAft>
                <a:spcPts val="1000"/>
              </a:spcAft>
              <a:buNone/>
            </a:pPr>
            <a:r>
              <a:rPr lang="en-GB" sz="1100" b="1">
                <a:solidFill>
                  <a:schemeClr val="dk1"/>
                </a:solidFill>
              </a:rPr>
              <a:t>Gamma</a:t>
            </a:r>
            <a:r>
              <a:rPr lang="en-GB" sz="1100">
                <a:solidFill>
                  <a:schemeClr val="dk1"/>
                </a:solidFill>
              </a:rPr>
              <a:t> is </a:t>
            </a:r>
            <a:r>
              <a:rPr lang="en-GB" sz="1100" b="1">
                <a:solidFill>
                  <a:schemeClr val="dk1"/>
                </a:solidFill>
              </a:rPr>
              <a:t>more penetrating</a:t>
            </a:r>
            <a:r>
              <a:rPr lang="en-GB" sz="1100">
                <a:solidFill>
                  <a:schemeClr val="dk1"/>
                </a:solidFill>
              </a:rPr>
              <a:t> (than alpha)</a:t>
            </a:r>
            <a:endParaRPr sz="1100">
              <a:solidFill>
                <a:schemeClr val="dk1"/>
              </a:solidFill>
            </a:endParaRPr>
          </a:p>
        </p:txBody>
      </p:sp>
      <p:sp>
        <p:nvSpPr>
          <p:cNvPr id="1931" name="Google Shape;1931;p141"/>
          <p:cNvSpPr txBox="1"/>
          <p:nvPr/>
        </p:nvSpPr>
        <p:spPr>
          <a:xfrm>
            <a:off x="469500" y="3306075"/>
            <a:ext cx="3531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Clr>
                <a:schemeClr val="dk1"/>
              </a:buClr>
              <a:buSzPts val="1100"/>
              <a:buFont typeface="Arial"/>
              <a:buNone/>
            </a:pPr>
            <a:r>
              <a:rPr lang="en-GB"/>
              <a:t>Plutonium-238 emits alpha radiation.</a:t>
            </a:r>
            <a:endParaRPr b="1"/>
          </a:p>
        </p:txBody>
      </p:sp>
      <p:sp>
        <p:nvSpPr>
          <p:cNvPr id="1932" name="Google Shape;1932;p141"/>
          <p:cNvSpPr/>
          <p:nvPr/>
        </p:nvSpPr>
        <p:spPr>
          <a:xfrm>
            <a:off x="4597800" y="3185375"/>
            <a:ext cx="4331700" cy="1842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Calculate:</a:t>
            </a:r>
            <a:endParaRPr b="1"/>
          </a:p>
          <a:p>
            <a:pPr marL="457200" lvl="0" indent="-317500" algn="l" rtl="0">
              <a:spcBef>
                <a:spcPts val="0"/>
              </a:spcBef>
              <a:spcAft>
                <a:spcPts val="0"/>
              </a:spcAft>
              <a:buSzPts val="1400"/>
              <a:buChar char="●"/>
            </a:pPr>
            <a:r>
              <a:rPr lang="en-GB"/>
              <a:t>the activity, if </a:t>
            </a:r>
            <a:r>
              <a:rPr lang="en-GB" b="1"/>
              <a:t>7.92x10</a:t>
            </a:r>
            <a:r>
              <a:rPr lang="en-GB" b="1" baseline="30000"/>
              <a:t>18</a:t>
            </a:r>
            <a:r>
              <a:rPr lang="en-GB"/>
              <a:t> nuclei decay in </a:t>
            </a:r>
            <a:r>
              <a:rPr lang="en-GB" b="1"/>
              <a:t>15 minutes</a:t>
            </a:r>
            <a:r>
              <a:rPr lang="en-GB"/>
              <a:t>.</a:t>
            </a:r>
            <a:endParaRPr/>
          </a:p>
          <a:p>
            <a:pPr marL="457200" lvl="0" indent="-317500" algn="l" rtl="0">
              <a:spcBef>
                <a:spcPts val="2000"/>
              </a:spcBef>
              <a:spcAft>
                <a:spcPts val="0"/>
              </a:spcAft>
              <a:buSzPts val="1400"/>
              <a:buChar char="●"/>
            </a:pPr>
            <a:r>
              <a:rPr lang="en-GB"/>
              <a:t>the power output if one decay produces heat that is transformed into </a:t>
            </a:r>
            <a:r>
              <a:rPr lang="en-GB" b="1"/>
              <a:t>4.49 x 10</a:t>
            </a:r>
            <a:r>
              <a:rPr lang="en-GB" b="1" baseline="30000"/>
              <a:t>-14</a:t>
            </a:r>
            <a:r>
              <a:rPr lang="en-GB" b="1"/>
              <a:t> J</a:t>
            </a:r>
            <a:r>
              <a:rPr lang="en-GB"/>
              <a:t> of electrical energy.</a:t>
            </a:r>
            <a:endParaRPr/>
          </a:p>
          <a:p>
            <a:pPr marL="0" lvl="0" indent="0" algn="l" rtl="0">
              <a:spcBef>
                <a:spcPts val="1000"/>
              </a:spcBef>
              <a:spcAft>
                <a:spcPts val="0"/>
              </a:spcAft>
              <a:buNone/>
            </a:pPr>
            <a:r>
              <a:rPr lang="en-GB"/>
              <a:t>  </a:t>
            </a:r>
            <a:endParaRPr/>
          </a:p>
          <a:p>
            <a:pPr marL="0" lvl="0" indent="0" algn="ctr" rtl="0">
              <a:spcBef>
                <a:spcPts val="0"/>
              </a:spcBef>
              <a:spcAft>
                <a:spcPts val="0"/>
              </a:spcAft>
              <a:buNone/>
            </a:pPr>
            <a:endParaRPr/>
          </a:p>
        </p:txBody>
      </p:sp>
      <p:sp>
        <p:nvSpPr>
          <p:cNvPr id="1933" name="Google Shape;1933;p141"/>
          <p:cNvSpPr txBox="1"/>
          <p:nvPr/>
        </p:nvSpPr>
        <p:spPr>
          <a:xfrm>
            <a:off x="7113850" y="3750600"/>
            <a:ext cx="1359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8.8 x 10</a:t>
            </a:r>
            <a:r>
              <a:rPr lang="en-GB" b="1" baseline="30000"/>
              <a:t>-15</a:t>
            </a:r>
            <a:r>
              <a:rPr lang="en-GB" b="1"/>
              <a:t> Bq</a:t>
            </a:r>
            <a:endParaRPr b="1" baseline="30000"/>
          </a:p>
        </p:txBody>
      </p:sp>
      <p:sp>
        <p:nvSpPr>
          <p:cNvPr id="1934" name="Google Shape;1934;p141"/>
          <p:cNvSpPr txBox="1"/>
          <p:nvPr/>
        </p:nvSpPr>
        <p:spPr>
          <a:xfrm>
            <a:off x="7810150" y="4670300"/>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400</a:t>
            </a:r>
            <a:r>
              <a:rPr lang="en-GB" b="1">
                <a:solidFill>
                  <a:schemeClr val="dk1"/>
                </a:solidFill>
              </a:rPr>
              <a:t> W</a:t>
            </a:r>
            <a:r>
              <a:rPr lang="en-GB" b="1"/>
              <a:t> </a:t>
            </a:r>
            <a:endParaRPr b="1" baseline="30000"/>
          </a:p>
        </p:txBody>
      </p:sp>
      <p:sp>
        <p:nvSpPr>
          <p:cNvPr id="1935" name="Google Shape;1935;p14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936" name="Google Shape;1936;p141"/>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Radiation (explanation questions)</a:t>
            </a:r>
            <a:endParaRPr sz="1000" i="1">
              <a:solidFill>
                <a:schemeClr val="dk1"/>
              </a:solidFill>
            </a:endParaRPr>
          </a:p>
        </p:txBody>
      </p:sp>
      <p:sp>
        <p:nvSpPr>
          <p:cNvPr id="1937" name="Google Shape;1937;p141"/>
          <p:cNvSpPr txBox="1"/>
          <p:nvPr/>
        </p:nvSpPr>
        <p:spPr>
          <a:xfrm>
            <a:off x="515150" y="1063625"/>
            <a:ext cx="44784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spacecraft uses a radioisotope thermoelectric generator (RTG) as a power source.</a:t>
            </a:r>
            <a:endParaRPr/>
          </a:p>
        </p:txBody>
      </p:sp>
      <p:pic>
        <p:nvPicPr>
          <p:cNvPr id="1938" name="Google Shape;1938;p141"/>
          <p:cNvPicPr preferRelativeResize="0"/>
          <p:nvPr/>
        </p:nvPicPr>
        <p:blipFill>
          <a:blip r:embed="rId4">
            <a:alphaModFix/>
          </a:blip>
          <a:stretch>
            <a:fillRect/>
          </a:stretch>
        </p:blipFill>
        <p:spPr>
          <a:xfrm>
            <a:off x="2332700" y="1602863"/>
            <a:ext cx="1962150" cy="1663700"/>
          </a:xfrm>
          <a:prstGeom prst="rect">
            <a:avLst/>
          </a:prstGeom>
          <a:noFill/>
          <a:ln>
            <a:noFill/>
          </a:ln>
        </p:spPr>
      </p:pic>
      <p:sp>
        <p:nvSpPr>
          <p:cNvPr id="1939" name="Google Shape;1939;p141"/>
          <p:cNvSpPr txBox="1"/>
          <p:nvPr/>
        </p:nvSpPr>
        <p:spPr>
          <a:xfrm>
            <a:off x="2971175" y="153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sp>
        <p:nvSpPr>
          <p:cNvPr id="1940" name="Google Shape;1940;p141"/>
          <p:cNvSpPr txBox="1"/>
          <p:nvPr/>
        </p:nvSpPr>
        <p:spPr>
          <a:xfrm>
            <a:off x="515150" y="3851725"/>
            <a:ext cx="37797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Explain why a source that emits alpha radiation requires less shielding than a source that emits gamma radiation. </a:t>
            </a:r>
            <a:r>
              <a:rPr lang="en-GB" b="1">
                <a:solidFill>
                  <a:schemeClr val="dk1"/>
                </a:solidFill>
              </a:rPr>
              <a:t>(1)</a:t>
            </a:r>
            <a:endParaRPr/>
          </a:p>
        </p:txBody>
      </p:sp>
      <p:sp>
        <p:nvSpPr>
          <p:cNvPr id="1941" name="Google Shape;1941;p141"/>
          <p:cNvSpPr txBox="1"/>
          <p:nvPr/>
        </p:nvSpPr>
        <p:spPr>
          <a:xfrm>
            <a:off x="515150" y="1832313"/>
            <a:ext cx="21216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The RTG transforms the heat released by plutonium–238 into electrical energy.</a:t>
            </a:r>
            <a:endParaRPr/>
          </a:p>
        </p:txBody>
      </p:sp>
      <p:pic>
        <p:nvPicPr>
          <p:cNvPr id="1942" name="Google Shape;1942;p141">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5"/>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184" name="Google Shape;184;p25"/>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185" name="Google Shape;185;p25">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186" name="Google Shape;186;p25">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187" name="Google Shape;187;p25">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188" name="Google Shape;188;p25">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189" name="Google Shape;189;p25">
            <a:hlinkClick r:id="rId7"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
        <p:nvSpPr>
          <p:cNvPr id="190" name="Google Shape;190;p25">
            <a:hlinkClick r:id="rId8"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1946"/>
        <p:cNvGrpSpPr/>
        <p:nvPr/>
      </p:nvGrpSpPr>
      <p:grpSpPr>
        <a:xfrm>
          <a:off x="0" y="0"/>
          <a:ext cx="0" cy="0"/>
          <a:chOff x="0" y="0"/>
          <a:chExt cx="0" cy="0"/>
        </a:xfrm>
      </p:grpSpPr>
      <p:sp>
        <p:nvSpPr>
          <p:cNvPr id="1947" name="Google Shape;1947;p142"/>
          <p:cNvSpPr txBox="1">
            <a:spLocks noGrp="1"/>
          </p:cNvSpPr>
          <p:nvPr>
            <p:ph type="title"/>
          </p:nvPr>
        </p:nvSpPr>
        <p:spPr>
          <a:xfrm>
            <a:off x="311700" y="445025"/>
            <a:ext cx="49737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Nature of radiation…</a:t>
            </a:r>
            <a:endParaRPr b="1">
              <a:latin typeface="Nunito"/>
              <a:ea typeface="Nunito"/>
              <a:cs typeface="Nunito"/>
              <a:sym typeface="Nunito"/>
            </a:endParaRPr>
          </a:p>
        </p:txBody>
      </p:sp>
      <p:sp>
        <p:nvSpPr>
          <p:cNvPr id="1948" name="Google Shape;1948;p142"/>
          <p:cNvSpPr txBox="1"/>
          <p:nvPr/>
        </p:nvSpPr>
        <p:spPr>
          <a:xfrm>
            <a:off x="6587450" y="546725"/>
            <a:ext cx="9111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SPQ </a:t>
            </a:r>
            <a:r>
              <a:rPr lang="en-GB" sz="1200">
                <a:solidFill>
                  <a:schemeClr val="dk1"/>
                </a:solidFill>
              </a:rPr>
              <a:t>12c</a:t>
            </a:r>
            <a:endParaRPr/>
          </a:p>
        </p:txBody>
      </p:sp>
      <p:sp>
        <p:nvSpPr>
          <p:cNvPr id="1949" name="Google Shape;1949;p142"/>
          <p:cNvSpPr txBox="1"/>
          <p:nvPr/>
        </p:nvSpPr>
        <p:spPr>
          <a:xfrm>
            <a:off x="4597800" y="1240900"/>
            <a:ext cx="4331700" cy="820800"/>
          </a:xfrm>
          <a:prstGeom prst="rect">
            <a:avLst/>
          </a:prstGeom>
          <a:solidFill>
            <a:srgbClr val="C9DAF8"/>
          </a:solidFill>
          <a:ln>
            <a:noFill/>
          </a:ln>
        </p:spPr>
        <p:txBody>
          <a:bodyPr spcFirstLastPara="1" wrap="square" lIns="91425" tIns="91425" rIns="91425" bIns="91425" anchor="t" anchorCtr="0">
            <a:spAutoFit/>
          </a:bodyPr>
          <a:lstStyle/>
          <a:p>
            <a:pPr marL="457200" lvl="0" indent="-298450" algn="l" rtl="0">
              <a:spcBef>
                <a:spcPts val="0"/>
              </a:spcBef>
              <a:spcAft>
                <a:spcPts val="0"/>
              </a:spcAft>
              <a:buClr>
                <a:schemeClr val="dk1"/>
              </a:buClr>
              <a:buSzPts val="1100"/>
              <a:buAutoNum type="alphaLcParenBoth"/>
            </a:pPr>
            <a:r>
              <a:rPr lang="en-GB" sz="1100" b="1">
                <a:solidFill>
                  <a:schemeClr val="dk1"/>
                </a:solidFill>
              </a:rPr>
              <a:t>High frequency</a:t>
            </a:r>
            <a:r>
              <a:rPr lang="en-GB" sz="1100">
                <a:solidFill>
                  <a:schemeClr val="dk1"/>
                </a:solidFill>
              </a:rPr>
              <a:t> (or short wavelength) </a:t>
            </a:r>
            <a:r>
              <a:rPr lang="en-GB" sz="1100" b="1">
                <a:solidFill>
                  <a:schemeClr val="dk1"/>
                </a:solidFill>
              </a:rPr>
              <a:t>electromagnetic</a:t>
            </a:r>
            <a:r>
              <a:rPr lang="en-GB" sz="1100">
                <a:solidFill>
                  <a:schemeClr val="dk1"/>
                </a:solidFill>
              </a:rPr>
              <a:t> radiation</a:t>
            </a:r>
            <a:endParaRPr sz="1100">
              <a:solidFill>
                <a:schemeClr val="dk1"/>
              </a:solidFill>
            </a:endParaRPr>
          </a:p>
          <a:p>
            <a:pPr marL="457200" lvl="0" indent="-298450" algn="l" rtl="0">
              <a:spcBef>
                <a:spcPts val="1000"/>
              </a:spcBef>
              <a:spcAft>
                <a:spcPts val="0"/>
              </a:spcAft>
              <a:buClr>
                <a:schemeClr val="dk1"/>
              </a:buClr>
              <a:buSzPts val="1100"/>
              <a:buAutoNum type="alphaLcParenBoth" startAt="3"/>
            </a:pPr>
            <a:r>
              <a:rPr lang="en-GB" sz="1100" b="1">
                <a:solidFill>
                  <a:schemeClr val="dk1"/>
                </a:solidFill>
              </a:rPr>
              <a:t>Lead</a:t>
            </a:r>
            <a:r>
              <a:rPr lang="en-GB" sz="1100">
                <a:solidFill>
                  <a:schemeClr val="dk1"/>
                </a:solidFill>
              </a:rPr>
              <a:t> can </a:t>
            </a:r>
            <a:r>
              <a:rPr lang="en-GB" sz="1100" b="1">
                <a:solidFill>
                  <a:schemeClr val="dk1"/>
                </a:solidFill>
              </a:rPr>
              <a:t>absorb</a:t>
            </a:r>
            <a:r>
              <a:rPr lang="en-GB" sz="1100">
                <a:solidFill>
                  <a:schemeClr val="dk1"/>
                </a:solidFill>
              </a:rPr>
              <a:t> (some of) the </a:t>
            </a:r>
            <a:r>
              <a:rPr lang="en-GB" sz="1100" b="1">
                <a:solidFill>
                  <a:schemeClr val="dk1"/>
                </a:solidFill>
              </a:rPr>
              <a:t>gamma</a:t>
            </a:r>
            <a:r>
              <a:rPr lang="en-GB" sz="1100">
                <a:solidFill>
                  <a:schemeClr val="dk1"/>
                </a:solidFill>
              </a:rPr>
              <a:t> rays</a:t>
            </a:r>
            <a:endParaRPr sz="1100">
              <a:solidFill>
                <a:schemeClr val="dk1"/>
              </a:solidFill>
            </a:endParaRPr>
          </a:p>
        </p:txBody>
      </p:sp>
      <p:sp>
        <p:nvSpPr>
          <p:cNvPr id="1950" name="Google Shape;1950;p142"/>
          <p:cNvSpPr txBox="1"/>
          <p:nvPr/>
        </p:nvSpPr>
        <p:spPr>
          <a:xfrm>
            <a:off x="443700" y="2284875"/>
            <a:ext cx="3846000" cy="17343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alphaLcParenBoth"/>
            </a:pPr>
            <a:r>
              <a:rPr lang="en-GB"/>
              <a:t>State what is meant by the term gamma rays. </a:t>
            </a:r>
            <a:r>
              <a:rPr lang="en-GB" b="1"/>
              <a:t>(1)</a:t>
            </a:r>
            <a:endParaRPr b="1"/>
          </a:p>
          <a:p>
            <a:pPr marL="457200" lvl="0" indent="-317500" algn="l" rtl="0">
              <a:spcBef>
                <a:spcPts val="1000"/>
              </a:spcBef>
              <a:spcAft>
                <a:spcPts val="0"/>
              </a:spcAft>
              <a:buSzPts val="1400"/>
              <a:buAutoNum type="alphaLcParenBoth" startAt="3"/>
            </a:pPr>
            <a:r>
              <a:rPr lang="en-GB">
                <a:solidFill>
                  <a:schemeClr val="dk1"/>
                </a:solidFill>
              </a:rPr>
              <a:t>The radioactive source must be stored in a lead-lined container. </a:t>
            </a:r>
            <a:endParaRPr>
              <a:solidFill>
                <a:schemeClr val="dk1"/>
              </a:solidFill>
            </a:endParaRPr>
          </a:p>
          <a:p>
            <a:pPr marL="457200" lvl="0" indent="0" algn="l" rtl="0">
              <a:spcBef>
                <a:spcPts val="1000"/>
              </a:spcBef>
              <a:spcAft>
                <a:spcPts val="1000"/>
              </a:spcAft>
              <a:buNone/>
            </a:pPr>
            <a:r>
              <a:rPr lang="en-GB">
                <a:solidFill>
                  <a:schemeClr val="dk1"/>
                </a:solidFill>
              </a:rPr>
              <a:t>Explain why a lead-lined container should be used. </a:t>
            </a:r>
            <a:r>
              <a:rPr lang="en-GB" b="1">
                <a:solidFill>
                  <a:schemeClr val="dk1"/>
                </a:solidFill>
              </a:rPr>
              <a:t>(1)</a:t>
            </a:r>
            <a:endParaRPr b="1"/>
          </a:p>
        </p:txBody>
      </p:sp>
      <p:sp>
        <p:nvSpPr>
          <p:cNvPr id="1951" name="Google Shape;1951;p142"/>
          <p:cNvSpPr/>
          <p:nvPr/>
        </p:nvSpPr>
        <p:spPr>
          <a:xfrm>
            <a:off x="4597800" y="2292825"/>
            <a:ext cx="4331700" cy="1718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Calculate:</a:t>
            </a:r>
            <a:endParaRPr b="1"/>
          </a:p>
          <a:p>
            <a:pPr marL="457200" lvl="0" indent="-317500" algn="l" rtl="0">
              <a:spcBef>
                <a:spcPts val="0"/>
              </a:spcBef>
              <a:spcAft>
                <a:spcPts val="0"/>
              </a:spcAft>
              <a:buSzPts val="1400"/>
              <a:buChar char="●"/>
            </a:pPr>
            <a:r>
              <a:rPr lang="en-GB"/>
              <a:t>the energy absorbed by a tissue sample if..</a:t>
            </a:r>
            <a:endParaRPr/>
          </a:p>
          <a:p>
            <a:pPr marL="914400" lvl="1" indent="-317500" algn="l" rtl="0">
              <a:spcBef>
                <a:spcPts val="1000"/>
              </a:spcBef>
              <a:spcAft>
                <a:spcPts val="0"/>
              </a:spcAft>
              <a:buSzPts val="1400"/>
              <a:buChar char="○"/>
            </a:pPr>
            <a:r>
              <a:rPr lang="en-GB"/>
              <a:t>the mass of tissue is </a:t>
            </a:r>
            <a:r>
              <a:rPr lang="en-GB" b="1"/>
              <a:t>0.10 kg</a:t>
            </a:r>
            <a:endParaRPr b="1"/>
          </a:p>
          <a:p>
            <a:pPr marL="914400" lvl="1" indent="-317500" algn="l" rtl="0">
              <a:spcBef>
                <a:spcPts val="0"/>
              </a:spcBef>
              <a:spcAft>
                <a:spcPts val="0"/>
              </a:spcAft>
              <a:buSzPts val="1400"/>
              <a:buChar char="○"/>
            </a:pPr>
            <a:r>
              <a:rPr lang="en-GB"/>
              <a:t>the absorbed dose is </a:t>
            </a:r>
            <a:r>
              <a:rPr lang="en-GB" b="1"/>
              <a:t>50 μGy</a:t>
            </a:r>
            <a:r>
              <a:rPr lang="en-GB"/>
              <a:t>. </a:t>
            </a:r>
            <a:endParaRPr/>
          </a:p>
          <a:p>
            <a:pPr marL="0" lvl="0" indent="0" algn="l" rtl="0">
              <a:spcBef>
                <a:spcPts val="0"/>
              </a:spcBef>
              <a:spcAft>
                <a:spcPts val="0"/>
              </a:spcAft>
              <a:buNone/>
            </a:pPr>
            <a:endParaRPr/>
          </a:p>
          <a:p>
            <a:pPr marL="0" lvl="0" indent="0" algn="l" rtl="0">
              <a:spcBef>
                <a:spcPts val="1000"/>
              </a:spcBef>
              <a:spcAft>
                <a:spcPts val="0"/>
              </a:spcAft>
              <a:buNone/>
            </a:pPr>
            <a:r>
              <a:rPr lang="en-GB"/>
              <a:t> </a:t>
            </a:r>
            <a:endParaRPr/>
          </a:p>
        </p:txBody>
      </p:sp>
      <p:sp>
        <p:nvSpPr>
          <p:cNvPr id="1952" name="Google Shape;1952;p142"/>
          <p:cNvSpPr txBox="1"/>
          <p:nvPr/>
        </p:nvSpPr>
        <p:spPr>
          <a:xfrm>
            <a:off x="6363500" y="3539250"/>
            <a:ext cx="1359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5.0 x 10</a:t>
            </a:r>
            <a:r>
              <a:rPr lang="en-GB" b="1" baseline="30000"/>
              <a:t>-6</a:t>
            </a:r>
            <a:r>
              <a:rPr lang="en-GB" b="1"/>
              <a:t> J</a:t>
            </a:r>
            <a:endParaRPr b="1" baseline="30000"/>
          </a:p>
        </p:txBody>
      </p:sp>
      <p:sp>
        <p:nvSpPr>
          <p:cNvPr id="1953" name="Google Shape;1953;p14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954" name="Google Shape;1954;p142"/>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Radiation (explanation questions)</a:t>
            </a:r>
            <a:endParaRPr sz="1000" i="1">
              <a:solidFill>
                <a:schemeClr val="dk1"/>
              </a:solidFill>
            </a:endParaRPr>
          </a:p>
        </p:txBody>
      </p:sp>
      <p:sp>
        <p:nvSpPr>
          <p:cNvPr id="1955" name="Google Shape;1955;p142"/>
          <p:cNvSpPr txBox="1"/>
          <p:nvPr/>
        </p:nvSpPr>
        <p:spPr>
          <a:xfrm>
            <a:off x="506500" y="1235650"/>
            <a:ext cx="39054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worker in the radiation industry uses a radioactive source to investigate the effect of gamma rays on biological tissue.</a:t>
            </a:r>
            <a:endParaRPr/>
          </a:p>
        </p:txBody>
      </p:sp>
      <p:sp>
        <p:nvSpPr>
          <p:cNvPr id="1956" name="Google Shape;1956;p142"/>
          <p:cNvSpPr txBox="1"/>
          <p:nvPr/>
        </p:nvSpPr>
        <p:spPr>
          <a:xfrm>
            <a:off x="2971175" y="153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4" action="ppaction://hlinksldjump"/>
              </a:rPr>
              <a:t>Relationship sheet</a:t>
            </a:r>
            <a:endParaRPr sz="1000" u="sng">
              <a:solidFill>
                <a:schemeClr val="hlink"/>
              </a:solidFill>
            </a:endParaRPr>
          </a:p>
        </p:txBody>
      </p:sp>
      <p:pic>
        <p:nvPicPr>
          <p:cNvPr id="1957" name="Google Shape;1957;p142">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1961"/>
        <p:cNvGrpSpPr/>
        <p:nvPr/>
      </p:nvGrpSpPr>
      <p:grpSpPr>
        <a:xfrm>
          <a:off x="0" y="0"/>
          <a:ext cx="0" cy="0"/>
          <a:chOff x="0" y="0"/>
          <a:chExt cx="0" cy="0"/>
        </a:xfrm>
      </p:grpSpPr>
      <p:sp>
        <p:nvSpPr>
          <p:cNvPr id="1962" name="Google Shape;1962;p143"/>
          <p:cNvSpPr txBox="1">
            <a:spLocks noGrp="1"/>
          </p:cNvSpPr>
          <p:nvPr>
            <p:ph type="title"/>
          </p:nvPr>
        </p:nvSpPr>
        <p:spPr>
          <a:xfrm>
            <a:off x="311700" y="445025"/>
            <a:ext cx="45990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Nature of radiation…</a:t>
            </a:r>
            <a:endParaRPr b="1">
              <a:latin typeface="Nunito"/>
              <a:ea typeface="Nunito"/>
              <a:cs typeface="Nunito"/>
              <a:sym typeface="Nunito"/>
            </a:endParaRPr>
          </a:p>
        </p:txBody>
      </p:sp>
      <p:sp>
        <p:nvSpPr>
          <p:cNvPr id="1963" name="Google Shape;1963;p143"/>
          <p:cNvSpPr txBox="1"/>
          <p:nvPr/>
        </p:nvSpPr>
        <p:spPr>
          <a:xfrm>
            <a:off x="6587450" y="546725"/>
            <a:ext cx="9111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sz="1200" b="1">
                <a:solidFill>
                  <a:schemeClr val="dk1"/>
                </a:solidFill>
              </a:rPr>
              <a:t>2019 </a:t>
            </a:r>
            <a:r>
              <a:rPr lang="en-GB" sz="1200">
                <a:solidFill>
                  <a:schemeClr val="dk1"/>
                </a:solidFill>
              </a:rPr>
              <a:t>12d</a:t>
            </a:r>
            <a:endParaRPr/>
          </a:p>
        </p:txBody>
      </p:sp>
      <p:sp>
        <p:nvSpPr>
          <p:cNvPr id="1964" name="Google Shape;1964;p143"/>
          <p:cNvSpPr txBox="1"/>
          <p:nvPr/>
        </p:nvSpPr>
        <p:spPr>
          <a:xfrm>
            <a:off x="4597800" y="1240900"/>
            <a:ext cx="4331700" cy="820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(Photographic) </a:t>
            </a:r>
            <a:r>
              <a:rPr lang="en-GB" sz="1100" b="1" u="sng">
                <a:solidFill>
                  <a:schemeClr val="dk1"/>
                </a:solidFill>
              </a:rPr>
              <a:t>film</a:t>
            </a:r>
            <a:r>
              <a:rPr lang="en-GB" sz="1100">
                <a:solidFill>
                  <a:schemeClr val="dk1"/>
                </a:solidFill>
              </a:rPr>
              <a:t> </a:t>
            </a:r>
            <a:r>
              <a:rPr lang="en-GB" sz="1100" b="1">
                <a:solidFill>
                  <a:schemeClr val="dk1"/>
                </a:solidFill>
              </a:rPr>
              <a:t>blackened</a:t>
            </a:r>
            <a:r>
              <a:rPr lang="en-GB" sz="1100">
                <a:solidFill>
                  <a:schemeClr val="dk1"/>
                </a:solidFill>
              </a:rPr>
              <a:t>/ darkened/fogged (1)</a:t>
            </a:r>
            <a:endParaRPr sz="1100">
              <a:solidFill>
                <a:schemeClr val="dk1"/>
              </a:solidFill>
            </a:endParaRPr>
          </a:p>
          <a:p>
            <a:pPr marL="0" lvl="0" indent="0" algn="l" rtl="0">
              <a:spcBef>
                <a:spcPts val="1000"/>
              </a:spcBef>
              <a:spcAft>
                <a:spcPts val="1000"/>
              </a:spcAft>
              <a:buNone/>
            </a:pPr>
            <a:r>
              <a:rPr lang="en-GB" sz="1100">
                <a:solidFill>
                  <a:schemeClr val="dk1"/>
                </a:solidFill>
              </a:rPr>
              <a:t>(Film behind) </a:t>
            </a:r>
            <a:r>
              <a:rPr lang="en-GB" sz="1100" b="1">
                <a:solidFill>
                  <a:schemeClr val="dk1"/>
                </a:solidFill>
              </a:rPr>
              <a:t>different</a:t>
            </a:r>
            <a:r>
              <a:rPr lang="en-GB" sz="1100">
                <a:solidFill>
                  <a:schemeClr val="dk1"/>
                </a:solidFill>
              </a:rPr>
              <a:t> </a:t>
            </a:r>
            <a:r>
              <a:rPr lang="en-GB" sz="1100" b="1">
                <a:solidFill>
                  <a:schemeClr val="dk1"/>
                </a:solidFill>
              </a:rPr>
              <a:t>windows</a:t>
            </a:r>
            <a:r>
              <a:rPr lang="en-GB" sz="1100">
                <a:solidFill>
                  <a:schemeClr val="dk1"/>
                </a:solidFill>
              </a:rPr>
              <a:t> affected by </a:t>
            </a:r>
            <a:r>
              <a:rPr lang="en-GB" sz="1100" b="1">
                <a:solidFill>
                  <a:schemeClr val="dk1"/>
                </a:solidFill>
              </a:rPr>
              <a:t>different</a:t>
            </a:r>
            <a:r>
              <a:rPr lang="en-GB" sz="1100">
                <a:solidFill>
                  <a:schemeClr val="dk1"/>
                </a:solidFill>
              </a:rPr>
              <a:t> </a:t>
            </a:r>
            <a:r>
              <a:rPr lang="en-GB" sz="1100" b="1">
                <a:solidFill>
                  <a:schemeClr val="dk1"/>
                </a:solidFill>
              </a:rPr>
              <a:t>types</a:t>
            </a:r>
            <a:r>
              <a:rPr lang="en-GB" sz="1100">
                <a:solidFill>
                  <a:schemeClr val="dk1"/>
                </a:solidFill>
              </a:rPr>
              <a:t> of </a:t>
            </a:r>
            <a:r>
              <a:rPr lang="en-GB" sz="1100" b="1">
                <a:solidFill>
                  <a:schemeClr val="dk1"/>
                </a:solidFill>
              </a:rPr>
              <a:t>radiation</a:t>
            </a:r>
            <a:r>
              <a:rPr lang="en-GB" sz="1100">
                <a:solidFill>
                  <a:schemeClr val="dk1"/>
                </a:solidFill>
              </a:rPr>
              <a:t> (1)</a:t>
            </a:r>
            <a:endParaRPr sz="1100" b="1">
              <a:solidFill>
                <a:schemeClr val="dk1"/>
              </a:solidFill>
            </a:endParaRPr>
          </a:p>
        </p:txBody>
      </p:sp>
      <p:sp>
        <p:nvSpPr>
          <p:cNvPr id="1965" name="Google Shape;1965;p143"/>
          <p:cNvSpPr txBox="1"/>
          <p:nvPr/>
        </p:nvSpPr>
        <p:spPr>
          <a:xfrm>
            <a:off x="469500" y="4030850"/>
            <a:ext cx="38460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Explain how this badge is used to determine the type of radiation the technician has been exposed to. </a:t>
            </a:r>
            <a:r>
              <a:rPr lang="en-GB" b="1"/>
              <a:t>(2)</a:t>
            </a:r>
            <a:endParaRPr b="1"/>
          </a:p>
        </p:txBody>
      </p:sp>
      <p:sp>
        <p:nvSpPr>
          <p:cNvPr id="1966" name="Google Shape;1966;p143"/>
          <p:cNvSpPr/>
          <p:nvPr/>
        </p:nvSpPr>
        <p:spPr>
          <a:xfrm>
            <a:off x="4597800" y="2164925"/>
            <a:ext cx="4331700" cy="2697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Calculate:</a:t>
            </a:r>
            <a:endParaRPr b="1"/>
          </a:p>
          <a:p>
            <a:pPr marL="457200" lvl="0" indent="-317500" algn="l" rtl="0">
              <a:spcBef>
                <a:spcPts val="0"/>
              </a:spcBef>
              <a:spcAft>
                <a:spcPts val="0"/>
              </a:spcAft>
              <a:buSzPts val="1400"/>
              <a:buChar char="●"/>
            </a:pPr>
            <a:r>
              <a:rPr lang="en-GB"/>
              <a:t>the absorbed dose received by technician if</a:t>
            </a:r>
            <a:endParaRPr/>
          </a:p>
          <a:p>
            <a:pPr marL="914400" lvl="1" indent="-317500" algn="l" rtl="0">
              <a:spcBef>
                <a:spcPts val="1000"/>
              </a:spcBef>
              <a:spcAft>
                <a:spcPts val="0"/>
              </a:spcAft>
              <a:buSzPts val="1400"/>
              <a:buChar char="○"/>
            </a:pPr>
            <a:r>
              <a:rPr lang="en-GB"/>
              <a:t>the mass of technician is </a:t>
            </a:r>
            <a:r>
              <a:rPr lang="en-GB" b="1"/>
              <a:t>80.0 kg</a:t>
            </a:r>
            <a:endParaRPr b="1"/>
          </a:p>
          <a:p>
            <a:pPr marL="914400" lvl="1" indent="-317500" algn="l" rtl="0">
              <a:spcBef>
                <a:spcPts val="0"/>
              </a:spcBef>
              <a:spcAft>
                <a:spcPts val="0"/>
              </a:spcAft>
              <a:buSzPts val="1400"/>
              <a:buChar char="○"/>
            </a:pPr>
            <a:r>
              <a:rPr lang="en-GB"/>
              <a:t>the energy absorbed is </a:t>
            </a:r>
            <a:r>
              <a:rPr lang="en-GB" b="1"/>
              <a:t>1.2 μJ</a:t>
            </a:r>
            <a:r>
              <a:rPr lang="en-GB"/>
              <a:t>. </a:t>
            </a:r>
            <a:endParaRPr/>
          </a:p>
          <a:p>
            <a:pPr marL="0" lvl="0" indent="0" algn="l" rtl="0">
              <a:spcBef>
                <a:spcPts val="0"/>
              </a:spcBef>
              <a:spcAft>
                <a:spcPts val="0"/>
              </a:spcAft>
              <a:buNone/>
            </a:pPr>
            <a:endParaRPr/>
          </a:p>
          <a:p>
            <a:pPr marL="457200" lvl="0" indent="-317500" algn="l" rtl="0">
              <a:spcBef>
                <a:spcPts val="1000"/>
              </a:spcBef>
              <a:spcAft>
                <a:spcPts val="0"/>
              </a:spcAft>
              <a:buClr>
                <a:schemeClr val="dk1"/>
              </a:buClr>
              <a:buSzPts val="1400"/>
              <a:buChar char="●"/>
            </a:pPr>
            <a:r>
              <a:rPr lang="en-GB">
                <a:solidFill>
                  <a:schemeClr val="dk1"/>
                </a:solidFill>
              </a:rPr>
              <a:t>the radiation weighting factor of source if</a:t>
            </a:r>
            <a:endParaRPr>
              <a:solidFill>
                <a:schemeClr val="dk1"/>
              </a:solidFill>
            </a:endParaRPr>
          </a:p>
          <a:p>
            <a:pPr marL="914400" lvl="1" indent="-317500" algn="l" rtl="0">
              <a:spcBef>
                <a:spcPts val="1000"/>
              </a:spcBef>
              <a:spcAft>
                <a:spcPts val="0"/>
              </a:spcAft>
              <a:buClr>
                <a:schemeClr val="dk1"/>
              </a:buClr>
              <a:buSzPts val="1400"/>
              <a:buChar char="○"/>
            </a:pPr>
            <a:r>
              <a:rPr lang="en-GB">
                <a:solidFill>
                  <a:schemeClr val="dk1"/>
                </a:solidFill>
              </a:rPr>
              <a:t>the technician receives an equivalent dose of </a:t>
            </a:r>
            <a:r>
              <a:rPr lang="en-GB" b="1">
                <a:solidFill>
                  <a:schemeClr val="dk1"/>
                </a:solidFill>
              </a:rPr>
              <a:t>4.5 x 10</a:t>
            </a:r>
            <a:r>
              <a:rPr lang="en-GB" b="1" baseline="30000">
                <a:solidFill>
                  <a:schemeClr val="dk1"/>
                </a:solidFill>
              </a:rPr>
              <a:t>-8 </a:t>
            </a:r>
            <a:r>
              <a:rPr lang="en-GB" b="1">
                <a:solidFill>
                  <a:schemeClr val="dk1"/>
                </a:solidFill>
              </a:rPr>
              <a:t>Sv</a:t>
            </a:r>
            <a:r>
              <a:rPr lang="en-GB">
                <a:solidFill>
                  <a:schemeClr val="dk1"/>
                </a:solidFill>
              </a:rPr>
              <a:t>.</a:t>
            </a:r>
            <a:endParaRPr/>
          </a:p>
          <a:p>
            <a:pPr marL="0" lvl="0" indent="0" algn="l" rtl="0">
              <a:spcBef>
                <a:spcPts val="0"/>
              </a:spcBef>
              <a:spcAft>
                <a:spcPts val="0"/>
              </a:spcAft>
              <a:buNone/>
            </a:pPr>
            <a:r>
              <a:rPr lang="en-GB"/>
              <a:t>  </a:t>
            </a:r>
            <a:endParaRPr/>
          </a:p>
          <a:p>
            <a:pPr marL="0" lvl="0" indent="0" algn="ctr" rtl="0">
              <a:spcBef>
                <a:spcPts val="0"/>
              </a:spcBef>
              <a:spcAft>
                <a:spcPts val="0"/>
              </a:spcAft>
              <a:buNone/>
            </a:pPr>
            <a:endParaRPr/>
          </a:p>
        </p:txBody>
      </p:sp>
      <p:sp>
        <p:nvSpPr>
          <p:cNvPr id="1967" name="Google Shape;1967;p143"/>
          <p:cNvSpPr txBox="1"/>
          <p:nvPr/>
        </p:nvSpPr>
        <p:spPr>
          <a:xfrm>
            <a:off x="7302125" y="3283975"/>
            <a:ext cx="1359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1.5 x 10</a:t>
            </a:r>
            <a:r>
              <a:rPr lang="en-GB" b="1" baseline="30000"/>
              <a:t>-8</a:t>
            </a:r>
            <a:r>
              <a:rPr lang="en-GB" b="1"/>
              <a:t> Gy</a:t>
            </a:r>
            <a:endParaRPr b="1" baseline="30000"/>
          </a:p>
        </p:txBody>
      </p:sp>
      <p:sp>
        <p:nvSpPr>
          <p:cNvPr id="1968" name="Google Shape;1968;p14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969" name="Google Shape;1969;p143"/>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Radiation (explanation questions)</a:t>
            </a:r>
            <a:endParaRPr sz="1000" i="1">
              <a:solidFill>
                <a:schemeClr val="dk1"/>
              </a:solidFill>
            </a:endParaRPr>
          </a:p>
        </p:txBody>
      </p:sp>
      <p:sp>
        <p:nvSpPr>
          <p:cNvPr id="1970" name="Google Shape;1970;p143"/>
          <p:cNvSpPr txBox="1"/>
          <p:nvPr/>
        </p:nvSpPr>
        <p:spPr>
          <a:xfrm>
            <a:off x="515150" y="1063625"/>
            <a:ext cx="39054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The technician wears a film badge to monitor exposure to radiation.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a:t>The film badge contains a piece of photographic film behind windows of different materials.</a:t>
            </a:r>
            <a:endParaRPr/>
          </a:p>
          <a:p>
            <a:pPr marL="0" lvl="0" indent="0" algn="l" rtl="0">
              <a:spcBef>
                <a:spcPts val="0"/>
              </a:spcBef>
              <a:spcAft>
                <a:spcPts val="0"/>
              </a:spcAft>
              <a:buNone/>
            </a:pPr>
            <a:endParaRPr/>
          </a:p>
        </p:txBody>
      </p:sp>
      <p:pic>
        <p:nvPicPr>
          <p:cNvPr id="1971" name="Google Shape;1971;p143"/>
          <p:cNvPicPr preferRelativeResize="0"/>
          <p:nvPr/>
        </p:nvPicPr>
        <p:blipFill>
          <a:blip r:embed="rId4">
            <a:alphaModFix/>
          </a:blip>
          <a:stretch>
            <a:fillRect/>
          </a:stretch>
        </p:blipFill>
        <p:spPr>
          <a:xfrm>
            <a:off x="469500" y="2559700"/>
            <a:ext cx="3695001" cy="1291588"/>
          </a:xfrm>
          <a:prstGeom prst="rect">
            <a:avLst/>
          </a:prstGeom>
          <a:noFill/>
          <a:ln>
            <a:noFill/>
          </a:ln>
        </p:spPr>
      </p:pic>
      <p:sp>
        <p:nvSpPr>
          <p:cNvPr id="1972" name="Google Shape;1972;p143"/>
          <p:cNvSpPr txBox="1"/>
          <p:nvPr/>
        </p:nvSpPr>
        <p:spPr>
          <a:xfrm>
            <a:off x="7302125" y="4467850"/>
            <a:ext cx="1359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ω</a:t>
            </a:r>
            <a:r>
              <a:rPr lang="en-GB" b="1" baseline="-25000"/>
              <a:t>R</a:t>
            </a:r>
            <a:r>
              <a:rPr lang="en-GB" b="1"/>
              <a:t> = 3</a:t>
            </a:r>
            <a:endParaRPr b="1" baseline="30000"/>
          </a:p>
        </p:txBody>
      </p:sp>
      <p:sp>
        <p:nvSpPr>
          <p:cNvPr id="1973" name="Google Shape;1973;p143"/>
          <p:cNvSpPr txBox="1"/>
          <p:nvPr/>
        </p:nvSpPr>
        <p:spPr>
          <a:xfrm>
            <a:off x="2971175" y="153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1974" name="Google Shape;1974;p143">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1978"/>
        <p:cNvGrpSpPr/>
        <p:nvPr/>
      </p:nvGrpSpPr>
      <p:grpSpPr>
        <a:xfrm>
          <a:off x="0" y="0"/>
          <a:ext cx="0" cy="0"/>
          <a:chOff x="0" y="0"/>
          <a:chExt cx="0" cy="0"/>
        </a:xfrm>
      </p:grpSpPr>
      <p:sp>
        <p:nvSpPr>
          <p:cNvPr id="1979" name="Google Shape;1979;p144"/>
          <p:cNvSpPr txBox="1">
            <a:spLocks noGrp="1"/>
          </p:cNvSpPr>
          <p:nvPr>
            <p:ph type="title"/>
          </p:nvPr>
        </p:nvSpPr>
        <p:spPr>
          <a:xfrm>
            <a:off x="311700" y="445025"/>
            <a:ext cx="5422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Nature of radiation…</a:t>
            </a:r>
            <a:endParaRPr b="1">
              <a:latin typeface="Nunito"/>
              <a:ea typeface="Nunito"/>
              <a:cs typeface="Nunito"/>
              <a:sym typeface="Nunito"/>
            </a:endParaRPr>
          </a:p>
        </p:txBody>
      </p:sp>
      <p:sp>
        <p:nvSpPr>
          <p:cNvPr id="1980" name="Google Shape;1980;p144"/>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2022</a:t>
            </a:r>
            <a:r>
              <a:rPr lang="en-GB" sz="1200">
                <a:solidFill>
                  <a:schemeClr val="dk1"/>
                </a:solidFill>
              </a:rPr>
              <a:t> 13a,bii</a:t>
            </a:r>
            <a:endParaRPr/>
          </a:p>
        </p:txBody>
      </p:sp>
      <p:sp>
        <p:nvSpPr>
          <p:cNvPr id="1981" name="Google Shape;1981;p144"/>
          <p:cNvSpPr txBox="1"/>
          <p:nvPr/>
        </p:nvSpPr>
        <p:spPr>
          <a:xfrm>
            <a:off x="4908000" y="3215300"/>
            <a:ext cx="4064100" cy="949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(a) </a:t>
            </a:r>
            <a:r>
              <a:rPr lang="en-GB" sz="1100" b="1">
                <a:solidFill>
                  <a:schemeClr val="dk1"/>
                </a:solidFill>
              </a:rPr>
              <a:t>Alpha</a:t>
            </a:r>
            <a:r>
              <a:rPr lang="en-GB" sz="1100">
                <a:solidFill>
                  <a:schemeClr val="dk1"/>
                </a:solidFill>
              </a:rPr>
              <a:t> is (more easily) </a:t>
            </a:r>
            <a:r>
              <a:rPr lang="en-GB" sz="1100" b="1">
                <a:solidFill>
                  <a:schemeClr val="dk1"/>
                </a:solidFill>
              </a:rPr>
              <a:t>absorbed</a:t>
            </a:r>
            <a:r>
              <a:rPr lang="en-GB" sz="1100">
                <a:solidFill>
                  <a:schemeClr val="dk1"/>
                </a:solidFill>
              </a:rPr>
              <a:t> by </a:t>
            </a:r>
            <a:r>
              <a:rPr lang="en-GB" sz="1100" b="1">
                <a:solidFill>
                  <a:schemeClr val="dk1"/>
                </a:solidFill>
              </a:rPr>
              <a:t>air</a:t>
            </a:r>
            <a:r>
              <a:rPr lang="en-GB" sz="1100">
                <a:solidFill>
                  <a:schemeClr val="dk1"/>
                </a:solidFill>
              </a:rPr>
              <a:t>/smoke/detector</a:t>
            </a:r>
            <a:endParaRPr sz="1100">
              <a:solidFill>
                <a:schemeClr val="dk1"/>
              </a:solidFill>
            </a:endParaRPr>
          </a:p>
          <a:p>
            <a:pPr marL="0" lvl="0" indent="0" algn="l" rtl="0">
              <a:spcBef>
                <a:spcPts val="1000"/>
              </a:spcBef>
              <a:spcAft>
                <a:spcPts val="0"/>
              </a:spcAft>
              <a:buNone/>
            </a:pPr>
            <a:r>
              <a:rPr lang="en-GB" sz="1100" b="1">
                <a:solidFill>
                  <a:schemeClr val="dk1"/>
                </a:solidFill>
              </a:rPr>
              <a:t>OR</a:t>
            </a:r>
            <a:r>
              <a:rPr lang="en-GB" sz="1100">
                <a:solidFill>
                  <a:schemeClr val="dk1"/>
                </a:solidFill>
              </a:rPr>
              <a:t> </a:t>
            </a:r>
            <a:r>
              <a:rPr lang="en-GB" sz="1100" b="1">
                <a:solidFill>
                  <a:schemeClr val="dk1"/>
                </a:solidFill>
              </a:rPr>
              <a:t>Alpha</a:t>
            </a:r>
            <a:r>
              <a:rPr lang="en-GB" sz="1100">
                <a:solidFill>
                  <a:schemeClr val="dk1"/>
                </a:solidFill>
              </a:rPr>
              <a:t> has a </a:t>
            </a:r>
            <a:r>
              <a:rPr lang="en-GB" sz="1100" b="1">
                <a:solidFill>
                  <a:schemeClr val="dk1"/>
                </a:solidFill>
              </a:rPr>
              <a:t>short</a:t>
            </a:r>
            <a:r>
              <a:rPr lang="en-GB" sz="1100">
                <a:solidFill>
                  <a:schemeClr val="dk1"/>
                </a:solidFill>
              </a:rPr>
              <a:t>(er) </a:t>
            </a:r>
            <a:r>
              <a:rPr lang="en-GB" sz="1100" b="1">
                <a:solidFill>
                  <a:schemeClr val="dk1"/>
                </a:solidFill>
              </a:rPr>
              <a:t>range</a:t>
            </a:r>
            <a:r>
              <a:rPr lang="en-GB" sz="1100">
                <a:solidFill>
                  <a:schemeClr val="dk1"/>
                </a:solidFill>
              </a:rPr>
              <a:t> in air</a:t>
            </a:r>
            <a:r>
              <a:rPr lang="en-GB" sz="1100" b="1">
                <a:solidFill>
                  <a:schemeClr val="dk1"/>
                </a:solidFill>
              </a:rPr>
              <a:t> (1)</a:t>
            </a:r>
            <a:endParaRPr sz="1100" b="1">
              <a:solidFill>
                <a:schemeClr val="dk1"/>
              </a:solidFill>
            </a:endParaRPr>
          </a:p>
          <a:p>
            <a:pPr marL="0" lvl="0" indent="0" algn="l" rtl="0">
              <a:spcBef>
                <a:spcPts val="1000"/>
              </a:spcBef>
              <a:spcAft>
                <a:spcPts val="1000"/>
              </a:spcAft>
              <a:buNone/>
            </a:pPr>
            <a:r>
              <a:rPr lang="en-GB" sz="1100" b="1">
                <a:solidFill>
                  <a:schemeClr val="dk1"/>
                </a:solidFill>
              </a:rPr>
              <a:t>Alpha</a:t>
            </a:r>
            <a:r>
              <a:rPr lang="en-GB" sz="1100">
                <a:solidFill>
                  <a:schemeClr val="dk1"/>
                </a:solidFill>
              </a:rPr>
              <a:t> is the </a:t>
            </a:r>
            <a:r>
              <a:rPr lang="en-GB" sz="1100" b="1">
                <a:solidFill>
                  <a:schemeClr val="dk1"/>
                </a:solidFill>
              </a:rPr>
              <a:t>most ionising</a:t>
            </a:r>
            <a:r>
              <a:rPr lang="en-GB" sz="1100">
                <a:solidFill>
                  <a:schemeClr val="dk1"/>
                </a:solidFill>
              </a:rPr>
              <a:t> </a:t>
            </a:r>
            <a:r>
              <a:rPr lang="en-GB" sz="1100" b="1">
                <a:solidFill>
                  <a:schemeClr val="dk1"/>
                </a:solidFill>
              </a:rPr>
              <a:t>(1)</a:t>
            </a:r>
            <a:endParaRPr sz="1100" b="1">
              <a:solidFill>
                <a:schemeClr val="dk1"/>
              </a:solidFill>
            </a:endParaRPr>
          </a:p>
        </p:txBody>
      </p:sp>
      <p:sp>
        <p:nvSpPr>
          <p:cNvPr id="1982" name="Google Shape;1982;p14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983" name="Google Shape;1983;p144"/>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Radiation (explanation questions)</a:t>
            </a:r>
            <a:endParaRPr sz="1000" i="1">
              <a:solidFill>
                <a:schemeClr val="dk1"/>
              </a:solidFill>
            </a:endParaRPr>
          </a:p>
        </p:txBody>
      </p:sp>
      <p:sp>
        <p:nvSpPr>
          <p:cNvPr id="1984" name="Google Shape;1984;p144"/>
          <p:cNvSpPr txBox="1"/>
          <p:nvPr/>
        </p:nvSpPr>
        <p:spPr>
          <a:xfrm>
            <a:off x="382900" y="2239775"/>
            <a:ext cx="41892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Inside the smoke detector a radioactive source causes ionisation of the air between two electrically charged plates. When smoke enters the detector, the ionisation of the air is reduced. The graphs show how the activity of three different alpha sources X, Y, and Z change with time.</a:t>
            </a:r>
            <a:endParaRPr/>
          </a:p>
        </p:txBody>
      </p:sp>
      <p:pic>
        <p:nvPicPr>
          <p:cNvPr id="1985" name="Google Shape;1985;p144"/>
          <p:cNvPicPr preferRelativeResize="0"/>
          <p:nvPr/>
        </p:nvPicPr>
        <p:blipFill>
          <a:blip r:embed="rId4">
            <a:alphaModFix/>
          </a:blip>
          <a:stretch>
            <a:fillRect/>
          </a:stretch>
        </p:blipFill>
        <p:spPr>
          <a:xfrm>
            <a:off x="2587425" y="1145850"/>
            <a:ext cx="2238699" cy="1157950"/>
          </a:xfrm>
          <a:prstGeom prst="rect">
            <a:avLst/>
          </a:prstGeom>
          <a:noFill/>
          <a:ln>
            <a:noFill/>
          </a:ln>
        </p:spPr>
      </p:pic>
      <p:sp>
        <p:nvSpPr>
          <p:cNvPr id="1986" name="Google Shape;1986;p144"/>
          <p:cNvSpPr txBox="1"/>
          <p:nvPr/>
        </p:nvSpPr>
        <p:spPr>
          <a:xfrm>
            <a:off x="4888050" y="1030925"/>
            <a:ext cx="4104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In most smoke detectors the radioactive source used is americium-241, which emits alpha particles.</a:t>
            </a:r>
            <a:endParaRPr b="1"/>
          </a:p>
        </p:txBody>
      </p:sp>
      <p:sp>
        <p:nvSpPr>
          <p:cNvPr id="1987" name="Google Shape;1987;p144"/>
          <p:cNvSpPr txBox="1"/>
          <p:nvPr/>
        </p:nvSpPr>
        <p:spPr>
          <a:xfrm>
            <a:off x="382900" y="876875"/>
            <a:ext cx="24495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Smoke detectors are designed to automatically detect smoke and give a warning. It is recommended that smoke detectors are replaced every ten years.</a:t>
            </a:r>
            <a:endParaRPr/>
          </a:p>
        </p:txBody>
      </p:sp>
      <p:pic>
        <p:nvPicPr>
          <p:cNvPr id="1988" name="Google Shape;1988;p144"/>
          <p:cNvPicPr preferRelativeResize="0"/>
          <p:nvPr/>
        </p:nvPicPr>
        <p:blipFill>
          <a:blip r:embed="rId5">
            <a:alphaModFix/>
          </a:blip>
          <a:stretch>
            <a:fillRect/>
          </a:stretch>
        </p:blipFill>
        <p:spPr>
          <a:xfrm>
            <a:off x="752373" y="3657825"/>
            <a:ext cx="3258900" cy="1242275"/>
          </a:xfrm>
          <a:prstGeom prst="rect">
            <a:avLst/>
          </a:prstGeom>
          <a:noFill/>
          <a:ln>
            <a:noFill/>
          </a:ln>
        </p:spPr>
      </p:pic>
      <p:sp>
        <p:nvSpPr>
          <p:cNvPr id="1989" name="Google Shape;1989;p144"/>
          <p:cNvSpPr txBox="1"/>
          <p:nvPr/>
        </p:nvSpPr>
        <p:spPr>
          <a:xfrm>
            <a:off x="4908000" y="4204175"/>
            <a:ext cx="4064100" cy="820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(b) The </a:t>
            </a:r>
            <a:r>
              <a:rPr lang="en-GB" sz="1100" b="1">
                <a:solidFill>
                  <a:schemeClr val="dk1"/>
                </a:solidFill>
              </a:rPr>
              <a:t>half-life</a:t>
            </a:r>
            <a:r>
              <a:rPr lang="en-GB" sz="1100">
                <a:solidFill>
                  <a:schemeClr val="dk1"/>
                </a:solidFill>
              </a:rPr>
              <a:t> of the sources are </a:t>
            </a:r>
            <a:r>
              <a:rPr lang="en-GB" sz="1100" b="1">
                <a:solidFill>
                  <a:schemeClr val="dk1"/>
                </a:solidFill>
              </a:rPr>
              <a:t>too short</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The </a:t>
            </a:r>
            <a:r>
              <a:rPr lang="en-GB" sz="1100" b="1">
                <a:solidFill>
                  <a:schemeClr val="dk1"/>
                </a:solidFill>
              </a:rPr>
              <a:t>smoke detectors</a:t>
            </a:r>
            <a:r>
              <a:rPr lang="en-GB" sz="1100">
                <a:solidFill>
                  <a:schemeClr val="dk1"/>
                </a:solidFill>
              </a:rPr>
              <a:t> would </a:t>
            </a:r>
            <a:r>
              <a:rPr lang="en-GB" sz="1100" b="1">
                <a:solidFill>
                  <a:schemeClr val="dk1"/>
                </a:solidFill>
              </a:rPr>
              <a:t>only work</a:t>
            </a:r>
            <a:r>
              <a:rPr lang="en-GB" sz="1100">
                <a:solidFill>
                  <a:schemeClr val="dk1"/>
                </a:solidFill>
              </a:rPr>
              <a:t> for a </a:t>
            </a:r>
            <a:r>
              <a:rPr lang="en-GB" sz="1100" b="1">
                <a:solidFill>
                  <a:schemeClr val="dk1"/>
                </a:solidFill>
              </a:rPr>
              <a:t>short time</a:t>
            </a:r>
            <a:r>
              <a:rPr lang="en-GB" sz="1100">
                <a:solidFill>
                  <a:schemeClr val="dk1"/>
                </a:solidFill>
              </a:rPr>
              <a:t>/need to be replaced frequently/would not last 10 years. </a:t>
            </a:r>
            <a:r>
              <a:rPr lang="en-GB" sz="1100" b="1">
                <a:solidFill>
                  <a:schemeClr val="dk1"/>
                </a:solidFill>
              </a:rPr>
              <a:t>(1)</a:t>
            </a:r>
            <a:endParaRPr sz="1100" b="1">
              <a:solidFill>
                <a:schemeClr val="dk1"/>
              </a:solidFill>
            </a:endParaRPr>
          </a:p>
        </p:txBody>
      </p:sp>
      <p:sp>
        <p:nvSpPr>
          <p:cNvPr id="1990" name="Google Shape;1990;p144"/>
          <p:cNvSpPr txBox="1"/>
          <p:nvPr/>
        </p:nvSpPr>
        <p:spPr>
          <a:xfrm>
            <a:off x="4908000" y="1862225"/>
            <a:ext cx="4064100" cy="13134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AutoNum type="alphaLcParenBoth"/>
            </a:pPr>
            <a:r>
              <a:rPr lang="en-GB">
                <a:solidFill>
                  <a:schemeClr val="dk1"/>
                </a:solidFill>
              </a:rPr>
              <a:t>Give two reasons why an alpha radiation source is used rather than a beta or gamma source. </a:t>
            </a:r>
            <a:r>
              <a:rPr lang="en-GB" b="1">
                <a:solidFill>
                  <a:schemeClr val="dk1"/>
                </a:solidFill>
              </a:rPr>
              <a:t>(2)</a:t>
            </a:r>
            <a:endParaRPr b="1">
              <a:solidFill>
                <a:schemeClr val="dk1"/>
              </a:solidFill>
            </a:endParaRPr>
          </a:p>
          <a:p>
            <a:pPr marL="457200" lvl="0" indent="-317500" algn="l" rtl="0">
              <a:spcBef>
                <a:spcPts val="400"/>
              </a:spcBef>
              <a:spcAft>
                <a:spcPts val="0"/>
              </a:spcAft>
              <a:buClr>
                <a:schemeClr val="dk1"/>
              </a:buClr>
              <a:buSzPts val="1400"/>
              <a:buAutoNum type="alphaLcParenBoth" startAt="2"/>
            </a:pPr>
            <a:r>
              <a:rPr lang="en-GB">
                <a:solidFill>
                  <a:schemeClr val="dk1"/>
                </a:solidFill>
              </a:rPr>
              <a:t>Explain why these sources would not be suitable for use in a smoke detector. </a:t>
            </a:r>
            <a:r>
              <a:rPr lang="en-GB" b="1">
                <a:solidFill>
                  <a:schemeClr val="dk1"/>
                </a:solidFill>
              </a:rPr>
              <a:t>(2)</a:t>
            </a:r>
            <a:endParaRPr/>
          </a:p>
        </p:txBody>
      </p:sp>
      <p:pic>
        <p:nvPicPr>
          <p:cNvPr id="1991" name="Google Shape;1991;p144">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1995"/>
        <p:cNvGrpSpPr/>
        <p:nvPr/>
      </p:nvGrpSpPr>
      <p:grpSpPr>
        <a:xfrm>
          <a:off x="0" y="0"/>
          <a:ext cx="0" cy="0"/>
          <a:chOff x="0" y="0"/>
          <a:chExt cx="0" cy="0"/>
        </a:xfrm>
      </p:grpSpPr>
      <p:sp>
        <p:nvSpPr>
          <p:cNvPr id="1996" name="Google Shape;1996;p145"/>
          <p:cNvSpPr txBox="1">
            <a:spLocks noGrp="1"/>
          </p:cNvSpPr>
          <p:nvPr>
            <p:ph type="title"/>
          </p:nvPr>
        </p:nvSpPr>
        <p:spPr>
          <a:xfrm>
            <a:off x="311700" y="445025"/>
            <a:ext cx="4260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Nature of radiation…</a:t>
            </a:r>
            <a:endParaRPr b="1">
              <a:latin typeface="Nunito"/>
              <a:ea typeface="Nunito"/>
              <a:cs typeface="Nunito"/>
              <a:sym typeface="Nunito"/>
            </a:endParaRPr>
          </a:p>
        </p:txBody>
      </p:sp>
      <p:sp>
        <p:nvSpPr>
          <p:cNvPr id="1997" name="Google Shape;1997;p145"/>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 </a:t>
            </a:r>
            <a:r>
              <a:rPr lang="en-GB" sz="1200">
                <a:solidFill>
                  <a:schemeClr val="dk1"/>
                </a:solidFill>
              </a:rPr>
              <a:t>13a</a:t>
            </a:r>
            <a:endParaRPr/>
          </a:p>
        </p:txBody>
      </p:sp>
      <p:sp>
        <p:nvSpPr>
          <p:cNvPr id="1998" name="Google Shape;1998;p145"/>
          <p:cNvSpPr txBox="1"/>
          <p:nvPr/>
        </p:nvSpPr>
        <p:spPr>
          <a:xfrm>
            <a:off x="4908000" y="2383450"/>
            <a:ext cx="4104000" cy="2688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Y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a:solidFill>
                  <a:schemeClr val="dk1"/>
                </a:solidFill>
              </a:rPr>
              <a:t>Sheet of paper absorbs alpha radiation, (reducing the count rate).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a:solidFill>
                  <a:schemeClr val="dk1"/>
                </a:solidFill>
              </a:rPr>
              <a:t>(8 mm of) lead absorbs (some of the) gamma radiation, (reducing the count rate further).</a:t>
            </a:r>
            <a:endParaRPr sz="1100">
              <a:solidFill>
                <a:schemeClr val="dk1"/>
              </a:solidFill>
            </a:endParaRPr>
          </a:p>
          <a:p>
            <a:pPr marL="0" lvl="0" indent="0" algn="l" rtl="0">
              <a:spcBef>
                <a:spcPts val="1000"/>
              </a:spcBef>
              <a:spcAft>
                <a:spcPts val="0"/>
              </a:spcAft>
              <a:buNone/>
            </a:pPr>
            <a:r>
              <a:rPr lang="en-GB" sz="1100" b="1">
                <a:solidFill>
                  <a:schemeClr val="dk1"/>
                </a:solidFill>
              </a:rPr>
              <a:t>OR</a:t>
            </a:r>
            <a:r>
              <a:rPr lang="en-GB" sz="1100">
                <a:solidFill>
                  <a:schemeClr val="dk1"/>
                </a:solidFill>
              </a:rPr>
              <a:t> (Some) gamma radiation is able to penetrate (8 mm of) lead</a:t>
            </a:r>
            <a:endParaRPr sz="1100">
              <a:solidFill>
                <a:schemeClr val="dk1"/>
              </a:solidFill>
            </a:endParaRPr>
          </a:p>
          <a:p>
            <a:pPr marL="0" lvl="0" indent="0" algn="l" rtl="0">
              <a:spcBef>
                <a:spcPts val="1000"/>
              </a:spcBef>
              <a:spcAft>
                <a:spcPts val="0"/>
              </a:spcAft>
              <a:buNone/>
            </a:pPr>
            <a:r>
              <a:rPr lang="en-GB" sz="1100" b="1">
                <a:solidFill>
                  <a:schemeClr val="dk1"/>
                </a:solidFill>
              </a:rPr>
              <a:t>OR</a:t>
            </a:r>
            <a:r>
              <a:rPr lang="en-GB" sz="1100">
                <a:solidFill>
                  <a:schemeClr val="dk1"/>
                </a:solidFill>
              </a:rPr>
              <a:t> The gamma radiation is able to penetrate the (3mm of) aluminium</a:t>
            </a:r>
            <a:endParaRPr sz="1100">
              <a:solidFill>
                <a:schemeClr val="dk1"/>
              </a:solidFill>
            </a:endParaRPr>
          </a:p>
          <a:p>
            <a:pPr marL="0" lvl="0" indent="0" algn="l" rtl="0">
              <a:spcBef>
                <a:spcPts val="1000"/>
              </a:spcBef>
              <a:spcAft>
                <a:spcPts val="1000"/>
              </a:spcAft>
              <a:buNone/>
            </a:pPr>
            <a:r>
              <a:rPr lang="en-GB" sz="1100" b="1">
                <a:solidFill>
                  <a:schemeClr val="dk1"/>
                </a:solidFill>
              </a:rPr>
              <a:t>OR</a:t>
            </a:r>
            <a:r>
              <a:rPr lang="en-GB" sz="1100">
                <a:solidFill>
                  <a:schemeClr val="dk1"/>
                </a:solidFill>
              </a:rPr>
              <a:t> (Source) Y is the only source with a (significant) reduction in count rate due to paper </a:t>
            </a:r>
            <a:r>
              <a:rPr lang="en-GB" sz="1100" b="1">
                <a:solidFill>
                  <a:schemeClr val="dk1"/>
                </a:solidFill>
              </a:rPr>
              <a:t>(1)</a:t>
            </a:r>
            <a:endParaRPr sz="1100" b="1">
              <a:solidFill>
                <a:schemeClr val="dk1"/>
              </a:solidFill>
            </a:endParaRPr>
          </a:p>
        </p:txBody>
      </p:sp>
      <p:sp>
        <p:nvSpPr>
          <p:cNvPr id="1999" name="Google Shape;1999;p14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000" name="Google Shape;2000;p145"/>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Radiation (explanation questions)</a:t>
            </a:r>
            <a:endParaRPr sz="1000" i="1">
              <a:solidFill>
                <a:schemeClr val="dk1"/>
              </a:solidFill>
            </a:endParaRPr>
          </a:p>
        </p:txBody>
      </p:sp>
      <p:sp>
        <p:nvSpPr>
          <p:cNvPr id="2001" name="Google Shape;2001;p145"/>
          <p:cNvSpPr txBox="1"/>
          <p:nvPr/>
        </p:nvSpPr>
        <p:spPr>
          <a:xfrm>
            <a:off x="382900" y="2473500"/>
            <a:ext cx="4373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Different absorbing materials are placed, in turn, between the radioactive source and the Geiger- Müller tube, and the count rate is determined. This procedure is repeated for each radioactive source.</a:t>
            </a:r>
            <a:endParaRPr/>
          </a:p>
        </p:txBody>
      </p:sp>
      <p:sp>
        <p:nvSpPr>
          <p:cNvPr id="2002" name="Google Shape;2002;p145"/>
          <p:cNvSpPr txBox="1"/>
          <p:nvPr/>
        </p:nvSpPr>
        <p:spPr>
          <a:xfrm>
            <a:off x="4888050" y="956013"/>
            <a:ext cx="4104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One of the sources emits beta radiation only, one emits gamma radiation only, and one emits both alpha and gamma radiation.</a:t>
            </a:r>
            <a:endParaRPr/>
          </a:p>
        </p:txBody>
      </p:sp>
      <p:sp>
        <p:nvSpPr>
          <p:cNvPr id="2003" name="Google Shape;2003;p145"/>
          <p:cNvSpPr txBox="1"/>
          <p:nvPr/>
        </p:nvSpPr>
        <p:spPr>
          <a:xfrm>
            <a:off x="382900" y="966925"/>
            <a:ext cx="4275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An experiment is carried out, using the apparatus shown, to investigate the radiation emitted from different radioactive sources.</a:t>
            </a:r>
            <a:endParaRPr/>
          </a:p>
        </p:txBody>
      </p:sp>
      <p:pic>
        <p:nvPicPr>
          <p:cNvPr id="2004" name="Google Shape;2004;p145"/>
          <p:cNvPicPr preferRelativeResize="0"/>
          <p:nvPr/>
        </p:nvPicPr>
        <p:blipFill>
          <a:blip r:embed="rId4">
            <a:alphaModFix/>
          </a:blip>
          <a:stretch>
            <a:fillRect/>
          </a:stretch>
        </p:blipFill>
        <p:spPr>
          <a:xfrm>
            <a:off x="695850" y="1584151"/>
            <a:ext cx="3500726" cy="889341"/>
          </a:xfrm>
          <a:prstGeom prst="rect">
            <a:avLst/>
          </a:prstGeom>
          <a:noFill/>
          <a:ln>
            <a:noFill/>
          </a:ln>
        </p:spPr>
      </p:pic>
      <p:pic>
        <p:nvPicPr>
          <p:cNvPr id="2005" name="Google Shape;2005;p145"/>
          <p:cNvPicPr preferRelativeResize="0"/>
          <p:nvPr/>
        </p:nvPicPr>
        <p:blipFill>
          <a:blip r:embed="rId5">
            <a:alphaModFix/>
          </a:blip>
          <a:stretch>
            <a:fillRect/>
          </a:stretch>
        </p:blipFill>
        <p:spPr>
          <a:xfrm>
            <a:off x="581262" y="3520201"/>
            <a:ext cx="3729900" cy="1518050"/>
          </a:xfrm>
          <a:prstGeom prst="rect">
            <a:avLst/>
          </a:prstGeom>
          <a:noFill/>
          <a:ln>
            <a:noFill/>
          </a:ln>
        </p:spPr>
      </p:pic>
      <p:sp>
        <p:nvSpPr>
          <p:cNvPr id="2006" name="Google Shape;2006;p145"/>
          <p:cNvSpPr txBox="1"/>
          <p:nvPr/>
        </p:nvSpPr>
        <p:spPr>
          <a:xfrm>
            <a:off x="4908000" y="1721025"/>
            <a:ext cx="41040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State which source, X, Y or Z, emits both alpha and gamma radiation. Justify your answer. </a:t>
            </a:r>
            <a:r>
              <a:rPr lang="en-GB" b="1">
                <a:solidFill>
                  <a:schemeClr val="dk1"/>
                </a:solidFill>
              </a:rPr>
              <a:t>(3)</a:t>
            </a:r>
            <a:endParaRPr/>
          </a:p>
        </p:txBody>
      </p:sp>
      <p:pic>
        <p:nvPicPr>
          <p:cNvPr id="2007" name="Google Shape;2007;p145">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2011"/>
        <p:cNvGrpSpPr/>
        <p:nvPr/>
      </p:nvGrpSpPr>
      <p:grpSpPr>
        <a:xfrm>
          <a:off x="0" y="0"/>
          <a:ext cx="0" cy="0"/>
          <a:chOff x="0" y="0"/>
          <a:chExt cx="0" cy="0"/>
        </a:xfrm>
      </p:grpSpPr>
      <p:sp>
        <p:nvSpPr>
          <p:cNvPr id="2012" name="Google Shape;2012;p146"/>
          <p:cNvSpPr txBox="1">
            <a:spLocks noGrp="1"/>
          </p:cNvSpPr>
          <p:nvPr>
            <p:ph type="title"/>
          </p:nvPr>
        </p:nvSpPr>
        <p:spPr>
          <a:xfrm>
            <a:off x="311700" y="445025"/>
            <a:ext cx="4260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Nature of radiation…</a:t>
            </a:r>
            <a:endParaRPr b="1">
              <a:latin typeface="Nunito"/>
              <a:ea typeface="Nunito"/>
              <a:cs typeface="Nunito"/>
              <a:sym typeface="Nunito"/>
            </a:endParaRPr>
          </a:p>
        </p:txBody>
      </p:sp>
      <p:sp>
        <p:nvSpPr>
          <p:cNvPr id="2013" name="Google Shape;2013;p146"/>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a:t>
            </a:r>
            <a:r>
              <a:rPr lang="en-GB" sz="1200">
                <a:solidFill>
                  <a:schemeClr val="dk1"/>
                </a:solidFill>
              </a:rPr>
              <a:t> 13bii</a:t>
            </a:r>
            <a:endParaRPr/>
          </a:p>
        </p:txBody>
      </p:sp>
      <p:sp>
        <p:nvSpPr>
          <p:cNvPr id="2014" name="Google Shape;2014;p146"/>
          <p:cNvSpPr txBox="1"/>
          <p:nvPr/>
        </p:nvSpPr>
        <p:spPr>
          <a:xfrm>
            <a:off x="5396900" y="3886675"/>
            <a:ext cx="3605700" cy="1118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alpha</a:t>
            </a:r>
            <a:r>
              <a:rPr lang="en-GB" sz="1100">
                <a:solidFill>
                  <a:schemeClr val="dk1"/>
                </a:solidFill>
              </a:rPr>
              <a:t> (radiation) (1)</a:t>
            </a:r>
            <a:endParaRPr sz="1100">
              <a:solidFill>
                <a:schemeClr val="dk1"/>
              </a:solidFill>
            </a:endParaRPr>
          </a:p>
          <a:p>
            <a:pPr marL="0" lvl="0" indent="0" algn="l" rtl="0">
              <a:spcBef>
                <a:spcPts val="1000"/>
              </a:spcBef>
              <a:spcAft>
                <a:spcPts val="0"/>
              </a:spcAft>
              <a:buNone/>
            </a:pPr>
            <a:r>
              <a:rPr lang="en-GB" sz="1100">
                <a:solidFill>
                  <a:schemeClr val="dk1"/>
                </a:solidFill>
              </a:rPr>
              <a:t>Alpha radiation only has a </a:t>
            </a:r>
            <a:r>
              <a:rPr lang="en-GB" sz="1100" b="1">
                <a:solidFill>
                  <a:schemeClr val="dk1"/>
                </a:solidFill>
              </a:rPr>
              <a:t>short range</a:t>
            </a:r>
            <a:r>
              <a:rPr lang="en-GB" sz="1100">
                <a:solidFill>
                  <a:schemeClr val="dk1"/>
                </a:solidFill>
              </a:rPr>
              <a:t> (in air)</a:t>
            </a:r>
            <a:endParaRPr sz="1100">
              <a:solidFill>
                <a:schemeClr val="dk1"/>
              </a:solidFill>
            </a:endParaRPr>
          </a:p>
          <a:p>
            <a:pPr marL="0" lvl="0" indent="0" algn="l" rtl="0">
              <a:spcBef>
                <a:spcPts val="1000"/>
              </a:spcBef>
              <a:spcAft>
                <a:spcPts val="1000"/>
              </a:spcAft>
              <a:buNone/>
            </a:pPr>
            <a:r>
              <a:rPr lang="en-GB" sz="1100" b="1">
                <a:solidFill>
                  <a:schemeClr val="dk1"/>
                </a:solidFill>
              </a:rPr>
              <a:t>OR</a:t>
            </a:r>
            <a:r>
              <a:rPr lang="en-GB" sz="1100">
                <a:solidFill>
                  <a:schemeClr val="dk1"/>
                </a:solidFill>
              </a:rPr>
              <a:t> </a:t>
            </a:r>
            <a:r>
              <a:rPr lang="en-GB" sz="1100" b="1">
                <a:solidFill>
                  <a:schemeClr val="dk1"/>
                </a:solidFill>
              </a:rPr>
              <a:t>Fewer</a:t>
            </a:r>
            <a:r>
              <a:rPr lang="en-GB" sz="1100">
                <a:solidFill>
                  <a:schemeClr val="dk1"/>
                </a:solidFill>
              </a:rPr>
              <a:t> </a:t>
            </a:r>
            <a:r>
              <a:rPr lang="en-GB" sz="1100" b="1">
                <a:solidFill>
                  <a:schemeClr val="dk1"/>
                </a:solidFill>
              </a:rPr>
              <a:t>alpha</a:t>
            </a:r>
            <a:r>
              <a:rPr lang="en-GB" sz="1100">
                <a:solidFill>
                  <a:schemeClr val="dk1"/>
                </a:solidFill>
              </a:rPr>
              <a:t> particles would </a:t>
            </a:r>
            <a:r>
              <a:rPr lang="en-GB" sz="1100" b="1">
                <a:solidFill>
                  <a:schemeClr val="dk1"/>
                </a:solidFill>
              </a:rPr>
              <a:t>reach the spark counter</a:t>
            </a:r>
            <a:r>
              <a:rPr lang="en-GB" sz="1100">
                <a:solidFill>
                  <a:schemeClr val="dk1"/>
                </a:solidFill>
              </a:rPr>
              <a:t> at </a:t>
            </a:r>
            <a:r>
              <a:rPr lang="en-GB" sz="1100" b="1">
                <a:solidFill>
                  <a:schemeClr val="dk1"/>
                </a:solidFill>
              </a:rPr>
              <a:t>increased</a:t>
            </a:r>
            <a:r>
              <a:rPr lang="en-GB" sz="1100">
                <a:solidFill>
                  <a:schemeClr val="dk1"/>
                </a:solidFill>
              </a:rPr>
              <a:t> </a:t>
            </a:r>
            <a:r>
              <a:rPr lang="en-GB" sz="1100" b="1">
                <a:solidFill>
                  <a:schemeClr val="dk1"/>
                </a:solidFill>
              </a:rPr>
              <a:t>distance</a:t>
            </a:r>
            <a:r>
              <a:rPr lang="en-GB" sz="1100">
                <a:solidFill>
                  <a:schemeClr val="dk1"/>
                </a:solidFill>
              </a:rPr>
              <a:t>. (1)</a:t>
            </a:r>
            <a:endParaRPr sz="1100">
              <a:solidFill>
                <a:schemeClr val="dk1"/>
              </a:solidFill>
            </a:endParaRPr>
          </a:p>
        </p:txBody>
      </p:sp>
      <p:sp>
        <p:nvSpPr>
          <p:cNvPr id="2015" name="Google Shape;2015;p14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016" name="Google Shape;2016;p146"/>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Radiation (explanation questions)</a:t>
            </a:r>
            <a:endParaRPr sz="1000" i="1">
              <a:solidFill>
                <a:schemeClr val="dk1"/>
              </a:solidFill>
            </a:endParaRPr>
          </a:p>
        </p:txBody>
      </p:sp>
      <p:sp>
        <p:nvSpPr>
          <p:cNvPr id="2017" name="Google Shape;2017;p146"/>
          <p:cNvSpPr txBox="1"/>
          <p:nvPr/>
        </p:nvSpPr>
        <p:spPr>
          <a:xfrm>
            <a:off x="382900" y="956025"/>
            <a:ext cx="4332300" cy="1236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solidFill>
                  <a:schemeClr val="dk1"/>
                </a:solidFill>
              </a:rPr>
              <a:t>A second experiment is carried out to investigate the ionising effect of radiation.</a:t>
            </a:r>
            <a:endParaRPr sz="1200">
              <a:solidFill>
                <a:schemeClr val="dk1"/>
              </a:solidFill>
            </a:endParaRPr>
          </a:p>
          <a:p>
            <a:pPr marL="0" lvl="0" indent="0" algn="l" rtl="0">
              <a:spcBef>
                <a:spcPts val="1000"/>
              </a:spcBef>
              <a:spcAft>
                <a:spcPts val="0"/>
              </a:spcAft>
              <a:buNone/>
            </a:pPr>
            <a:r>
              <a:rPr lang="en-GB" sz="1200">
                <a:solidFill>
                  <a:schemeClr val="dk1"/>
                </a:solidFill>
              </a:rPr>
              <a:t>A radioactive source is held close to a spark counter. The spark counter consists of a metal wire connected to a microammeter and a high voltage power supply as shown.</a:t>
            </a:r>
            <a:endParaRPr sz="1200">
              <a:solidFill>
                <a:schemeClr val="dk1"/>
              </a:solidFill>
            </a:endParaRPr>
          </a:p>
        </p:txBody>
      </p:sp>
      <p:pic>
        <p:nvPicPr>
          <p:cNvPr id="2018" name="Google Shape;2018;p146"/>
          <p:cNvPicPr preferRelativeResize="0"/>
          <p:nvPr/>
        </p:nvPicPr>
        <p:blipFill>
          <a:blip r:embed="rId4">
            <a:alphaModFix/>
          </a:blip>
          <a:stretch>
            <a:fillRect/>
          </a:stretch>
        </p:blipFill>
        <p:spPr>
          <a:xfrm>
            <a:off x="2147049" y="2192625"/>
            <a:ext cx="2709599" cy="1185450"/>
          </a:xfrm>
          <a:prstGeom prst="rect">
            <a:avLst/>
          </a:prstGeom>
          <a:noFill/>
          <a:ln>
            <a:noFill/>
          </a:ln>
        </p:spPr>
      </p:pic>
      <p:sp>
        <p:nvSpPr>
          <p:cNvPr id="2019" name="Google Shape;2019;p146"/>
          <p:cNvSpPr txBox="1"/>
          <p:nvPr/>
        </p:nvSpPr>
        <p:spPr>
          <a:xfrm>
            <a:off x="382900" y="3641075"/>
            <a:ext cx="18519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t>Radiation from the source ionises the air between the metal wire and the grid. Sparks are produced between the wire and the grid.</a:t>
            </a:r>
            <a:endParaRPr sz="1200"/>
          </a:p>
        </p:txBody>
      </p:sp>
      <p:sp>
        <p:nvSpPr>
          <p:cNvPr id="2020" name="Google Shape;2020;p146"/>
          <p:cNvSpPr txBox="1"/>
          <p:nvPr/>
        </p:nvSpPr>
        <p:spPr>
          <a:xfrm>
            <a:off x="382900" y="2110050"/>
            <a:ext cx="1851900" cy="1605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t>The radioactive source used in this experiment emits alpha and gamma radiation.</a:t>
            </a:r>
            <a:endParaRPr sz="1200"/>
          </a:p>
          <a:p>
            <a:pPr marL="0" lvl="0" indent="0" algn="l" rtl="0">
              <a:spcBef>
                <a:spcPts val="1000"/>
              </a:spcBef>
              <a:spcAft>
                <a:spcPts val="0"/>
              </a:spcAft>
              <a:buNone/>
            </a:pPr>
            <a:r>
              <a:rPr lang="en-GB" sz="1200">
                <a:solidFill>
                  <a:schemeClr val="dk1"/>
                </a:solidFill>
              </a:rPr>
              <a:t>A radioactive source is placed close to the metal grid.</a:t>
            </a:r>
            <a:endParaRPr sz="1200"/>
          </a:p>
        </p:txBody>
      </p:sp>
      <p:pic>
        <p:nvPicPr>
          <p:cNvPr id="2021" name="Google Shape;2021;p146"/>
          <p:cNvPicPr preferRelativeResize="0"/>
          <p:nvPr/>
        </p:nvPicPr>
        <p:blipFill>
          <a:blip r:embed="rId5">
            <a:alphaModFix/>
          </a:blip>
          <a:stretch>
            <a:fillRect/>
          </a:stretch>
        </p:blipFill>
        <p:spPr>
          <a:xfrm>
            <a:off x="2147050" y="3456574"/>
            <a:ext cx="3112974" cy="1477500"/>
          </a:xfrm>
          <a:prstGeom prst="rect">
            <a:avLst/>
          </a:prstGeom>
          <a:noFill/>
          <a:ln>
            <a:noFill/>
          </a:ln>
        </p:spPr>
      </p:pic>
      <p:sp>
        <p:nvSpPr>
          <p:cNvPr id="2022" name="Google Shape;2022;p146"/>
          <p:cNvSpPr txBox="1"/>
          <p:nvPr/>
        </p:nvSpPr>
        <p:spPr>
          <a:xfrm>
            <a:off x="5396900" y="2747167"/>
            <a:ext cx="3605700" cy="10518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t>Using information from the table, state which type of radiation emitted from the source is causing the air between the wire and metal grid to be ionised.</a:t>
            </a:r>
            <a:endParaRPr sz="1200"/>
          </a:p>
          <a:p>
            <a:pPr marL="0" lvl="0" indent="0" algn="l" rtl="0">
              <a:spcBef>
                <a:spcPts val="1000"/>
              </a:spcBef>
              <a:spcAft>
                <a:spcPts val="0"/>
              </a:spcAft>
              <a:buNone/>
            </a:pPr>
            <a:r>
              <a:rPr lang="en-GB" sz="1200"/>
              <a:t>You must justify your answer. </a:t>
            </a:r>
            <a:r>
              <a:rPr lang="en-GB" sz="1200" b="1"/>
              <a:t>(2)</a:t>
            </a:r>
            <a:endParaRPr sz="1200" b="1"/>
          </a:p>
        </p:txBody>
      </p:sp>
      <p:sp>
        <p:nvSpPr>
          <p:cNvPr id="2023" name="Google Shape;2023;p146"/>
          <p:cNvSpPr txBox="1"/>
          <p:nvPr/>
        </p:nvSpPr>
        <p:spPr>
          <a:xfrm>
            <a:off x="5396900" y="1541058"/>
            <a:ext cx="3605700" cy="1118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When an (uncharged) </a:t>
            </a:r>
            <a:r>
              <a:rPr lang="en-GB" sz="1100" b="1">
                <a:solidFill>
                  <a:schemeClr val="dk1"/>
                </a:solidFill>
              </a:rPr>
              <a:t>atom</a:t>
            </a:r>
            <a:r>
              <a:rPr lang="en-GB" sz="1100">
                <a:solidFill>
                  <a:schemeClr val="dk1"/>
                </a:solidFill>
              </a:rPr>
              <a:t> </a:t>
            </a:r>
            <a:r>
              <a:rPr lang="en-GB" sz="1100" b="1">
                <a:solidFill>
                  <a:schemeClr val="dk1"/>
                </a:solidFill>
              </a:rPr>
              <a:t>gains</a:t>
            </a:r>
            <a:r>
              <a:rPr lang="en-GB" sz="1100">
                <a:solidFill>
                  <a:schemeClr val="dk1"/>
                </a:solidFill>
              </a:rPr>
              <a:t> or </a:t>
            </a:r>
            <a:r>
              <a:rPr lang="en-GB" sz="1100" b="1">
                <a:solidFill>
                  <a:schemeClr val="dk1"/>
                </a:solidFill>
              </a:rPr>
              <a:t>loses</a:t>
            </a:r>
            <a:r>
              <a:rPr lang="en-GB" sz="1100">
                <a:solidFill>
                  <a:schemeClr val="dk1"/>
                </a:solidFill>
              </a:rPr>
              <a:t> an </a:t>
            </a:r>
            <a:r>
              <a:rPr lang="en-GB" sz="1100" b="1">
                <a:solidFill>
                  <a:schemeClr val="dk1"/>
                </a:solidFill>
              </a:rPr>
              <a:t>electron</a:t>
            </a:r>
            <a:r>
              <a:rPr lang="en-GB" sz="1100">
                <a:solidFill>
                  <a:schemeClr val="dk1"/>
                </a:solidFill>
              </a:rPr>
              <a:t>(s).</a:t>
            </a:r>
            <a:endParaRPr sz="1100">
              <a:solidFill>
                <a:schemeClr val="dk1"/>
              </a:solidFill>
            </a:endParaRPr>
          </a:p>
          <a:p>
            <a:pPr marL="0" lvl="0" indent="0" algn="l" rtl="0">
              <a:spcBef>
                <a:spcPts val="1000"/>
              </a:spcBef>
              <a:spcAft>
                <a:spcPts val="0"/>
              </a:spcAft>
              <a:buClr>
                <a:schemeClr val="dk1"/>
              </a:buClr>
              <a:buSzPts val="1100"/>
              <a:buFont typeface="Arial"/>
              <a:buNone/>
            </a:pPr>
            <a:r>
              <a:rPr lang="en-GB" sz="1100" b="1">
                <a:solidFill>
                  <a:schemeClr val="dk1"/>
                </a:solidFill>
              </a:rPr>
              <a:t>OR</a:t>
            </a:r>
            <a:r>
              <a:rPr lang="en-GB" sz="1100">
                <a:solidFill>
                  <a:schemeClr val="dk1"/>
                </a:solidFill>
              </a:rPr>
              <a:t> When an (uncharged) atom gains an electron(s).</a:t>
            </a:r>
            <a:endParaRPr sz="1100">
              <a:solidFill>
                <a:schemeClr val="dk1"/>
              </a:solidFill>
            </a:endParaRPr>
          </a:p>
          <a:p>
            <a:pPr marL="0" lvl="0" indent="0" algn="l" rtl="0">
              <a:spcBef>
                <a:spcPts val="1000"/>
              </a:spcBef>
              <a:spcAft>
                <a:spcPts val="1000"/>
              </a:spcAft>
              <a:buNone/>
            </a:pPr>
            <a:r>
              <a:rPr lang="en-GB" sz="1100" b="1">
                <a:solidFill>
                  <a:schemeClr val="dk1"/>
                </a:solidFill>
              </a:rPr>
              <a:t>OR</a:t>
            </a:r>
            <a:r>
              <a:rPr lang="en-GB" sz="1100">
                <a:solidFill>
                  <a:schemeClr val="dk1"/>
                </a:solidFill>
              </a:rPr>
              <a:t> When an (uncharged) atom loses an electron(s).</a:t>
            </a:r>
            <a:endParaRPr sz="1100">
              <a:solidFill>
                <a:schemeClr val="dk1"/>
              </a:solidFill>
            </a:endParaRPr>
          </a:p>
        </p:txBody>
      </p:sp>
      <p:sp>
        <p:nvSpPr>
          <p:cNvPr id="2024" name="Google Shape;2024;p146"/>
          <p:cNvSpPr txBox="1"/>
          <p:nvPr/>
        </p:nvSpPr>
        <p:spPr>
          <a:xfrm>
            <a:off x="5396900" y="1084050"/>
            <a:ext cx="3605700" cy="369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t>State what is meant by the term ionisation. </a:t>
            </a:r>
            <a:r>
              <a:rPr lang="en-GB" sz="1200" b="1"/>
              <a:t>(1)</a:t>
            </a:r>
            <a:endParaRPr sz="1200" b="1"/>
          </a:p>
        </p:txBody>
      </p:sp>
      <p:pic>
        <p:nvPicPr>
          <p:cNvPr id="2025" name="Google Shape;2025;p146">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2029"/>
        <p:cNvGrpSpPr/>
        <p:nvPr/>
      </p:nvGrpSpPr>
      <p:grpSpPr>
        <a:xfrm>
          <a:off x="0" y="0"/>
          <a:ext cx="0" cy="0"/>
          <a:chOff x="0" y="0"/>
          <a:chExt cx="0" cy="0"/>
        </a:xfrm>
      </p:grpSpPr>
      <p:sp>
        <p:nvSpPr>
          <p:cNvPr id="2030" name="Google Shape;2030;p147"/>
          <p:cNvSpPr txBox="1">
            <a:spLocks noGrp="1"/>
          </p:cNvSpPr>
          <p:nvPr>
            <p:ph type="title"/>
          </p:nvPr>
        </p:nvSpPr>
        <p:spPr>
          <a:xfrm>
            <a:off x="311700" y="445025"/>
            <a:ext cx="34410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Half life</a:t>
            </a:r>
            <a:endParaRPr b="1">
              <a:latin typeface="Nunito"/>
              <a:ea typeface="Nunito"/>
              <a:cs typeface="Nunito"/>
              <a:sym typeface="Nunito"/>
            </a:endParaRPr>
          </a:p>
        </p:txBody>
      </p:sp>
      <p:sp>
        <p:nvSpPr>
          <p:cNvPr id="2031" name="Google Shape;2031;p147"/>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SPQ </a:t>
            </a:r>
            <a:r>
              <a:rPr lang="en-GB" sz="1200">
                <a:solidFill>
                  <a:schemeClr val="dk1"/>
                </a:solidFill>
              </a:rPr>
              <a:t>11b</a:t>
            </a:r>
            <a:endParaRPr/>
          </a:p>
        </p:txBody>
      </p:sp>
      <p:sp>
        <p:nvSpPr>
          <p:cNvPr id="2032" name="Google Shape;2032;p147"/>
          <p:cNvSpPr txBox="1"/>
          <p:nvPr/>
        </p:nvSpPr>
        <p:spPr>
          <a:xfrm>
            <a:off x="4613600" y="4426050"/>
            <a:ext cx="4218600" cy="523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a:solidFill>
                  <a:schemeClr val="dk1"/>
                </a:solidFill>
              </a:rPr>
              <a:t>The </a:t>
            </a:r>
            <a:r>
              <a:rPr lang="en-GB" sz="1100" b="1">
                <a:solidFill>
                  <a:schemeClr val="dk1"/>
                </a:solidFill>
              </a:rPr>
              <a:t>activity</a:t>
            </a:r>
            <a:r>
              <a:rPr lang="en-GB" sz="1100">
                <a:solidFill>
                  <a:schemeClr val="dk1"/>
                </a:solidFill>
              </a:rPr>
              <a:t> (of a sample from the tree) would not have </a:t>
            </a:r>
            <a:r>
              <a:rPr lang="en-GB" sz="1100" b="1">
                <a:solidFill>
                  <a:schemeClr val="dk1"/>
                </a:solidFill>
              </a:rPr>
              <a:t>reduced</a:t>
            </a:r>
            <a:r>
              <a:rPr lang="en-GB" sz="1100">
                <a:solidFill>
                  <a:schemeClr val="dk1"/>
                </a:solidFill>
              </a:rPr>
              <a:t> </a:t>
            </a:r>
            <a:r>
              <a:rPr lang="en-GB" sz="1100" b="1">
                <a:solidFill>
                  <a:schemeClr val="dk1"/>
                </a:solidFill>
              </a:rPr>
              <a:t>significantly</a:t>
            </a:r>
            <a:r>
              <a:rPr lang="en-GB" sz="1100">
                <a:solidFill>
                  <a:schemeClr val="dk1"/>
                </a:solidFill>
              </a:rPr>
              <a:t>/ measurably in </a:t>
            </a:r>
            <a:r>
              <a:rPr lang="en-GB" sz="1100" b="1">
                <a:solidFill>
                  <a:schemeClr val="dk1"/>
                </a:solidFill>
              </a:rPr>
              <a:t>100 years</a:t>
            </a:r>
            <a:endParaRPr sz="1100" b="1">
              <a:solidFill>
                <a:schemeClr val="dk1"/>
              </a:solidFill>
            </a:endParaRPr>
          </a:p>
        </p:txBody>
      </p:sp>
      <p:sp>
        <p:nvSpPr>
          <p:cNvPr id="2033" name="Google Shape;2033;p14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034" name="Google Shape;2034;p147"/>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Radiation (explanation questions)</a:t>
            </a:r>
            <a:endParaRPr sz="1000" i="1">
              <a:solidFill>
                <a:schemeClr val="dk1"/>
              </a:solidFill>
            </a:endParaRPr>
          </a:p>
        </p:txBody>
      </p:sp>
      <p:sp>
        <p:nvSpPr>
          <p:cNvPr id="2035" name="Google Shape;2035;p147"/>
          <p:cNvSpPr txBox="1"/>
          <p:nvPr/>
        </p:nvSpPr>
        <p:spPr>
          <a:xfrm>
            <a:off x="382900" y="1093450"/>
            <a:ext cx="4095000" cy="182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Trees continually absorb carbon-14 when they are alive. When a tree dies the carbon-14 contained in its wood is not replaced. Carbon-14 is radioactive and decays by beta emission.</a:t>
            </a:r>
            <a:endParaRPr>
              <a:solidFill>
                <a:schemeClr val="dk1"/>
              </a:solidFill>
            </a:endParaRPr>
          </a:p>
          <a:p>
            <a:pPr marL="0" lvl="0" indent="0" algn="l" rtl="0">
              <a:spcBef>
                <a:spcPts val="1000"/>
              </a:spcBef>
              <a:spcAft>
                <a:spcPts val="0"/>
              </a:spcAft>
              <a:buNone/>
            </a:pPr>
            <a:r>
              <a:rPr lang="en-GB">
                <a:solidFill>
                  <a:schemeClr val="dk1"/>
                </a:solidFill>
              </a:rPr>
              <a:t>Following the tree’s death, the activity of the carbon-14 within a </a:t>
            </a:r>
            <a:r>
              <a:rPr lang="en-GB" b="1">
                <a:solidFill>
                  <a:schemeClr val="dk1"/>
                </a:solidFill>
              </a:rPr>
              <a:t>25 mg</a:t>
            </a:r>
            <a:r>
              <a:rPr lang="en-GB">
                <a:solidFill>
                  <a:schemeClr val="dk1"/>
                </a:solidFill>
              </a:rPr>
              <a:t> sample of its wood changes as shown.</a:t>
            </a:r>
            <a:endParaRPr>
              <a:solidFill>
                <a:schemeClr val="dk1"/>
              </a:solidFill>
            </a:endParaRPr>
          </a:p>
        </p:txBody>
      </p:sp>
      <p:sp>
        <p:nvSpPr>
          <p:cNvPr id="2036" name="Google Shape;2036;p147"/>
          <p:cNvSpPr txBox="1"/>
          <p:nvPr/>
        </p:nvSpPr>
        <p:spPr>
          <a:xfrm>
            <a:off x="4613600" y="3524688"/>
            <a:ext cx="42186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Now, explain why this method could not be used to estimate the age of a tree that died 100 years ago. </a:t>
            </a:r>
            <a:r>
              <a:rPr lang="en-GB" b="1"/>
              <a:t>(1)</a:t>
            </a:r>
            <a:endParaRPr b="1"/>
          </a:p>
        </p:txBody>
      </p:sp>
      <p:pic>
        <p:nvPicPr>
          <p:cNvPr id="2037" name="Google Shape;2037;p147"/>
          <p:cNvPicPr preferRelativeResize="0"/>
          <p:nvPr/>
        </p:nvPicPr>
        <p:blipFill>
          <a:blip r:embed="rId4">
            <a:alphaModFix/>
          </a:blip>
          <a:stretch>
            <a:fillRect/>
          </a:stretch>
        </p:blipFill>
        <p:spPr>
          <a:xfrm>
            <a:off x="382900" y="2914750"/>
            <a:ext cx="3667350" cy="2205875"/>
          </a:xfrm>
          <a:prstGeom prst="rect">
            <a:avLst/>
          </a:prstGeom>
          <a:noFill/>
          <a:ln>
            <a:noFill/>
          </a:ln>
        </p:spPr>
      </p:pic>
      <p:sp>
        <p:nvSpPr>
          <p:cNvPr id="2038" name="Google Shape;2038;p147"/>
          <p:cNvSpPr/>
          <p:nvPr/>
        </p:nvSpPr>
        <p:spPr>
          <a:xfrm>
            <a:off x="4613600" y="1017725"/>
            <a:ext cx="4218600" cy="2436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First, calculate:</a:t>
            </a:r>
            <a:endParaRPr b="1"/>
          </a:p>
          <a:p>
            <a:pPr marL="457200" lvl="0" indent="-317500" algn="l" rtl="0">
              <a:spcBef>
                <a:spcPts val="0"/>
              </a:spcBef>
              <a:spcAft>
                <a:spcPts val="0"/>
              </a:spcAft>
              <a:buSzPts val="1400"/>
              <a:buChar char="●"/>
            </a:pPr>
            <a:r>
              <a:rPr lang="en-GB"/>
              <a:t>using the graph, the half-life of carbon-14.</a:t>
            </a:r>
            <a:endParaRPr/>
          </a:p>
          <a:p>
            <a:pPr marL="457200" lvl="0" indent="-317500" algn="l" rtl="0">
              <a:spcBef>
                <a:spcPts val="3000"/>
              </a:spcBef>
              <a:spcAft>
                <a:spcPts val="0"/>
              </a:spcAft>
              <a:buClr>
                <a:schemeClr val="dk1"/>
              </a:buClr>
              <a:buSzPts val="1400"/>
              <a:buChar char="●"/>
            </a:pPr>
            <a:r>
              <a:rPr lang="en-GB">
                <a:solidFill>
                  <a:schemeClr val="dk1"/>
                </a:solidFill>
              </a:rPr>
              <a:t>the time taken for the activity of the sample to fall to 6.5 Bq</a:t>
            </a:r>
            <a:endParaRPr>
              <a:solidFill>
                <a:schemeClr val="dk1"/>
              </a:solidFill>
            </a:endParaRPr>
          </a:p>
          <a:p>
            <a:pPr marL="457200" lvl="0" indent="-317500" algn="l" rtl="0">
              <a:spcBef>
                <a:spcPts val="1500"/>
              </a:spcBef>
              <a:spcAft>
                <a:spcPts val="3000"/>
              </a:spcAft>
              <a:buClr>
                <a:schemeClr val="dk1"/>
              </a:buClr>
              <a:buSzPts val="1400"/>
              <a:buChar char="●"/>
            </a:pPr>
            <a:r>
              <a:rPr lang="en-GB">
                <a:solidFill>
                  <a:schemeClr val="dk1"/>
                </a:solidFill>
              </a:rPr>
              <a:t>estimate the age of a 125 mg sample of the same wood, where the activity was 40 Bq.</a:t>
            </a:r>
            <a:endParaRPr>
              <a:solidFill>
                <a:schemeClr val="dk1"/>
              </a:solidFill>
            </a:endParaRPr>
          </a:p>
        </p:txBody>
      </p:sp>
      <p:sp>
        <p:nvSpPr>
          <p:cNvPr id="2039" name="Google Shape;2039;p147"/>
          <p:cNvSpPr txBox="1"/>
          <p:nvPr/>
        </p:nvSpPr>
        <p:spPr>
          <a:xfrm>
            <a:off x="7112950" y="1630525"/>
            <a:ext cx="14694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5800 ± 100 years</a:t>
            </a:r>
            <a:endParaRPr b="1" baseline="30000"/>
          </a:p>
        </p:txBody>
      </p:sp>
      <p:sp>
        <p:nvSpPr>
          <p:cNvPr id="2040" name="Google Shape;2040;p147"/>
          <p:cNvSpPr txBox="1"/>
          <p:nvPr/>
        </p:nvSpPr>
        <p:spPr>
          <a:xfrm>
            <a:off x="7112950" y="2217425"/>
            <a:ext cx="14694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t = 10 600 years</a:t>
            </a:r>
            <a:endParaRPr b="1" baseline="30000"/>
          </a:p>
        </p:txBody>
      </p:sp>
      <p:sp>
        <p:nvSpPr>
          <p:cNvPr id="2041" name="Google Shape;2041;p147"/>
          <p:cNvSpPr txBox="1"/>
          <p:nvPr/>
        </p:nvSpPr>
        <p:spPr>
          <a:xfrm>
            <a:off x="7112950" y="3073850"/>
            <a:ext cx="14694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9700 ± 100 years</a:t>
            </a:r>
            <a:endParaRPr b="1" baseline="30000"/>
          </a:p>
        </p:txBody>
      </p:sp>
      <p:sp>
        <p:nvSpPr>
          <p:cNvPr id="2042" name="Google Shape;2042;p147"/>
          <p:cNvSpPr txBox="1"/>
          <p:nvPr/>
        </p:nvSpPr>
        <p:spPr>
          <a:xfrm>
            <a:off x="2971175" y="153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2043" name="Google Shape;2043;p147">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2047"/>
        <p:cNvGrpSpPr/>
        <p:nvPr/>
      </p:nvGrpSpPr>
      <p:grpSpPr>
        <a:xfrm>
          <a:off x="0" y="0"/>
          <a:ext cx="0" cy="0"/>
          <a:chOff x="0" y="0"/>
          <a:chExt cx="0" cy="0"/>
        </a:xfrm>
      </p:grpSpPr>
      <p:sp>
        <p:nvSpPr>
          <p:cNvPr id="2048" name="Google Shape;2048;p1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Half life</a:t>
            </a:r>
            <a:endParaRPr b="1">
              <a:latin typeface="Nunito"/>
              <a:ea typeface="Nunito"/>
              <a:cs typeface="Nunito"/>
              <a:sym typeface="Nunito"/>
            </a:endParaRPr>
          </a:p>
        </p:txBody>
      </p:sp>
      <p:pic>
        <p:nvPicPr>
          <p:cNvPr id="2049" name="Google Shape;2049;p148">
            <a:hlinkClick r:id="rId3"/>
          </p:cNvPr>
          <p:cNvPicPr preferRelativeResize="0"/>
          <p:nvPr/>
        </p:nvPicPr>
        <p:blipFill>
          <a:blip r:embed="rId4">
            <a:alphaModFix/>
          </a:blip>
          <a:stretch>
            <a:fillRect/>
          </a:stretch>
        </p:blipFill>
        <p:spPr>
          <a:xfrm>
            <a:off x="8472849" y="111650"/>
            <a:ext cx="539224" cy="417574"/>
          </a:xfrm>
          <a:prstGeom prst="rect">
            <a:avLst/>
          </a:prstGeom>
          <a:noFill/>
          <a:ln>
            <a:noFill/>
          </a:ln>
        </p:spPr>
      </p:pic>
      <p:sp>
        <p:nvSpPr>
          <p:cNvPr id="2050" name="Google Shape;2050;p148"/>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2018 </a:t>
            </a:r>
            <a:r>
              <a:rPr lang="en-GB" sz="1200">
                <a:solidFill>
                  <a:schemeClr val="dk1"/>
                </a:solidFill>
              </a:rPr>
              <a:t>12b</a:t>
            </a:r>
            <a:endParaRPr sz="1200">
              <a:solidFill>
                <a:schemeClr val="dk1"/>
              </a:solidFill>
            </a:endParaRPr>
          </a:p>
        </p:txBody>
      </p:sp>
      <p:sp>
        <p:nvSpPr>
          <p:cNvPr id="2051" name="Google Shape;2051;p148"/>
          <p:cNvSpPr txBox="1"/>
          <p:nvPr/>
        </p:nvSpPr>
        <p:spPr>
          <a:xfrm>
            <a:off x="4872675" y="1256225"/>
            <a:ext cx="4139400" cy="1118400"/>
          </a:xfrm>
          <a:prstGeom prst="rect">
            <a:avLst/>
          </a:prstGeom>
          <a:solidFill>
            <a:srgbClr val="C9DAF8"/>
          </a:solidFill>
          <a:ln>
            <a:noFill/>
          </a:ln>
        </p:spPr>
        <p:txBody>
          <a:bodyPr spcFirstLastPara="1" wrap="square" lIns="91425" tIns="91425" rIns="91425" bIns="91425" anchor="t" anchorCtr="0">
            <a:spAutoFit/>
          </a:bodyPr>
          <a:lstStyle/>
          <a:p>
            <a:pPr marL="457200" lvl="0" indent="-298450" algn="l" rtl="0">
              <a:spcBef>
                <a:spcPts val="0"/>
              </a:spcBef>
              <a:spcAft>
                <a:spcPts val="0"/>
              </a:spcAft>
              <a:buClr>
                <a:schemeClr val="dk1"/>
              </a:buClr>
              <a:buSzPts val="1100"/>
              <a:buAutoNum type="alphaLcParenBoth"/>
            </a:pPr>
            <a:r>
              <a:rPr lang="en-GB" sz="1100" b="1">
                <a:solidFill>
                  <a:schemeClr val="dk1"/>
                </a:solidFill>
              </a:rPr>
              <a:t>Fast</a:t>
            </a:r>
            <a:r>
              <a:rPr lang="en-GB" sz="1100">
                <a:solidFill>
                  <a:schemeClr val="dk1"/>
                </a:solidFill>
              </a:rPr>
              <a:t>/high-energy </a:t>
            </a:r>
            <a:r>
              <a:rPr lang="en-GB" sz="1100" b="1">
                <a:solidFill>
                  <a:schemeClr val="dk1"/>
                </a:solidFill>
              </a:rPr>
              <a:t>electron </a:t>
            </a:r>
            <a:r>
              <a:rPr lang="en-GB" sz="1100">
                <a:solidFill>
                  <a:schemeClr val="dk1"/>
                </a:solidFill>
              </a:rPr>
              <a:t>(1)</a:t>
            </a:r>
            <a:endParaRPr sz="1100">
              <a:solidFill>
                <a:schemeClr val="dk1"/>
              </a:solidFill>
            </a:endParaRPr>
          </a:p>
          <a:p>
            <a:pPr marL="457200" lvl="0" indent="-298450" algn="l" rtl="0">
              <a:spcBef>
                <a:spcPts val="1000"/>
              </a:spcBef>
              <a:spcAft>
                <a:spcPts val="0"/>
              </a:spcAft>
              <a:buClr>
                <a:schemeClr val="dk1"/>
              </a:buClr>
              <a:buSzPts val="1100"/>
              <a:buAutoNum type="alphaLcParenBoth"/>
            </a:pPr>
            <a:r>
              <a:rPr lang="en-GB" sz="1100" b="1">
                <a:solidFill>
                  <a:schemeClr val="dk1"/>
                </a:solidFill>
              </a:rPr>
              <a:t>Activity</a:t>
            </a:r>
            <a:r>
              <a:rPr lang="en-GB" sz="1100">
                <a:solidFill>
                  <a:schemeClr val="dk1"/>
                </a:solidFill>
              </a:rPr>
              <a:t> of tritium source is </a:t>
            </a:r>
            <a:r>
              <a:rPr lang="en-GB" sz="1100" b="1">
                <a:solidFill>
                  <a:schemeClr val="dk1"/>
                </a:solidFill>
              </a:rPr>
              <a:t>less</a:t>
            </a:r>
            <a:r>
              <a:rPr lang="en-GB" sz="1100">
                <a:solidFill>
                  <a:schemeClr val="dk1"/>
                </a:solidFill>
              </a:rPr>
              <a:t>/ </a:t>
            </a:r>
            <a:r>
              <a:rPr lang="en-GB" sz="1100" b="1">
                <a:solidFill>
                  <a:schemeClr val="dk1"/>
                </a:solidFill>
              </a:rPr>
              <a:t>fewer</a:t>
            </a:r>
            <a:r>
              <a:rPr lang="en-GB" sz="1100">
                <a:solidFill>
                  <a:schemeClr val="dk1"/>
                </a:solidFill>
              </a:rPr>
              <a:t> </a:t>
            </a:r>
            <a:r>
              <a:rPr lang="en-GB" sz="1100" b="1">
                <a:solidFill>
                  <a:schemeClr val="dk1"/>
                </a:solidFill>
              </a:rPr>
              <a:t>beta</a:t>
            </a:r>
            <a:r>
              <a:rPr lang="en-GB" sz="1100">
                <a:solidFill>
                  <a:schemeClr val="dk1"/>
                </a:solidFill>
              </a:rPr>
              <a:t> particles </a:t>
            </a:r>
            <a:r>
              <a:rPr lang="en-GB" sz="1100" b="1">
                <a:solidFill>
                  <a:schemeClr val="dk1"/>
                </a:solidFill>
              </a:rPr>
              <a:t>emitted</a:t>
            </a:r>
            <a:r>
              <a:rPr lang="en-GB" sz="1100">
                <a:solidFill>
                  <a:schemeClr val="dk1"/>
                </a:solidFill>
              </a:rPr>
              <a:t> per </a:t>
            </a:r>
            <a:r>
              <a:rPr lang="en-GB" sz="1100" b="1">
                <a:solidFill>
                  <a:schemeClr val="dk1"/>
                </a:solidFill>
              </a:rPr>
              <a:t>second</a:t>
            </a:r>
            <a:r>
              <a:rPr lang="en-GB" sz="1100">
                <a:solidFill>
                  <a:schemeClr val="dk1"/>
                </a:solidFill>
              </a:rPr>
              <a:t>. (1) </a:t>
            </a:r>
            <a:endParaRPr sz="1100">
              <a:solidFill>
                <a:schemeClr val="dk1"/>
              </a:solidFill>
            </a:endParaRPr>
          </a:p>
          <a:p>
            <a:pPr marL="457200" lvl="0" indent="0" algn="l" rtl="0">
              <a:spcBef>
                <a:spcPts val="1000"/>
              </a:spcBef>
              <a:spcAft>
                <a:spcPts val="1000"/>
              </a:spcAft>
              <a:buNone/>
            </a:pPr>
            <a:r>
              <a:rPr lang="en-GB" sz="1100" b="1">
                <a:solidFill>
                  <a:schemeClr val="dk1"/>
                </a:solidFill>
              </a:rPr>
              <a:t>Less</a:t>
            </a:r>
            <a:r>
              <a:rPr lang="en-GB" sz="1100">
                <a:solidFill>
                  <a:schemeClr val="dk1"/>
                </a:solidFill>
              </a:rPr>
              <a:t> </a:t>
            </a:r>
            <a:r>
              <a:rPr lang="en-GB" sz="1100" b="1">
                <a:solidFill>
                  <a:schemeClr val="dk1"/>
                </a:solidFill>
              </a:rPr>
              <a:t>light</a:t>
            </a:r>
            <a:r>
              <a:rPr lang="en-GB" sz="1100">
                <a:solidFill>
                  <a:schemeClr val="dk1"/>
                </a:solidFill>
              </a:rPr>
              <a:t> produced (1)</a:t>
            </a:r>
            <a:endParaRPr sz="1100">
              <a:solidFill>
                <a:schemeClr val="dk1"/>
              </a:solidFill>
            </a:endParaRPr>
          </a:p>
        </p:txBody>
      </p:sp>
      <p:sp>
        <p:nvSpPr>
          <p:cNvPr id="2052" name="Google Shape;2052;p14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2053" name="Google Shape;2053;p148"/>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Radiation (explanation questions)</a:t>
            </a:r>
            <a:endParaRPr sz="1000" i="1">
              <a:solidFill>
                <a:schemeClr val="dk1"/>
              </a:solidFill>
            </a:endParaRPr>
          </a:p>
        </p:txBody>
      </p:sp>
      <p:sp>
        <p:nvSpPr>
          <p:cNvPr id="2054" name="Google Shape;2054;p148"/>
          <p:cNvSpPr txBox="1"/>
          <p:nvPr/>
        </p:nvSpPr>
        <p:spPr>
          <a:xfrm>
            <a:off x="382900" y="956025"/>
            <a:ext cx="21456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A tritium torch includes a sealed glass capsule containing radioactive tritium gas.</a:t>
            </a:r>
            <a:endParaRPr sz="1600">
              <a:solidFill>
                <a:schemeClr val="dk1"/>
              </a:solidFill>
            </a:endParaRPr>
          </a:p>
        </p:txBody>
      </p:sp>
      <p:sp>
        <p:nvSpPr>
          <p:cNvPr id="2055" name="Google Shape;2055;p148"/>
          <p:cNvSpPr txBox="1"/>
          <p:nvPr/>
        </p:nvSpPr>
        <p:spPr>
          <a:xfrm>
            <a:off x="1348875" y="-800900"/>
            <a:ext cx="386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2056" name="Google Shape;2056;p148"/>
          <p:cNvPicPr preferRelativeResize="0"/>
          <p:nvPr/>
        </p:nvPicPr>
        <p:blipFill>
          <a:blip r:embed="rId6">
            <a:alphaModFix/>
          </a:blip>
          <a:stretch>
            <a:fillRect/>
          </a:stretch>
        </p:blipFill>
        <p:spPr>
          <a:xfrm>
            <a:off x="2426302" y="1044076"/>
            <a:ext cx="2145699" cy="1022000"/>
          </a:xfrm>
          <a:prstGeom prst="rect">
            <a:avLst/>
          </a:prstGeom>
          <a:noFill/>
          <a:ln>
            <a:noFill/>
          </a:ln>
        </p:spPr>
      </p:pic>
      <p:sp>
        <p:nvSpPr>
          <p:cNvPr id="2057" name="Google Shape;2057;p148"/>
          <p:cNvSpPr txBox="1"/>
          <p:nvPr/>
        </p:nvSpPr>
        <p:spPr>
          <a:xfrm>
            <a:off x="382900" y="2092425"/>
            <a:ext cx="3975600" cy="1110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Beta particles emitted by the tritium gas are absorbed by a coating on the inside of the glass capsule.</a:t>
            </a:r>
            <a:endParaRPr/>
          </a:p>
          <a:p>
            <a:pPr marL="0" lvl="0" indent="0" algn="l" rtl="0">
              <a:spcBef>
                <a:spcPts val="500"/>
              </a:spcBef>
              <a:spcAft>
                <a:spcPts val="0"/>
              </a:spcAft>
              <a:buNone/>
            </a:pPr>
            <a:r>
              <a:rPr lang="en-GB"/>
              <a:t>The coating then emits visible light.</a:t>
            </a:r>
            <a:endParaRPr/>
          </a:p>
        </p:txBody>
      </p:sp>
      <p:sp>
        <p:nvSpPr>
          <p:cNvPr id="2058" name="Google Shape;2058;p148"/>
          <p:cNvSpPr/>
          <p:nvPr/>
        </p:nvSpPr>
        <p:spPr>
          <a:xfrm>
            <a:off x="4872675" y="2621625"/>
            <a:ext cx="4139400" cy="2187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1000"/>
              </a:spcBef>
              <a:spcAft>
                <a:spcPts val="0"/>
              </a:spcAft>
              <a:buSzPts val="1400"/>
              <a:buChar char="●"/>
            </a:pPr>
            <a:r>
              <a:rPr lang="en-GB"/>
              <a:t>the energy absorbed by radiation worker if…</a:t>
            </a:r>
            <a:endParaRPr/>
          </a:p>
          <a:p>
            <a:pPr marL="914400" lvl="1" indent="-317500" algn="l" rtl="0">
              <a:spcBef>
                <a:spcPts val="600"/>
              </a:spcBef>
              <a:spcAft>
                <a:spcPts val="0"/>
              </a:spcAft>
              <a:buSzPts val="1400"/>
              <a:buChar char="○"/>
            </a:pPr>
            <a:r>
              <a:rPr lang="en-GB"/>
              <a:t>their mass is 85 kg</a:t>
            </a:r>
            <a:endParaRPr/>
          </a:p>
          <a:p>
            <a:pPr marL="914400" lvl="1" indent="-317500" algn="l" rtl="0">
              <a:spcBef>
                <a:spcPts val="600"/>
              </a:spcBef>
              <a:spcAft>
                <a:spcPts val="0"/>
              </a:spcAft>
              <a:buSzPts val="1400"/>
              <a:buChar char="○"/>
            </a:pPr>
            <a:r>
              <a:rPr lang="en-GB"/>
              <a:t>their absorbed dose is 0.40 mGy</a:t>
            </a:r>
            <a:endParaRPr/>
          </a:p>
          <a:p>
            <a:pPr marL="0" lvl="0" indent="0" algn="l" rtl="0">
              <a:spcBef>
                <a:spcPts val="600"/>
              </a:spcBef>
              <a:spcAft>
                <a:spcPts val="0"/>
              </a:spcAft>
              <a:buNone/>
            </a:pPr>
            <a:endParaRPr/>
          </a:p>
          <a:p>
            <a:pPr marL="457200" lvl="0" indent="-317500" algn="l" rtl="0">
              <a:spcBef>
                <a:spcPts val="600"/>
              </a:spcBef>
              <a:spcAft>
                <a:spcPts val="3000"/>
              </a:spcAft>
              <a:buClr>
                <a:schemeClr val="dk1"/>
              </a:buClr>
              <a:buSzPts val="1400"/>
              <a:buChar char="●"/>
            </a:pPr>
            <a:r>
              <a:rPr lang="en-GB">
                <a:solidFill>
                  <a:schemeClr val="dk1"/>
                </a:solidFill>
              </a:rPr>
              <a:t>the equivalent dose received by the worker</a:t>
            </a:r>
            <a:endParaRPr>
              <a:solidFill>
                <a:schemeClr val="dk1"/>
              </a:solidFill>
            </a:endParaRPr>
          </a:p>
        </p:txBody>
      </p:sp>
      <p:sp>
        <p:nvSpPr>
          <p:cNvPr id="2059" name="Google Shape;2059;p148"/>
          <p:cNvSpPr txBox="1"/>
          <p:nvPr/>
        </p:nvSpPr>
        <p:spPr>
          <a:xfrm>
            <a:off x="7335275" y="3922963"/>
            <a:ext cx="1359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0.034 J</a:t>
            </a:r>
            <a:endParaRPr b="1" baseline="30000"/>
          </a:p>
        </p:txBody>
      </p:sp>
      <p:sp>
        <p:nvSpPr>
          <p:cNvPr id="2060" name="Google Shape;2060;p148"/>
          <p:cNvSpPr txBox="1"/>
          <p:nvPr/>
        </p:nvSpPr>
        <p:spPr>
          <a:xfrm>
            <a:off x="7335275" y="4468288"/>
            <a:ext cx="1359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4.0 x 10</a:t>
            </a:r>
            <a:r>
              <a:rPr lang="en-GB" b="1" baseline="30000"/>
              <a:t>-4</a:t>
            </a:r>
            <a:r>
              <a:rPr lang="en-GB" b="1"/>
              <a:t> Sv</a:t>
            </a:r>
            <a:endParaRPr b="1" baseline="30000"/>
          </a:p>
        </p:txBody>
      </p:sp>
      <p:sp>
        <p:nvSpPr>
          <p:cNvPr id="2061" name="Google Shape;2061;p148"/>
          <p:cNvSpPr txBox="1"/>
          <p:nvPr/>
        </p:nvSpPr>
        <p:spPr>
          <a:xfrm>
            <a:off x="2971175" y="153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7" action="ppaction://hlinksldjump"/>
              </a:rPr>
              <a:t>Relationship sheet</a:t>
            </a:r>
            <a:endParaRPr sz="1000" u="sng">
              <a:solidFill>
                <a:schemeClr val="hlink"/>
              </a:solidFill>
            </a:endParaRPr>
          </a:p>
        </p:txBody>
      </p:sp>
      <p:sp>
        <p:nvSpPr>
          <p:cNvPr id="2062" name="Google Shape;2062;p148"/>
          <p:cNvSpPr txBox="1"/>
          <p:nvPr/>
        </p:nvSpPr>
        <p:spPr>
          <a:xfrm>
            <a:off x="382900" y="3203325"/>
            <a:ext cx="4139400" cy="16059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AutoNum type="alphaLcParenBoth"/>
            </a:pPr>
            <a:r>
              <a:rPr lang="en-GB">
                <a:solidFill>
                  <a:schemeClr val="dk1"/>
                </a:solidFill>
              </a:rPr>
              <a:t>State what is meant by a beta particle. </a:t>
            </a:r>
            <a:r>
              <a:rPr lang="en-GB" b="1">
                <a:solidFill>
                  <a:schemeClr val="dk1"/>
                </a:solidFill>
              </a:rPr>
              <a:t>(1)</a:t>
            </a:r>
            <a:endParaRPr b="1">
              <a:solidFill>
                <a:schemeClr val="dk1"/>
              </a:solidFill>
            </a:endParaRPr>
          </a:p>
          <a:p>
            <a:pPr marL="457200" lvl="0" indent="-317500" algn="l" rtl="0">
              <a:spcBef>
                <a:spcPts val="500"/>
              </a:spcBef>
              <a:spcAft>
                <a:spcPts val="0"/>
              </a:spcAft>
              <a:buClr>
                <a:schemeClr val="dk1"/>
              </a:buClr>
              <a:buSzPts val="1400"/>
              <a:buAutoNum type="alphaLcParenBoth"/>
            </a:pPr>
            <a:r>
              <a:rPr lang="en-GB">
                <a:solidFill>
                  <a:schemeClr val="dk1"/>
                </a:solidFill>
              </a:rPr>
              <a:t>The half-life of tritium gas is </a:t>
            </a:r>
            <a:r>
              <a:rPr lang="en-GB" b="1">
                <a:solidFill>
                  <a:schemeClr val="dk1"/>
                </a:solidFill>
              </a:rPr>
              <a:t>12·3 years</a:t>
            </a:r>
            <a:r>
              <a:rPr lang="en-GB">
                <a:solidFill>
                  <a:schemeClr val="dk1"/>
                </a:solidFill>
              </a:rPr>
              <a:t>.</a:t>
            </a:r>
            <a:endParaRPr>
              <a:solidFill>
                <a:schemeClr val="dk1"/>
              </a:solidFill>
            </a:endParaRPr>
          </a:p>
          <a:p>
            <a:pPr marL="457200" lvl="0" indent="0" algn="l" rtl="0">
              <a:spcBef>
                <a:spcPts val="500"/>
              </a:spcBef>
              <a:spcAft>
                <a:spcPts val="0"/>
              </a:spcAft>
              <a:buNone/>
            </a:pPr>
            <a:r>
              <a:rPr lang="en-GB">
                <a:solidFill>
                  <a:schemeClr val="dk1"/>
                </a:solidFill>
              </a:rPr>
              <a:t>The manufacturer states that the torch will work effectively for </a:t>
            </a:r>
            <a:r>
              <a:rPr lang="en-GB" b="1">
                <a:solidFill>
                  <a:schemeClr val="dk1"/>
                </a:solidFill>
              </a:rPr>
              <a:t>15 years</a:t>
            </a:r>
            <a:r>
              <a:rPr lang="en-GB">
                <a:solidFill>
                  <a:schemeClr val="dk1"/>
                </a:solidFill>
              </a:rPr>
              <a:t>. Explain why the torch will be less effective after this time. </a:t>
            </a:r>
            <a:r>
              <a:rPr lang="en-GB" b="1">
                <a:solidFill>
                  <a:schemeClr val="dk1"/>
                </a:solidFill>
              </a:rPr>
              <a:t>(2)</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2066"/>
        <p:cNvGrpSpPr/>
        <p:nvPr/>
      </p:nvGrpSpPr>
      <p:grpSpPr>
        <a:xfrm>
          <a:off x="0" y="0"/>
          <a:ext cx="0" cy="0"/>
          <a:chOff x="0" y="0"/>
          <a:chExt cx="0" cy="0"/>
        </a:xfrm>
      </p:grpSpPr>
      <p:sp>
        <p:nvSpPr>
          <p:cNvPr id="2067" name="Google Shape;2067;p149"/>
          <p:cNvSpPr txBox="1">
            <a:spLocks noGrp="1"/>
          </p:cNvSpPr>
          <p:nvPr>
            <p:ph type="title"/>
          </p:nvPr>
        </p:nvSpPr>
        <p:spPr>
          <a:xfrm>
            <a:off x="311700" y="445025"/>
            <a:ext cx="56595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Fission and fusion</a:t>
            </a:r>
            <a:endParaRPr b="1">
              <a:latin typeface="Nunito"/>
              <a:ea typeface="Nunito"/>
              <a:cs typeface="Nunito"/>
              <a:sym typeface="Nunito"/>
            </a:endParaRPr>
          </a:p>
        </p:txBody>
      </p:sp>
      <p:sp>
        <p:nvSpPr>
          <p:cNvPr id="2068" name="Google Shape;2068;p149"/>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2016 </a:t>
            </a:r>
            <a:r>
              <a:rPr lang="en-GB" sz="1200">
                <a:solidFill>
                  <a:schemeClr val="dk1"/>
                </a:solidFill>
              </a:rPr>
              <a:t>13a</a:t>
            </a:r>
            <a:endParaRPr sz="1200">
              <a:solidFill>
                <a:schemeClr val="dk1"/>
              </a:solidFill>
            </a:endParaRPr>
          </a:p>
        </p:txBody>
      </p:sp>
      <p:sp>
        <p:nvSpPr>
          <p:cNvPr id="2069" name="Google Shape;2069;p149"/>
          <p:cNvSpPr txBox="1"/>
          <p:nvPr/>
        </p:nvSpPr>
        <p:spPr>
          <a:xfrm>
            <a:off x="5216475" y="1961188"/>
            <a:ext cx="3535800" cy="354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a:solidFill>
                  <a:schemeClr val="dk1"/>
                </a:solidFill>
              </a:rPr>
              <a:t>(Two) nuclei combine (to form a larger nucleus). </a:t>
            </a:r>
            <a:r>
              <a:rPr lang="en-GB" sz="1100" b="1">
                <a:solidFill>
                  <a:schemeClr val="dk1"/>
                </a:solidFill>
              </a:rPr>
              <a:t>(1)</a:t>
            </a:r>
            <a:endParaRPr sz="1100" b="1">
              <a:solidFill>
                <a:schemeClr val="dk1"/>
              </a:solidFill>
            </a:endParaRPr>
          </a:p>
        </p:txBody>
      </p:sp>
      <p:sp>
        <p:nvSpPr>
          <p:cNvPr id="2070" name="Google Shape;2070;p14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071" name="Google Shape;2071;p149"/>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Radiation (explanation questions)</a:t>
            </a:r>
            <a:endParaRPr sz="1000" i="1">
              <a:solidFill>
                <a:schemeClr val="dk1"/>
              </a:solidFill>
            </a:endParaRPr>
          </a:p>
        </p:txBody>
      </p:sp>
      <p:sp>
        <p:nvSpPr>
          <p:cNvPr id="2072" name="Google Shape;2072;p149"/>
          <p:cNvSpPr txBox="1"/>
          <p:nvPr/>
        </p:nvSpPr>
        <p:spPr>
          <a:xfrm>
            <a:off x="382900" y="956025"/>
            <a:ext cx="2145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Supernova explosion</a:t>
            </a:r>
            <a:endParaRPr sz="1600">
              <a:solidFill>
                <a:schemeClr val="dk1"/>
              </a:solidFill>
            </a:endParaRPr>
          </a:p>
        </p:txBody>
      </p:sp>
      <p:sp>
        <p:nvSpPr>
          <p:cNvPr id="2073" name="Google Shape;2073;p149"/>
          <p:cNvSpPr txBox="1"/>
          <p:nvPr/>
        </p:nvSpPr>
        <p:spPr>
          <a:xfrm>
            <a:off x="1348875" y="-800900"/>
            <a:ext cx="386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074" name="Google Shape;2074;p149"/>
          <p:cNvSpPr txBox="1"/>
          <p:nvPr/>
        </p:nvSpPr>
        <p:spPr>
          <a:xfrm>
            <a:off x="382900" y="2712950"/>
            <a:ext cx="4336200" cy="221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t>A star with a mass much larger than that of the Sun will end its life in an enormous explosion called a supernova. The energy released in a supernova explosion is more than a hundred times the energy that the Sun will radiate over its entire </a:t>
            </a:r>
            <a:r>
              <a:rPr lang="en-GB" sz="1200" b="1"/>
              <a:t>10 billion year</a:t>
            </a:r>
            <a:r>
              <a:rPr lang="en-GB" sz="1200"/>
              <a:t> lifetime.</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en-GB" sz="1200"/>
              <a:t>In our galaxy, the star Betelgeuse is predicted to explode in a supernova. Betelgeuse has a mass of around 8 times the mass of the Sun. Even though Betelgeuse is </a:t>
            </a:r>
            <a:r>
              <a:rPr lang="en-GB" sz="1200" b="1"/>
              <a:t>640 light-years</a:t>
            </a:r>
            <a:r>
              <a:rPr lang="en-GB" sz="1200"/>
              <a:t> from Earth, the supernova will be as bright as a full moon at night in our sky.</a:t>
            </a:r>
            <a:endParaRPr sz="1200"/>
          </a:p>
        </p:txBody>
      </p:sp>
      <p:sp>
        <p:nvSpPr>
          <p:cNvPr id="2075" name="Google Shape;2075;p149"/>
          <p:cNvSpPr/>
          <p:nvPr/>
        </p:nvSpPr>
        <p:spPr>
          <a:xfrm>
            <a:off x="5216600" y="2825975"/>
            <a:ext cx="3535800" cy="2058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1000"/>
              </a:spcBef>
              <a:spcAft>
                <a:spcPts val="0"/>
              </a:spcAft>
              <a:buSzPts val="1400"/>
              <a:buChar char="●"/>
            </a:pPr>
            <a:r>
              <a:rPr lang="en-GB"/>
              <a:t>the average temperature of the Sun in °C</a:t>
            </a:r>
            <a:endParaRPr/>
          </a:p>
          <a:p>
            <a:pPr marL="0" lvl="0" indent="0" algn="l" rtl="0">
              <a:spcBef>
                <a:spcPts val="600"/>
              </a:spcBef>
              <a:spcAft>
                <a:spcPts val="0"/>
              </a:spcAft>
              <a:buNone/>
            </a:pPr>
            <a:endParaRPr/>
          </a:p>
          <a:p>
            <a:pPr marL="457200" lvl="0" indent="-317500" algn="l" rtl="0">
              <a:spcBef>
                <a:spcPts val="600"/>
              </a:spcBef>
              <a:spcAft>
                <a:spcPts val="3000"/>
              </a:spcAft>
              <a:buClr>
                <a:schemeClr val="dk1"/>
              </a:buClr>
              <a:buSzPts val="1400"/>
              <a:buChar char="●"/>
            </a:pPr>
            <a:r>
              <a:rPr lang="en-GB">
                <a:solidFill>
                  <a:schemeClr val="dk1"/>
                </a:solidFill>
              </a:rPr>
              <a:t>the distance from Earth to Betelgeuse in metres</a:t>
            </a:r>
            <a:endParaRPr>
              <a:solidFill>
                <a:schemeClr val="dk1"/>
              </a:solidFill>
            </a:endParaRPr>
          </a:p>
        </p:txBody>
      </p:sp>
      <p:sp>
        <p:nvSpPr>
          <p:cNvPr id="2076" name="Google Shape;2076;p149"/>
          <p:cNvSpPr txBox="1"/>
          <p:nvPr/>
        </p:nvSpPr>
        <p:spPr>
          <a:xfrm>
            <a:off x="7155575" y="3677088"/>
            <a:ext cx="1359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5505 (°C)</a:t>
            </a:r>
            <a:endParaRPr b="1"/>
          </a:p>
        </p:txBody>
      </p:sp>
      <p:sp>
        <p:nvSpPr>
          <p:cNvPr id="2077" name="Google Shape;2077;p149"/>
          <p:cNvSpPr txBox="1"/>
          <p:nvPr/>
        </p:nvSpPr>
        <p:spPr>
          <a:xfrm>
            <a:off x="7155575" y="4528638"/>
            <a:ext cx="1359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6.1 x 10</a:t>
            </a:r>
            <a:r>
              <a:rPr lang="en-GB" b="1" baseline="30000"/>
              <a:t>18</a:t>
            </a:r>
            <a:r>
              <a:rPr lang="en-GB" b="1"/>
              <a:t> m</a:t>
            </a:r>
            <a:endParaRPr b="1" baseline="30000"/>
          </a:p>
        </p:txBody>
      </p:sp>
      <p:pic>
        <p:nvPicPr>
          <p:cNvPr id="2078" name="Google Shape;2078;p149"/>
          <p:cNvPicPr preferRelativeResize="0"/>
          <p:nvPr/>
        </p:nvPicPr>
        <p:blipFill>
          <a:blip r:embed="rId4">
            <a:alphaModFix/>
          </a:blip>
          <a:stretch>
            <a:fillRect/>
          </a:stretch>
        </p:blipFill>
        <p:spPr>
          <a:xfrm>
            <a:off x="2793988" y="1146950"/>
            <a:ext cx="1847725" cy="1609297"/>
          </a:xfrm>
          <a:prstGeom prst="rect">
            <a:avLst/>
          </a:prstGeom>
          <a:noFill/>
          <a:ln>
            <a:noFill/>
          </a:ln>
        </p:spPr>
      </p:pic>
      <p:sp>
        <p:nvSpPr>
          <p:cNvPr id="2079" name="Google Shape;2079;p149"/>
          <p:cNvSpPr txBox="1"/>
          <p:nvPr/>
        </p:nvSpPr>
        <p:spPr>
          <a:xfrm>
            <a:off x="5216600" y="1203375"/>
            <a:ext cx="35358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State what is meant by the term nuclear fusion. </a:t>
            </a:r>
            <a:r>
              <a:rPr lang="en-GB" b="1"/>
              <a:t>(1)</a:t>
            </a:r>
            <a:endParaRPr b="1"/>
          </a:p>
        </p:txBody>
      </p:sp>
      <p:sp>
        <p:nvSpPr>
          <p:cNvPr id="2080" name="Google Shape;2080;p149"/>
          <p:cNvSpPr txBox="1"/>
          <p:nvPr/>
        </p:nvSpPr>
        <p:spPr>
          <a:xfrm>
            <a:off x="382900" y="1278750"/>
            <a:ext cx="24579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solidFill>
                  <a:schemeClr val="dk1"/>
                </a:solidFill>
              </a:rPr>
              <a:t>The average temperature of the surface of the Sun is </a:t>
            </a:r>
            <a:r>
              <a:rPr lang="en-GB" sz="1200" b="1">
                <a:solidFill>
                  <a:schemeClr val="dk1"/>
                </a:solidFill>
              </a:rPr>
              <a:t>5778 K</a:t>
            </a:r>
            <a:r>
              <a:rPr lang="en-GB" sz="1200">
                <a:solidFill>
                  <a:schemeClr val="dk1"/>
                </a:solidFill>
              </a:rPr>
              <a:t>. In the core of the Sun energy is produced by nuclear fusion. Once the Sun has used all its nuclear fuel it will collapse to form a white dwarf.</a:t>
            </a:r>
            <a:endParaRPr/>
          </a:p>
        </p:txBody>
      </p:sp>
      <p:sp>
        <p:nvSpPr>
          <p:cNvPr id="2081" name="Google Shape;2081;p149"/>
          <p:cNvSpPr txBox="1"/>
          <p:nvPr/>
        </p:nvSpPr>
        <p:spPr>
          <a:xfrm>
            <a:off x="2971175" y="153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2082" name="Google Shape;2082;p149">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6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2086"/>
        <p:cNvGrpSpPr/>
        <p:nvPr/>
      </p:nvGrpSpPr>
      <p:grpSpPr>
        <a:xfrm>
          <a:off x="0" y="0"/>
          <a:ext cx="0" cy="0"/>
          <a:chOff x="0" y="0"/>
          <a:chExt cx="0" cy="0"/>
        </a:xfrm>
      </p:grpSpPr>
      <p:sp>
        <p:nvSpPr>
          <p:cNvPr id="2087" name="Google Shape;2087;p150"/>
          <p:cNvSpPr txBox="1">
            <a:spLocks noGrp="1"/>
          </p:cNvSpPr>
          <p:nvPr>
            <p:ph type="title"/>
          </p:nvPr>
        </p:nvSpPr>
        <p:spPr>
          <a:xfrm>
            <a:off x="311700" y="445025"/>
            <a:ext cx="4621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Fission and fusion</a:t>
            </a:r>
            <a:endParaRPr b="1">
              <a:latin typeface="Nunito"/>
              <a:ea typeface="Nunito"/>
              <a:cs typeface="Nunito"/>
              <a:sym typeface="Nunito"/>
            </a:endParaRPr>
          </a:p>
        </p:txBody>
      </p:sp>
      <p:sp>
        <p:nvSpPr>
          <p:cNvPr id="2088" name="Google Shape;2088;p150"/>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2017 </a:t>
            </a:r>
            <a:r>
              <a:rPr lang="en-GB" sz="1200">
                <a:solidFill>
                  <a:schemeClr val="dk1"/>
                </a:solidFill>
              </a:rPr>
              <a:t>Q7b</a:t>
            </a:r>
            <a:endParaRPr sz="1200">
              <a:solidFill>
                <a:schemeClr val="dk1"/>
              </a:solidFill>
            </a:endParaRPr>
          </a:p>
        </p:txBody>
      </p:sp>
      <p:sp>
        <p:nvSpPr>
          <p:cNvPr id="2089" name="Google Shape;2089;p150"/>
          <p:cNvSpPr txBox="1"/>
          <p:nvPr/>
        </p:nvSpPr>
        <p:spPr>
          <a:xfrm>
            <a:off x="5075400" y="1277225"/>
            <a:ext cx="3831300" cy="1549500"/>
          </a:xfrm>
          <a:prstGeom prst="rect">
            <a:avLst/>
          </a:prstGeom>
          <a:solidFill>
            <a:srgbClr val="C9DAF8"/>
          </a:solidFill>
          <a:ln>
            <a:noFill/>
          </a:ln>
        </p:spPr>
        <p:txBody>
          <a:bodyPr spcFirstLastPara="1" wrap="square" lIns="91425" tIns="91425" rIns="91425" bIns="91425" anchor="t" anchorCtr="0">
            <a:spAutoFit/>
          </a:bodyPr>
          <a:lstStyle/>
          <a:p>
            <a:pPr marL="457200" lvl="0" indent="-298450" algn="l" rtl="0">
              <a:spcBef>
                <a:spcPts val="0"/>
              </a:spcBef>
              <a:spcAft>
                <a:spcPts val="0"/>
              </a:spcAft>
              <a:buClr>
                <a:schemeClr val="dk1"/>
              </a:buClr>
              <a:buSzPts val="1100"/>
              <a:buAutoNum type="alphaLcParenBoth"/>
            </a:pPr>
            <a:r>
              <a:rPr lang="en-GB" sz="1100" b="1">
                <a:solidFill>
                  <a:schemeClr val="dk1"/>
                </a:solidFill>
              </a:rPr>
              <a:t>80 000</a:t>
            </a:r>
            <a:r>
              <a:rPr lang="en-GB" sz="1100">
                <a:solidFill>
                  <a:schemeClr val="dk1"/>
                </a:solidFill>
              </a:rPr>
              <a:t> (nuclei) </a:t>
            </a:r>
            <a:r>
              <a:rPr lang="en-GB" sz="1100" b="1">
                <a:solidFill>
                  <a:schemeClr val="dk1"/>
                </a:solidFill>
              </a:rPr>
              <a:t>decay</a:t>
            </a:r>
            <a:r>
              <a:rPr lang="en-GB" sz="1100">
                <a:solidFill>
                  <a:schemeClr val="dk1"/>
                </a:solidFill>
              </a:rPr>
              <a:t>(s) per </a:t>
            </a:r>
            <a:r>
              <a:rPr lang="en-GB" sz="1100" b="1">
                <a:solidFill>
                  <a:schemeClr val="dk1"/>
                </a:solidFill>
              </a:rPr>
              <a:t>unit time</a:t>
            </a:r>
            <a:r>
              <a:rPr lang="en-GB" sz="1100">
                <a:solidFill>
                  <a:schemeClr val="dk1"/>
                </a:solidFill>
              </a:rPr>
              <a:t> </a:t>
            </a:r>
            <a:r>
              <a:rPr lang="en-GB" sz="1100" b="1">
                <a:solidFill>
                  <a:schemeClr val="dk1"/>
                </a:solidFill>
              </a:rPr>
              <a:t>(1)</a:t>
            </a:r>
            <a:endParaRPr sz="1100" b="1">
              <a:solidFill>
                <a:schemeClr val="dk1"/>
              </a:solidFill>
            </a:endParaRPr>
          </a:p>
          <a:p>
            <a:pPr marL="457200" lvl="0" indent="-298450" algn="l" rtl="0">
              <a:spcBef>
                <a:spcPts val="400"/>
              </a:spcBef>
              <a:spcAft>
                <a:spcPts val="0"/>
              </a:spcAft>
              <a:buClr>
                <a:schemeClr val="dk1"/>
              </a:buClr>
              <a:buSzPts val="1100"/>
              <a:buAutoNum type="alphaLcParenBoth"/>
            </a:pPr>
            <a:r>
              <a:rPr lang="en-GB" sz="1100" b="1">
                <a:solidFill>
                  <a:schemeClr val="dk1"/>
                </a:solidFill>
              </a:rPr>
              <a:t>neutrons</a:t>
            </a:r>
            <a:r>
              <a:rPr lang="en-GB" sz="1100">
                <a:solidFill>
                  <a:schemeClr val="dk1"/>
                </a:solidFill>
              </a:rPr>
              <a:t> can go on to </a:t>
            </a:r>
            <a:r>
              <a:rPr lang="en-GB" sz="1100" b="1">
                <a:solidFill>
                  <a:schemeClr val="dk1"/>
                </a:solidFill>
              </a:rPr>
              <a:t>cause further</a:t>
            </a:r>
            <a:r>
              <a:rPr lang="en-GB" sz="1100">
                <a:solidFill>
                  <a:schemeClr val="dk1"/>
                </a:solidFill>
              </a:rPr>
              <a:t> (</a:t>
            </a:r>
            <a:r>
              <a:rPr lang="en-GB" sz="1100" b="1">
                <a:solidFill>
                  <a:schemeClr val="dk1"/>
                </a:solidFill>
              </a:rPr>
              <a:t>fission</a:t>
            </a:r>
            <a:r>
              <a:rPr lang="en-GB" sz="1100">
                <a:solidFill>
                  <a:schemeClr val="dk1"/>
                </a:solidFill>
              </a:rPr>
              <a:t>) </a:t>
            </a:r>
            <a:r>
              <a:rPr lang="en-GB" sz="1100" b="1">
                <a:solidFill>
                  <a:schemeClr val="dk1"/>
                </a:solidFill>
              </a:rPr>
              <a:t>reactions</a:t>
            </a:r>
            <a:r>
              <a:rPr lang="en-GB" sz="1100">
                <a:solidFill>
                  <a:schemeClr val="dk1"/>
                </a:solidFill>
              </a:rPr>
              <a:t>/</a:t>
            </a:r>
            <a:r>
              <a:rPr lang="en-GB" sz="1100" b="1">
                <a:solidFill>
                  <a:schemeClr val="dk1"/>
                </a:solidFill>
              </a:rPr>
              <a:t>split</a:t>
            </a:r>
            <a:r>
              <a:rPr lang="en-GB" sz="1100">
                <a:solidFill>
                  <a:schemeClr val="dk1"/>
                </a:solidFill>
              </a:rPr>
              <a:t> more (uranium) </a:t>
            </a:r>
            <a:r>
              <a:rPr lang="en-GB" sz="1100" b="1">
                <a:solidFill>
                  <a:schemeClr val="dk1"/>
                </a:solidFill>
              </a:rPr>
              <a:t>nuclei</a:t>
            </a:r>
            <a:r>
              <a:rPr lang="en-GB" sz="1100">
                <a:solidFill>
                  <a:schemeClr val="dk1"/>
                </a:solidFill>
              </a:rPr>
              <a:t> </a:t>
            </a:r>
            <a:r>
              <a:rPr lang="en-GB" sz="1100" b="1">
                <a:solidFill>
                  <a:schemeClr val="dk1"/>
                </a:solidFill>
              </a:rPr>
              <a:t>(1)</a:t>
            </a:r>
            <a:endParaRPr sz="1100" b="1">
              <a:solidFill>
                <a:schemeClr val="dk1"/>
              </a:solidFill>
            </a:endParaRPr>
          </a:p>
          <a:p>
            <a:pPr marL="457200" lvl="0" indent="0" algn="l" rtl="0">
              <a:spcBef>
                <a:spcPts val="0"/>
              </a:spcBef>
              <a:spcAft>
                <a:spcPts val="0"/>
              </a:spcAft>
              <a:buNone/>
            </a:pPr>
            <a:r>
              <a:rPr lang="en-GB" sz="1100">
                <a:solidFill>
                  <a:schemeClr val="dk1"/>
                </a:solidFill>
              </a:rPr>
              <a:t>causing a </a:t>
            </a:r>
            <a:r>
              <a:rPr lang="en-GB" sz="1100" b="1">
                <a:solidFill>
                  <a:schemeClr val="dk1"/>
                </a:solidFill>
              </a:rPr>
              <a:t>chain</a:t>
            </a:r>
            <a:r>
              <a:rPr lang="en-GB" sz="1100">
                <a:solidFill>
                  <a:schemeClr val="dk1"/>
                </a:solidFill>
              </a:rPr>
              <a:t> </a:t>
            </a:r>
            <a:r>
              <a:rPr lang="en-GB" sz="1100" b="1">
                <a:solidFill>
                  <a:schemeClr val="dk1"/>
                </a:solidFill>
              </a:rPr>
              <a:t>reaction</a:t>
            </a:r>
            <a:r>
              <a:rPr lang="en-GB" sz="1100">
                <a:solidFill>
                  <a:schemeClr val="dk1"/>
                </a:solidFill>
              </a:rPr>
              <a:t>/this</a:t>
            </a:r>
            <a:r>
              <a:rPr lang="en-GB" sz="1100" b="1">
                <a:solidFill>
                  <a:schemeClr val="dk1"/>
                </a:solidFill>
              </a:rPr>
              <a:t> process repeats</a:t>
            </a:r>
            <a:r>
              <a:rPr lang="en-GB" sz="1100">
                <a:solidFill>
                  <a:schemeClr val="dk1"/>
                </a:solidFill>
              </a:rPr>
              <a:t> </a:t>
            </a:r>
            <a:r>
              <a:rPr lang="en-GB" sz="1100" b="1">
                <a:solidFill>
                  <a:schemeClr val="dk1"/>
                </a:solidFill>
              </a:rPr>
              <a:t>(1)</a:t>
            </a:r>
            <a:endParaRPr sz="1100" b="1">
              <a:solidFill>
                <a:schemeClr val="dk1"/>
              </a:solidFill>
            </a:endParaRPr>
          </a:p>
          <a:p>
            <a:pPr marL="457200" lvl="0" indent="-298450" algn="l" rtl="0">
              <a:spcBef>
                <a:spcPts val="1000"/>
              </a:spcBef>
              <a:spcAft>
                <a:spcPts val="0"/>
              </a:spcAft>
              <a:buClr>
                <a:schemeClr val="dk1"/>
              </a:buClr>
              <a:buSzPts val="1100"/>
              <a:buAutoNum type="alphaLcParenBoth"/>
            </a:pPr>
            <a:r>
              <a:rPr lang="en-GB" sz="1100">
                <a:solidFill>
                  <a:schemeClr val="dk1"/>
                </a:solidFill>
              </a:rPr>
              <a:t>any suitable use (eg </a:t>
            </a:r>
            <a:r>
              <a:rPr lang="en-GB" sz="1100" b="1">
                <a:solidFill>
                  <a:schemeClr val="dk1"/>
                </a:solidFill>
              </a:rPr>
              <a:t>treating cancer</a:t>
            </a:r>
            <a:r>
              <a:rPr lang="en-GB" sz="1100">
                <a:solidFill>
                  <a:schemeClr val="dk1"/>
                </a:solidFill>
              </a:rPr>
              <a:t>/</a:t>
            </a:r>
            <a:r>
              <a:rPr lang="en-GB" sz="1100" b="1">
                <a:solidFill>
                  <a:schemeClr val="dk1"/>
                </a:solidFill>
              </a:rPr>
              <a:t>tracers</a:t>
            </a:r>
            <a:r>
              <a:rPr lang="en-GB" sz="1100">
                <a:solidFill>
                  <a:schemeClr val="dk1"/>
                </a:solidFill>
              </a:rPr>
              <a:t>/ </a:t>
            </a:r>
            <a:r>
              <a:rPr lang="en-GB" sz="1100" b="1">
                <a:solidFill>
                  <a:schemeClr val="dk1"/>
                </a:solidFill>
              </a:rPr>
              <a:t>sterilisation</a:t>
            </a:r>
            <a:r>
              <a:rPr lang="en-GB" sz="1100">
                <a:solidFill>
                  <a:schemeClr val="dk1"/>
                </a:solidFill>
              </a:rPr>
              <a:t>/</a:t>
            </a:r>
            <a:r>
              <a:rPr lang="en-GB" sz="1100" b="1">
                <a:solidFill>
                  <a:schemeClr val="dk1"/>
                </a:solidFill>
              </a:rPr>
              <a:t>smoke</a:t>
            </a:r>
            <a:r>
              <a:rPr lang="en-GB" sz="1100">
                <a:solidFill>
                  <a:schemeClr val="dk1"/>
                </a:solidFill>
              </a:rPr>
              <a:t> </a:t>
            </a:r>
            <a:r>
              <a:rPr lang="en-GB" sz="1100" b="1">
                <a:solidFill>
                  <a:schemeClr val="dk1"/>
                </a:solidFill>
              </a:rPr>
              <a:t>detectors</a:t>
            </a:r>
            <a:r>
              <a:rPr lang="en-GB" sz="1100">
                <a:solidFill>
                  <a:schemeClr val="dk1"/>
                </a:solidFill>
              </a:rPr>
              <a:t>/ </a:t>
            </a:r>
            <a:r>
              <a:rPr lang="en-GB" sz="1100" b="1">
                <a:solidFill>
                  <a:schemeClr val="dk1"/>
                </a:solidFill>
              </a:rPr>
              <a:t>measuring</a:t>
            </a:r>
            <a:r>
              <a:rPr lang="en-GB" sz="1100">
                <a:solidFill>
                  <a:schemeClr val="dk1"/>
                </a:solidFill>
              </a:rPr>
              <a:t> </a:t>
            </a:r>
            <a:r>
              <a:rPr lang="en-GB" sz="1100" b="1">
                <a:solidFill>
                  <a:schemeClr val="dk1"/>
                </a:solidFill>
              </a:rPr>
              <a:t>thickness</a:t>
            </a:r>
            <a:r>
              <a:rPr lang="en-GB" sz="1100">
                <a:solidFill>
                  <a:schemeClr val="dk1"/>
                </a:solidFill>
              </a:rPr>
              <a:t> of </a:t>
            </a:r>
            <a:r>
              <a:rPr lang="en-GB" sz="1100" b="1">
                <a:solidFill>
                  <a:schemeClr val="dk1"/>
                </a:solidFill>
              </a:rPr>
              <a:t>paper</a:t>
            </a:r>
            <a:r>
              <a:rPr lang="en-GB" sz="1100">
                <a:solidFill>
                  <a:schemeClr val="dk1"/>
                </a:solidFill>
              </a:rPr>
              <a:t>) </a:t>
            </a:r>
            <a:r>
              <a:rPr lang="en-GB" sz="1100" b="1">
                <a:solidFill>
                  <a:schemeClr val="dk1"/>
                </a:solidFill>
              </a:rPr>
              <a:t>(1)</a:t>
            </a:r>
            <a:endParaRPr sz="1100" b="1">
              <a:solidFill>
                <a:schemeClr val="dk1"/>
              </a:solidFill>
            </a:endParaRPr>
          </a:p>
        </p:txBody>
      </p:sp>
      <p:sp>
        <p:nvSpPr>
          <p:cNvPr id="2090" name="Google Shape;2090;p15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091" name="Google Shape;2091;p150"/>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Radiation (explanation questions)</a:t>
            </a:r>
            <a:endParaRPr sz="1000" i="1">
              <a:solidFill>
                <a:schemeClr val="dk1"/>
              </a:solidFill>
            </a:endParaRPr>
          </a:p>
        </p:txBody>
      </p:sp>
      <p:sp>
        <p:nvSpPr>
          <p:cNvPr id="2092" name="Google Shape;2092;p150"/>
          <p:cNvSpPr txBox="1"/>
          <p:nvPr/>
        </p:nvSpPr>
        <p:spPr>
          <a:xfrm>
            <a:off x="382900" y="956025"/>
            <a:ext cx="42504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In a nuclear reaction a uranium-235 nucleus is split by a neutron to produce two smaller nuclei, three neutrons, and energy.</a:t>
            </a:r>
            <a:endParaRPr sz="1600">
              <a:solidFill>
                <a:schemeClr val="dk1"/>
              </a:solidFill>
            </a:endParaRPr>
          </a:p>
        </p:txBody>
      </p:sp>
      <p:sp>
        <p:nvSpPr>
          <p:cNvPr id="2093" name="Google Shape;2093;p150"/>
          <p:cNvSpPr txBox="1"/>
          <p:nvPr/>
        </p:nvSpPr>
        <p:spPr>
          <a:xfrm>
            <a:off x="1348875" y="-800900"/>
            <a:ext cx="386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094" name="Google Shape;2094;p150"/>
          <p:cNvSpPr/>
          <p:nvPr/>
        </p:nvSpPr>
        <p:spPr>
          <a:xfrm>
            <a:off x="5075475" y="2976775"/>
            <a:ext cx="3831300" cy="2058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1000"/>
              </a:spcBef>
              <a:spcAft>
                <a:spcPts val="0"/>
              </a:spcAft>
              <a:buSzPts val="1400"/>
              <a:buChar char="●"/>
            </a:pPr>
            <a:r>
              <a:rPr lang="en-GB"/>
              <a:t>the power output of a reactor if</a:t>
            </a:r>
            <a:endParaRPr/>
          </a:p>
          <a:p>
            <a:pPr marL="914400" lvl="1" indent="-317500" algn="l" rtl="0">
              <a:spcBef>
                <a:spcPts val="1000"/>
              </a:spcBef>
              <a:spcAft>
                <a:spcPts val="0"/>
              </a:spcAft>
              <a:buSzPts val="1400"/>
              <a:buChar char="○"/>
            </a:pPr>
            <a:r>
              <a:rPr lang="en-GB"/>
              <a:t>one reaction releases </a:t>
            </a:r>
            <a:r>
              <a:rPr lang="en-GB" b="1"/>
              <a:t>3.2 x 10</a:t>
            </a:r>
            <a:r>
              <a:rPr lang="en-GB" b="1" baseline="30000"/>
              <a:t>-11</a:t>
            </a:r>
            <a:r>
              <a:rPr lang="en-GB" b="1"/>
              <a:t> J</a:t>
            </a:r>
            <a:endParaRPr b="1"/>
          </a:p>
          <a:p>
            <a:pPr marL="914400" lvl="1" indent="-317500" algn="l" rtl="0">
              <a:spcBef>
                <a:spcPts val="1000"/>
              </a:spcBef>
              <a:spcAft>
                <a:spcPts val="0"/>
              </a:spcAft>
              <a:buSzPts val="1400"/>
              <a:buChar char="○"/>
            </a:pPr>
            <a:r>
              <a:rPr lang="en-GB"/>
              <a:t>there are </a:t>
            </a:r>
            <a:r>
              <a:rPr lang="en-GB" b="1"/>
              <a:t>3.0 x 10</a:t>
            </a:r>
            <a:r>
              <a:rPr lang="en-GB" b="1" baseline="30000"/>
              <a:t>21</a:t>
            </a:r>
            <a:r>
              <a:rPr lang="en-GB"/>
              <a:t> reactions each </a:t>
            </a:r>
            <a:r>
              <a:rPr lang="en-GB" b="1"/>
              <a:t>minute</a:t>
            </a:r>
            <a:endParaRPr b="1">
              <a:solidFill>
                <a:schemeClr val="dk1"/>
              </a:solidFill>
            </a:endParaRPr>
          </a:p>
        </p:txBody>
      </p:sp>
      <p:sp>
        <p:nvSpPr>
          <p:cNvPr id="2095" name="Google Shape;2095;p150"/>
          <p:cNvSpPr txBox="1"/>
          <p:nvPr/>
        </p:nvSpPr>
        <p:spPr>
          <a:xfrm>
            <a:off x="7155575" y="4577463"/>
            <a:ext cx="1359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1.6 × 10</a:t>
            </a:r>
            <a:r>
              <a:rPr lang="en-GB" b="1" baseline="30000"/>
              <a:t>9</a:t>
            </a:r>
            <a:r>
              <a:rPr lang="en-GB" b="1"/>
              <a:t> W</a:t>
            </a:r>
            <a:endParaRPr b="1" baseline="30000"/>
          </a:p>
        </p:txBody>
      </p:sp>
      <p:pic>
        <p:nvPicPr>
          <p:cNvPr id="2096" name="Google Shape;2096;p150"/>
          <p:cNvPicPr preferRelativeResize="0"/>
          <p:nvPr/>
        </p:nvPicPr>
        <p:blipFill>
          <a:blip r:embed="rId4">
            <a:alphaModFix/>
          </a:blip>
          <a:stretch>
            <a:fillRect/>
          </a:stretch>
        </p:blipFill>
        <p:spPr>
          <a:xfrm>
            <a:off x="1887200" y="1498800"/>
            <a:ext cx="2525199" cy="1294425"/>
          </a:xfrm>
          <a:prstGeom prst="rect">
            <a:avLst/>
          </a:prstGeom>
          <a:noFill/>
          <a:ln>
            <a:noFill/>
          </a:ln>
        </p:spPr>
      </p:pic>
      <p:sp>
        <p:nvSpPr>
          <p:cNvPr id="2097" name="Google Shape;2097;p150"/>
          <p:cNvSpPr txBox="1"/>
          <p:nvPr/>
        </p:nvSpPr>
        <p:spPr>
          <a:xfrm>
            <a:off x="382900" y="2629050"/>
            <a:ext cx="4430700" cy="89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fuel for the power station is in the form of pellets, containing uranium-235. </a:t>
            </a:r>
            <a:endParaRPr/>
          </a:p>
          <a:p>
            <a:pPr marL="0" lvl="0" indent="0" algn="l" rtl="0">
              <a:spcBef>
                <a:spcPts val="500"/>
              </a:spcBef>
              <a:spcAft>
                <a:spcPts val="1000"/>
              </a:spcAft>
              <a:buNone/>
            </a:pPr>
            <a:r>
              <a:rPr lang="en-GB"/>
              <a:t>A fuel pellet has an activity of </a:t>
            </a:r>
            <a:r>
              <a:rPr lang="en-GB" b="1"/>
              <a:t>80 kBq</a:t>
            </a:r>
            <a:r>
              <a:rPr lang="en-GB"/>
              <a:t>.</a:t>
            </a:r>
            <a:endParaRPr b="1"/>
          </a:p>
        </p:txBody>
      </p:sp>
      <p:sp>
        <p:nvSpPr>
          <p:cNvPr id="2098" name="Google Shape;2098;p150"/>
          <p:cNvSpPr txBox="1"/>
          <p:nvPr/>
        </p:nvSpPr>
        <p:spPr>
          <a:xfrm>
            <a:off x="2971175" y="153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sp>
        <p:nvSpPr>
          <p:cNvPr id="2099" name="Google Shape;2099;p150"/>
          <p:cNvSpPr txBox="1"/>
          <p:nvPr/>
        </p:nvSpPr>
        <p:spPr>
          <a:xfrm>
            <a:off x="382900" y="3454975"/>
            <a:ext cx="4430700" cy="15804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AutoNum type="alphaLcParenBoth"/>
            </a:pPr>
            <a:r>
              <a:rPr lang="en-GB">
                <a:solidFill>
                  <a:schemeClr val="dk1"/>
                </a:solidFill>
              </a:rPr>
              <a:t>State what is meant by an activity of </a:t>
            </a:r>
            <a:r>
              <a:rPr lang="en-GB" b="1">
                <a:solidFill>
                  <a:schemeClr val="dk1"/>
                </a:solidFill>
              </a:rPr>
              <a:t>80 kBq</a:t>
            </a:r>
            <a:r>
              <a:rPr lang="en-GB">
                <a:solidFill>
                  <a:schemeClr val="dk1"/>
                </a:solidFill>
              </a:rPr>
              <a:t>. </a:t>
            </a:r>
            <a:r>
              <a:rPr lang="en-GB" b="1">
                <a:solidFill>
                  <a:schemeClr val="dk1"/>
                </a:solidFill>
              </a:rPr>
              <a:t>(1)</a:t>
            </a:r>
            <a:endParaRPr>
              <a:solidFill>
                <a:schemeClr val="dk1"/>
              </a:solidFill>
            </a:endParaRPr>
          </a:p>
          <a:p>
            <a:pPr marL="457200" lvl="0" indent="-317500" algn="l" rtl="0">
              <a:spcBef>
                <a:spcPts val="400"/>
              </a:spcBef>
              <a:spcAft>
                <a:spcPts val="0"/>
              </a:spcAft>
              <a:buClr>
                <a:schemeClr val="dk1"/>
              </a:buClr>
              <a:buSzPts val="1400"/>
              <a:buAutoNum type="alphaLcParenBoth"/>
            </a:pPr>
            <a:r>
              <a:rPr lang="en-GB">
                <a:solidFill>
                  <a:schemeClr val="dk1"/>
                </a:solidFill>
              </a:rPr>
              <a:t>Explain how a single reaction can lead to the continuous generation of energy. </a:t>
            </a:r>
            <a:r>
              <a:rPr lang="en-GB" b="1">
                <a:solidFill>
                  <a:schemeClr val="dk1"/>
                </a:solidFill>
              </a:rPr>
              <a:t>(2)</a:t>
            </a:r>
            <a:endParaRPr b="1">
              <a:solidFill>
                <a:schemeClr val="dk1"/>
              </a:solidFill>
            </a:endParaRPr>
          </a:p>
          <a:p>
            <a:pPr marL="457200" lvl="0" indent="-317500" algn="l" rtl="0">
              <a:spcBef>
                <a:spcPts val="400"/>
              </a:spcBef>
              <a:spcAft>
                <a:spcPts val="1000"/>
              </a:spcAft>
              <a:buClr>
                <a:schemeClr val="dk1"/>
              </a:buClr>
              <a:buSzPts val="1400"/>
              <a:buAutoNum type="alphaLcParenBoth"/>
            </a:pPr>
            <a:r>
              <a:rPr lang="en-GB">
                <a:solidFill>
                  <a:schemeClr val="dk1"/>
                </a:solidFill>
              </a:rPr>
              <a:t>The nuclear reactor produces waste that emits nuclear radiation.State a use of nuclear radiation. </a:t>
            </a:r>
            <a:r>
              <a:rPr lang="en-GB" b="1">
                <a:solidFill>
                  <a:schemeClr val="dk1"/>
                </a:solidFill>
              </a:rPr>
              <a:t>(1)</a:t>
            </a:r>
            <a:endParaRPr/>
          </a:p>
        </p:txBody>
      </p:sp>
      <p:pic>
        <p:nvPicPr>
          <p:cNvPr id="2100" name="Google Shape;2100;p150">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8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8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8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8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2104"/>
        <p:cNvGrpSpPr/>
        <p:nvPr/>
      </p:nvGrpSpPr>
      <p:grpSpPr>
        <a:xfrm>
          <a:off x="0" y="0"/>
          <a:ext cx="0" cy="0"/>
          <a:chOff x="0" y="0"/>
          <a:chExt cx="0" cy="0"/>
        </a:xfrm>
      </p:grpSpPr>
      <p:sp>
        <p:nvSpPr>
          <p:cNvPr id="2105" name="Google Shape;2105;p151"/>
          <p:cNvSpPr txBox="1">
            <a:spLocks noGrp="1"/>
          </p:cNvSpPr>
          <p:nvPr>
            <p:ph type="title"/>
          </p:nvPr>
        </p:nvSpPr>
        <p:spPr>
          <a:xfrm>
            <a:off x="311700" y="445025"/>
            <a:ext cx="5212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Fission and fusion</a:t>
            </a:r>
            <a:endParaRPr b="1">
              <a:latin typeface="Nunito"/>
              <a:ea typeface="Nunito"/>
              <a:cs typeface="Nunito"/>
              <a:sym typeface="Nunito"/>
            </a:endParaRPr>
          </a:p>
        </p:txBody>
      </p:sp>
      <p:sp>
        <p:nvSpPr>
          <p:cNvPr id="2106" name="Google Shape;2106;p151"/>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2020 </a:t>
            </a:r>
            <a:r>
              <a:rPr lang="en-GB" sz="1200">
                <a:solidFill>
                  <a:schemeClr val="dk1"/>
                </a:solidFill>
              </a:rPr>
              <a:t>13a</a:t>
            </a:r>
            <a:endParaRPr sz="1200">
              <a:solidFill>
                <a:schemeClr val="dk1"/>
              </a:solidFill>
            </a:endParaRPr>
          </a:p>
        </p:txBody>
      </p:sp>
      <p:sp>
        <p:nvSpPr>
          <p:cNvPr id="2107" name="Google Shape;2107;p151"/>
          <p:cNvSpPr txBox="1"/>
          <p:nvPr/>
        </p:nvSpPr>
        <p:spPr>
          <a:xfrm>
            <a:off x="4747975" y="1139300"/>
            <a:ext cx="4150500" cy="1066800"/>
          </a:xfrm>
          <a:prstGeom prst="rect">
            <a:avLst/>
          </a:prstGeom>
          <a:solidFill>
            <a:srgbClr val="C9DAF8"/>
          </a:solidFill>
          <a:ln>
            <a:noFill/>
          </a:ln>
        </p:spPr>
        <p:txBody>
          <a:bodyPr spcFirstLastPara="1" wrap="square" lIns="91425" tIns="91425" rIns="91425" bIns="91425" anchor="t" anchorCtr="0">
            <a:spAutoFit/>
          </a:bodyPr>
          <a:lstStyle/>
          <a:p>
            <a:pPr marL="457200" lvl="0" indent="-298450" algn="l" rtl="0">
              <a:spcBef>
                <a:spcPts val="0"/>
              </a:spcBef>
              <a:spcAft>
                <a:spcPts val="0"/>
              </a:spcAft>
              <a:buClr>
                <a:schemeClr val="dk1"/>
              </a:buClr>
              <a:buSzPts val="1100"/>
              <a:buAutoNum type="romanLcPeriod"/>
            </a:pPr>
            <a:r>
              <a:rPr lang="en-GB" sz="1100">
                <a:solidFill>
                  <a:schemeClr val="dk1"/>
                </a:solidFill>
              </a:rPr>
              <a:t>(induced nuclear) </a:t>
            </a:r>
            <a:r>
              <a:rPr lang="en-GB" sz="1100" b="1">
                <a:solidFill>
                  <a:schemeClr val="dk1"/>
                </a:solidFill>
              </a:rPr>
              <a:t>fission</a:t>
            </a:r>
            <a:r>
              <a:rPr lang="en-GB" sz="1100">
                <a:solidFill>
                  <a:schemeClr val="dk1"/>
                </a:solidFill>
              </a:rPr>
              <a:t> </a:t>
            </a:r>
            <a:r>
              <a:rPr lang="en-GB" sz="1100" b="1">
                <a:solidFill>
                  <a:schemeClr val="dk1"/>
                </a:solidFill>
              </a:rPr>
              <a:t>(1)</a:t>
            </a:r>
            <a:endParaRPr sz="1100" b="1">
              <a:solidFill>
                <a:schemeClr val="dk1"/>
              </a:solidFill>
            </a:endParaRPr>
          </a:p>
          <a:p>
            <a:pPr marL="457200" lvl="0" indent="-295275" algn="l" rtl="0">
              <a:lnSpc>
                <a:spcPct val="115000"/>
              </a:lnSpc>
              <a:spcBef>
                <a:spcPts val="1000"/>
              </a:spcBef>
              <a:spcAft>
                <a:spcPts val="0"/>
              </a:spcAft>
              <a:buSzPts val="1050"/>
              <a:buAutoNum type="romanLcPeriod"/>
            </a:pPr>
            <a:r>
              <a:rPr lang="en-GB" sz="1050">
                <a:latin typeface="Trebuchet MS"/>
                <a:ea typeface="Trebuchet MS"/>
                <a:cs typeface="Trebuchet MS"/>
                <a:sym typeface="Trebuchet MS"/>
              </a:rPr>
              <a:t>The</a:t>
            </a:r>
            <a:r>
              <a:rPr lang="en-GB" sz="1050"/>
              <a:t> </a:t>
            </a:r>
            <a:r>
              <a:rPr lang="en-GB" sz="1050" b="1">
                <a:latin typeface="Trebuchet MS"/>
                <a:ea typeface="Trebuchet MS"/>
                <a:cs typeface="Trebuchet MS"/>
                <a:sym typeface="Trebuchet MS"/>
              </a:rPr>
              <a:t>neutrons</a:t>
            </a:r>
            <a:r>
              <a:rPr lang="en-GB" sz="1050"/>
              <a:t> </a:t>
            </a:r>
            <a:r>
              <a:rPr lang="en-GB" sz="1050">
                <a:latin typeface="Trebuchet MS"/>
                <a:ea typeface="Trebuchet MS"/>
                <a:cs typeface="Trebuchet MS"/>
                <a:sym typeface="Trebuchet MS"/>
              </a:rPr>
              <a:t>produced</a:t>
            </a:r>
            <a:r>
              <a:rPr lang="en-GB" sz="1050"/>
              <a:t> </a:t>
            </a:r>
            <a:r>
              <a:rPr lang="en-GB" sz="1050">
                <a:latin typeface="Trebuchet MS"/>
                <a:ea typeface="Trebuchet MS"/>
                <a:cs typeface="Trebuchet MS"/>
                <a:sym typeface="Trebuchet MS"/>
              </a:rPr>
              <a:t>in</a:t>
            </a:r>
            <a:r>
              <a:rPr lang="en-GB" sz="1050"/>
              <a:t> </a:t>
            </a:r>
            <a:r>
              <a:rPr lang="en-GB" sz="1050" b="1">
                <a:latin typeface="Trebuchet MS"/>
                <a:ea typeface="Trebuchet MS"/>
                <a:cs typeface="Trebuchet MS"/>
                <a:sym typeface="Trebuchet MS"/>
              </a:rPr>
              <a:t>first</a:t>
            </a:r>
            <a:r>
              <a:rPr lang="en-GB" sz="1050" b="1"/>
              <a:t> </a:t>
            </a:r>
            <a:r>
              <a:rPr lang="en-GB" sz="1050" b="1">
                <a:latin typeface="Trebuchet MS"/>
                <a:ea typeface="Trebuchet MS"/>
                <a:cs typeface="Trebuchet MS"/>
                <a:sym typeface="Trebuchet MS"/>
              </a:rPr>
              <a:t>reaction</a:t>
            </a:r>
            <a:r>
              <a:rPr lang="en-GB" sz="1050"/>
              <a:t> </a:t>
            </a:r>
            <a:r>
              <a:rPr lang="en-GB" sz="1050">
                <a:latin typeface="Trebuchet MS"/>
                <a:ea typeface="Trebuchet MS"/>
                <a:cs typeface="Trebuchet MS"/>
                <a:sym typeface="Trebuchet MS"/>
              </a:rPr>
              <a:t>can</a:t>
            </a:r>
            <a:r>
              <a:rPr lang="en-GB" sz="1050"/>
              <a:t> </a:t>
            </a:r>
            <a:r>
              <a:rPr lang="en-GB" sz="1050" b="1">
                <a:latin typeface="Trebuchet MS"/>
                <a:ea typeface="Trebuchet MS"/>
                <a:cs typeface="Trebuchet MS"/>
                <a:sym typeface="Trebuchet MS"/>
              </a:rPr>
              <a:t>go</a:t>
            </a:r>
            <a:r>
              <a:rPr lang="en-GB" sz="1050" b="1"/>
              <a:t> </a:t>
            </a:r>
            <a:r>
              <a:rPr lang="en-GB" sz="1050" b="1">
                <a:latin typeface="Trebuchet MS"/>
                <a:ea typeface="Trebuchet MS"/>
                <a:cs typeface="Trebuchet MS"/>
                <a:sym typeface="Trebuchet MS"/>
              </a:rPr>
              <a:t>on</a:t>
            </a:r>
            <a:r>
              <a:rPr lang="en-GB" sz="1050"/>
              <a:t> </a:t>
            </a:r>
            <a:r>
              <a:rPr lang="en-GB" sz="1050">
                <a:latin typeface="Trebuchet MS"/>
                <a:ea typeface="Trebuchet MS"/>
                <a:cs typeface="Trebuchet MS"/>
                <a:sym typeface="Trebuchet MS"/>
              </a:rPr>
              <a:t>to</a:t>
            </a:r>
            <a:r>
              <a:rPr lang="en-GB" sz="1050"/>
              <a:t> </a:t>
            </a:r>
            <a:r>
              <a:rPr lang="en-GB" sz="1050" b="1">
                <a:latin typeface="Trebuchet MS"/>
                <a:ea typeface="Trebuchet MS"/>
                <a:cs typeface="Trebuchet MS"/>
                <a:sym typeface="Trebuchet MS"/>
              </a:rPr>
              <a:t>cause</a:t>
            </a:r>
            <a:r>
              <a:rPr lang="en-GB" sz="1050"/>
              <a:t> </a:t>
            </a:r>
            <a:r>
              <a:rPr lang="en-GB" sz="1050" b="1">
                <a:latin typeface="Trebuchet MS"/>
                <a:ea typeface="Trebuchet MS"/>
                <a:cs typeface="Trebuchet MS"/>
                <a:sym typeface="Trebuchet MS"/>
              </a:rPr>
              <a:t>further</a:t>
            </a:r>
            <a:r>
              <a:rPr lang="en-GB" sz="1050"/>
              <a:t> </a:t>
            </a:r>
            <a:r>
              <a:rPr lang="en-GB" sz="1050" b="1">
                <a:latin typeface="Trebuchet MS"/>
                <a:ea typeface="Trebuchet MS"/>
                <a:cs typeface="Trebuchet MS"/>
                <a:sym typeface="Trebuchet MS"/>
              </a:rPr>
              <a:t>reactions</a:t>
            </a:r>
            <a:r>
              <a:rPr lang="en-GB" sz="1050">
                <a:latin typeface="Trebuchet MS"/>
                <a:ea typeface="Trebuchet MS"/>
                <a:cs typeface="Trebuchet MS"/>
                <a:sym typeface="Trebuchet MS"/>
              </a:rPr>
              <a:t>/split</a:t>
            </a:r>
            <a:r>
              <a:rPr lang="en-GB" sz="1050"/>
              <a:t> </a:t>
            </a:r>
            <a:r>
              <a:rPr lang="en-GB" sz="1050">
                <a:latin typeface="Trebuchet MS"/>
                <a:ea typeface="Trebuchet MS"/>
                <a:cs typeface="Trebuchet MS"/>
                <a:sym typeface="Trebuchet MS"/>
              </a:rPr>
              <a:t>more</a:t>
            </a:r>
            <a:r>
              <a:rPr lang="en-GB" sz="1050"/>
              <a:t> </a:t>
            </a:r>
            <a:r>
              <a:rPr lang="en-GB" sz="1050">
                <a:latin typeface="Trebuchet MS"/>
                <a:ea typeface="Trebuchet MS"/>
                <a:cs typeface="Trebuchet MS"/>
                <a:sym typeface="Trebuchet MS"/>
              </a:rPr>
              <a:t>nuclei</a:t>
            </a:r>
            <a:r>
              <a:rPr lang="en-GB" sz="1050"/>
              <a: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457200" lvl="0" indent="0" algn="l" rtl="0">
              <a:lnSpc>
                <a:spcPct val="115000"/>
              </a:lnSpc>
              <a:spcBef>
                <a:spcPts val="400"/>
              </a:spcBef>
              <a:spcAft>
                <a:spcPts val="400"/>
              </a:spcAft>
              <a:buNone/>
            </a:pPr>
            <a:r>
              <a:rPr lang="en-GB" sz="1050">
                <a:latin typeface="Trebuchet MS"/>
                <a:ea typeface="Trebuchet MS"/>
                <a:cs typeface="Trebuchet MS"/>
                <a:sym typeface="Trebuchet MS"/>
              </a:rPr>
              <a:t>this</a:t>
            </a:r>
            <a:r>
              <a:rPr lang="en-GB" sz="1050"/>
              <a:t> </a:t>
            </a:r>
            <a:r>
              <a:rPr lang="en-GB" sz="1050" b="1">
                <a:latin typeface="Trebuchet MS"/>
                <a:ea typeface="Trebuchet MS"/>
                <a:cs typeface="Trebuchet MS"/>
                <a:sym typeface="Trebuchet MS"/>
              </a:rPr>
              <a:t>process</a:t>
            </a:r>
            <a:r>
              <a:rPr lang="en-GB" sz="1050"/>
              <a:t> </a:t>
            </a:r>
            <a:r>
              <a:rPr lang="en-GB" sz="1050" b="1">
                <a:latin typeface="Trebuchet MS"/>
                <a:ea typeface="Trebuchet MS"/>
                <a:cs typeface="Trebuchet MS"/>
                <a:sym typeface="Trebuchet MS"/>
              </a:rPr>
              <a:t>repeats</a:t>
            </a:r>
            <a:r>
              <a:rPr lang="en-GB" sz="1050">
                <a:latin typeface="Trebuchet MS"/>
                <a:ea typeface="Trebuchet MS"/>
                <a:cs typeface="Trebuchet MS"/>
                <a:sym typeface="Trebuchet MS"/>
              </a:rPr>
              <a:t>/a</a:t>
            </a:r>
            <a:r>
              <a:rPr lang="en-GB" sz="1050"/>
              <a:t> </a:t>
            </a:r>
            <a:r>
              <a:rPr lang="en-GB" sz="1050" b="1">
                <a:latin typeface="Trebuchet MS"/>
                <a:ea typeface="Trebuchet MS"/>
                <a:cs typeface="Trebuchet MS"/>
                <a:sym typeface="Trebuchet MS"/>
              </a:rPr>
              <a:t>chain</a:t>
            </a:r>
            <a:r>
              <a:rPr lang="en-GB" sz="1050" b="1"/>
              <a:t> </a:t>
            </a:r>
            <a:r>
              <a:rPr lang="en-GB" sz="1050" b="1">
                <a:latin typeface="Trebuchet MS"/>
                <a:ea typeface="Trebuchet MS"/>
                <a:cs typeface="Trebuchet MS"/>
                <a:sym typeface="Trebuchet MS"/>
              </a:rPr>
              <a:t>reaction</a:t>
            </a:r>
            <a:r>
              <a:rPr lang="en-GB" sz="1050"/>
              <a:t> </a:t>
            </a:r>
            <a:r>
              <a:rPr lang="en-GB" sz="1050">
                <a:latin typeface="Trebuchet MS"/>
                <a:ea typeface="Trebuchet MS"/>
                <a:cs typeface="Trebuchet MS"/>
                <a:sym typeface="Trebuchet MS"/>
              </a:rPr>
              <a:t>occurs. </a:t>
            </a:r>
            <a:r>
              <a:rPr lang="en-GB" sz="1050" b="1">
                <a:latin typeface="Trebuchet MS"/>
                <a:ea typeface="Trebuchet MS"/>
                <a:cs typeface="Trebuchet MS"/>
                <a:sym typeface="Trebuchet MS"/>
              </a:rPr>
              <a:t>(1)</a:t>
            </a:r>
            <a:endParaRPr sz="1100">
              <a:solidFill>
                <a:schemeClr val="dk1"/>
              </a:solidFill>
            </a:endParaRPr>
          </a:p>
        </p:txBody>
      </p:sp>
      <p:sp>
        <p:nvSpPr>
          <p:cNvPr id="2108" name="Google Shape;2108;p15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109" name="Google Shape;2109;p151"/>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Radiation (explanation questions)</a:t>
            </a:r>
            <a:endParaRPr sz="1000" i="1">
              <a:solidFill>
                <a:schemeClr val="dk1"/>
              </a:solidFill>
            </a:endParaRPr>
          </a:p>
        </p:txBody>
      </p:sp>
      <p:sp>
        <p:nvSpPr>
          <p:cNvPr id="2110" name="Google Shape;2110;p151"/>
          <p:cNvSpPr txBox="1"/>
          <p:nvPr/>
        </p:nvSpPr>
        <p:spPr>
          <a:xfrm>
            <a:off x="382900" y="956025"/>
            <a:ext cx="3790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In a nuclear power station, nuclear reactions are used to generate electrical energy.</a:t>
            </a:r>
            <a:endParaRPr sz="1600">
              <a:solidFill>
                <a:schemeClr val="dk1"/>
              </a:solidFill>
            </a:endParaRPr>
          </a:p>
        </p:txBody>
      </p:sp>
      <p:sp>
        <p:nvSpPr>
          <p:cNvPr id="2111" name="Google Shape;2111;p151"/>
          <p:cNvSpPr txBox="1"/>
          <p:nvPr/>
        </p:nvSpPr>
        <p:spPr>
          <a:xfrm>
            <a:off x="1348875" y="-800900"/>
            <a:ext cx="386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112" name="Google Shape;2112;p151"/>
          <p:cNvSpPr/>
          <p:nvPr/>
        </p:nvSpPr>
        <p:spPr>
          <a:xfrm>
            <a:off x="4747975" y="2279475"/>
            <a:ext cx="4150500" cy="2741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500"/>
              </a:spcBef>
              <a:spcAft>
                <a:spcPts val="0"/>
              </a:spcAft>
              <a:buSzPts val="1400"/>
              <a:buChar char="●"/>
            </a:pPr>
            <a:r>
              <a:rPr lang="en-GB"/>
              <a:t>the time for activity of nuclear waste to drop to </a:t>
            </a:r>
            <a:r>
              <a:rPr lang="en-GB" b="1"/>
              <a:t>1/32</a:t>
            </a:r>
            <a:r>
              <a:rPr lang="en-GB"/>
              <a:t> of its original value if half-life is </a:t>
            </a:r>
            <a:r>
              <a:rPr lang="en-GB" b="1"/>
              <a:t>32 years</a:t>
            </a:r>
            <a:r>
              <a:rPr lang="en-GB"/>
              <a:t>.</a:t>
            </a:r>
            <a:endParaRPr/>
          </a:p>
          <a:p>
            <a:pPr marL="457200" lvl="0" indent="-317500" algn="l" rtl="0">
              <a:spcBef>
                <a:spcPts val="1500"/>
              </a:spcBef>
              <a:spcAft>
                <a:spcPts val="0"/>
              </a:spcAft>
              <a:buSzPts val="1400"/>
              <a:buChar char="●"/>
            </a:pPr>
            <a:r>
              <a:rPr lang="en-GB"/>
              <a:t>the equivalent dose of worker receives </a:t>
            </a:r>
            <a:endParaRPr/>
          </a:p>
          <a:p>
            <a:pPr marL="914400" lvl="1" indent="-317500" algn="l" rtl="0">
              <a:spcBef>
                <a:spcPts val="100"/>
              </a:spcBef>
              <a:spcAft>
                <a:spcPts val="0"/>
              </a:spcAft>
              <a:buSzPts val="1400"/>
              <a:buChar char="○"/>
            </a:pPr>
            <a:r>
              <a:rPr lang="en-GB" b="1"/>
              <a:t>2</a:t>
            </a:r>
            <a:r>
              <a:rPr lang="en-GB" b="1">
                <a:solidFill>
                  <a:schemeClr val="dk1"/>
                </a:solidFill>
              </a:rPr>
              <a:t>·</a:t>
            </a:r>
            <a:r>
              <a:rPr lang="en-GB" b="1"/>
              <a:t>2 μGy</a:t>
            </a:r>
            <a:r>
              <a:rPr lang="en-GB"/>
              <a:t> of slow neutrons</a:t>
            </a:r>
            <a:endParaRPr/>
          </a:p>
          <a:p>
            <a:pPr marL="914400" lvl="1" indent="-317500" algn="l" rtl="0">
              <a:spcBef>
                <a:spcPts val="0"/>
              </a:spcBef>
              <a:spcAft>
                <a:spcPts val="0"/>
              </a:spcAft>
              <a:buSzPts val="1400"/>
              <a:buChar char="○"/>
            </a:pPr>
            <a:r>
              <a:rPr lang="en-GB" b="1"/>
              <a:t>3·4 μGy</a:t>
            </a:r>
            <a:r>
              <a:rPr lang="en-GB"/>
              <a:t> of gamma radiation</a:t>
            </a:r>
            <a:endParaRPr/>
          </a:p>
          <a:p>
            <a:pPr marL="457200" lvl="0" indent="-317500" algn="l" rtl="0">
              <a:spcBef>
                <a:spcPts val="2000"/>
              </a:spcBef>
              <a:spcAft>
                <a:spcPts val="400"/>
              </a:spcAft>
              <a:buClr>
                <a:schemeClr val="dk1"/>
              </a:buClr>
              <a:buSzPts val="1400"/>
              <a:buChar char="●"/>
            </a:pPr>
            <a:r>
              <a:rPr lang="en-GB">
                <a:solidFill>
                  <a:schemeClr val="dk1"/>
                </a:solidFill>
              </a:rPr>
              <a:t>number of shifts it would take for worker to receive </a:t>
            </a:r>
            <a:r>
              <a:rPr lang="en-GB" b="1">
                <a:solidFill>
                  <a:schemeClr val="dk1"/>
                </a:solidFill>
              </a:rPr>
              <a:t>20 mSv</a:t>
            </a:r>
            <a:r>
              <a:rPr lang="en-GB">
                <a:solidFill>
                  <a:schemeClr val="dk1"/>
                </a:solidFill>
              </a:rPr>
              <a:t>.</a:t>
            </a:r>
            <a:endParaRPr/>
          </a:p>
        </p:txBody>
      </p:sp>
      <p:sp>
        <p:nvSpPr>
          <p:cNvPr id="2113" name="Google Shape;2113;p151"/>
          <p:cNvSpPr txBox="1"/>
          <p:nvPr/>
        </p:nvSpPr>
        <p:spPr>
          <a:xfrm>
            <a:off x="7414200" y="3139825"/>
            <a:ext cx="10212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96 years</a:t>
            </a:r>
            <a:endParaRPr b="1" baseline="30000"/>
          </a:p>
        </p:txBody>
      </p:sp>
      <p:sp>
        <p:nvSpPr>
          <p:cNvPr id="2114" name="Google Shape;2114;p151"/>
          <p:cNvSpPr txBox="1"/>
          <p:nvPr/>
        </p:nvSpPr>
        <p:spPr>
          <a:xfrm>
            <a:off x="382900" y="3127350"/>
            <a:ext cx="3938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In a nuclear reaction a uranium nucleus is split by a neutron to produce two smaller nuclei, two or three neutrons and energy.</a:t>
            </a:r>
            <a:endParaRPr b="1"/>
          </a:p>
        </p:txBody>
      </p:sp>
      <p:pic>
        <p:nvPicPr>
          <p:cNvPr id="2115" name="Google Shape;2115;p151"/>
          <p:cNvPicPr preferRelativeResize="0"/>
          <p:nvPr/>
        </p:nvPicPr>
        <p:blipFill>
          <a:blip r:embed="rId4">
            <a:alphaModFix/>
          </a:blip>
          <a:stretch>
            <a:fillRect/>
          </a:stretch>
        </p:blipFill>
        <p:spPr>
          <a:xfrm>
            <a:off x="1266294" y="1571625"/>
            <a:ext cx="2305656" cy="1549500"/>
          </a:xfrm>
          <a:prstGeom prst="rect">
            <a:avLst/>
          </a:prstGeom>
          <a:noFill/>
          <a:ln>
            <a:noFill/>
          </a:ln>
        </p:spPr>
      </p:pic>
      <p:sp>
        <p:nvSpPr>
          <p:cNvPr id="2116" name="Google Shape;2116;p151"/>
          <p:cNvSpPr txBox="1"/>
          <p:nvPr/>
        </p:nvSpPr>
        <p:spPr>
          <a:xfrm>
            <a:off x="7363650" y="4135391"/>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1·0 × 10</a:t>
            </a:r>
            <a:r>
              <a:rPr lang="en-GB" b="1" baseline="30000"/>
              <a:t>-5</a:t>
            </a:r>
            <a:r>
              <a:rPr lang="en-GB" b="1"/>
              <a:t> Sv</a:t>
            </a:r>
            <a:endParaRPr b="1" baseline="30000"/>
          </a:p>
        </p:txBody>
      </p:sp>
      <p:sp>
        <p:nvSpPr>
          <p:cNvPr id="2117" name="Google Shape;2117;p151"/>
          <p:cNvSpPr txBox="1"/>
          <p:nvPr/>
        </p:nvSpPr>
        <p:spPr>
          <a:xfrm>
            <a:off x="7363650" y="4719475"/>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2000 shifts</a:t>
            </a:r>
            <a:endParaRPr b="1" baseline="30000"/>
          </a:p>
        </p:txBody>
      </p:sp>
      <p:sp>
        <p:nvSpPr>
          <p:cNvPr id="2118" name="Google Shape;2118;p151"/>
          <p:cNvSpPr txBox="1"/>
          <p:nvPr/>
        </p:nvSpPr>
        <p:spPr>
          <a:xfrm>
            <a:off x="2971175" y="153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sp>
        <p:nvSpPr>
          <p:cNvPr id="2119" name="Google Shape;2119;p151"/>
          <p:cNvSpPr txBox="1"/>
          <p:nvPr/>
        </p:nvSpPr>
        <p:spPr>
          <a:xfrm>
            <a:off x="382900" y="3922575"/>
            <a:ext cx="3938100" cy="10980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AutoNum type="romanLcParenBoth"/>
            </a:pPr>
            <a:r>
              <a:rPr lang="en-GB">
                <a:solidFill>
                  <a:schemeClr val="dk1"/>
                </a:solidFill>
              </a:rPr>
              <a:t>State the name given to this type of nuclear reaction. </a:t>
            </a:r>
            <a:r>
              <a:rPr lang="en-GB" b="1">
                <a:solidFill>
                  <a:schemeClr val="dk1"/>
                </a:solidFill>
              </a:rPr>
              <a:t>(1)</a:t>
            </a:r>
            <a:endParaRPr>
              <a:solidFill>
                <a:schemeClr val="dk1"/>
              </a:solidFill>
            </a:endParaRPr>
          </a:p>
          <a:p>
            <a:pPr marL="457200" lvl="0" indent="-317500" algn="l" rtl="0">
              <a:spcBef>
                <a:spcPts val="400"/>
              </a:spcBef>
              <a:spcAft>
                <a:spcPts val="400"/>
              </a:spcAft>
              <a:buClr>
                <a:schemeClr val="dk1"/>
              </a:buClr>
              <a:buSzPts val="1400"/>
              <a:buAutoNum type="romanLcParenBoth"/>
            </a:pPr>
            <a:r>
              <a:rPr lang="en-GB">
                <a:solidFill>
                  <a:schemeClr val="dk1"/>
                </a:solidFill>
              </a:rPr>
              <a:t>Explain how a single reaction can lead to the continuous generation of energy. </a:t>
            </a:r>
            <a:r>
              <a:rPr lang="en-GB" b="1">
                <a:solidFill>
                  <a:schemeClr val="dk1"/>
                </a:solidFill>
              </a:rPr>
              <a:t>(2)</a:t>
            </a:r>
            <a:endParaRPr/>
          </a:p>
        </p:txBody>
      </p:sp>
      <p:pic>
        <p:nvPicPr>
          <p:cNvPr id="2120" name="Google Shape;2120;p151">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0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6"/>
          <p:cNvSpPr/>
          <p:nvPr/>
        </p:nvSpPr>
        <p:spPr>
          <a:xfrm>
            <a:off x="2718879" y="809925"/>
            <a:ext cx="37869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6" name="Google Shape;196;p26"/>
          <p:cNvSpPr txBox="1">
            <a:spLocks noGrp="1"/>
          </p:cNvSpPr>
          <p:nvPr>
            <p:ph type="title" idx="4294967295"/>
          </p:nvPr>
        </p:nvSpPr>
        <p:spPr>
          <a:xfrm>
            <a:off x="1987375" y="809925"/>
            <a:ext cx="507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latin typeface="Nunito"/>
                <a:ea typeface="Nunito"/>
                <a:cs typeface="Nunito"/>
                <a:sym typeface="Nunito"/>
              </a:rPr>
              <a:t>Graph drawing</a:t>
            </a:r>
            <a:endParaRPr b="1">
              <a:latin typeface="Nunito"/>
              <a:ea typeface="Nunito"/>
              <a:cs typeface="Nunito"/>
              <a:sym typeface="Nunito"/>
            </a:endParaRPr>
          </a:p>
        </p:txBody>
      </p:sp>
      <p:graphicFrame>
        <p:nvGraphicFramePr>
          <p:cNvPr id="197" name="Google Shape;197;p26"/>
          <p:cNvGraphicFramePr/>
          <p:nvPr/>
        </p:nvGraphicFramePr>
        <p:xfrm>
          <a:off x="348550" y="1699625"/>
          <a:ext cx="3000000" cy="3000000"/>
        </p:xfrm>
        <a:graphic>
          <a:graphicData uri="http://schemas.openxmlformats.org/drawingml/2006/table">
            <a:tbl>
              <a:tblPr>
                <a:noFill/>
                <a:tableStyleId>{D506777C-C052-4AE0-8132-7D2D3A3D9816}</a:tableStyleId>
              </a:tblPr>
              <a:tblGrid>
                <a:gridCol w="2739025">
                  <a:extLst>
                    <a:ext uri="{9D8B030D-6E8A-4147-A177-3AD203B41FA5}">
                      <a16:colId xmlns:a16="http://schemas.microsoft.com/office/drawing/2014/main" val="20000"/>
                    </a:ext>
                  </a:extLst>
                </a:gridCol>
                <a:gridCol w="5617125">
                  <a:extLst>
                    <a:ext uri="{9D8B030D-6E8A-4147-A177-3AD203B41FA5}">
                      <a16:colId xmlns:a16="http://schemas.microsoft.com/office/drawing/2014/main" val="20001"/>
                    </a:ext>
                  </a:extLst>
                </a:gridCol>
              </a:tblGrid>
              <a:tr h="361100">
                <a:tc>
                  <a:txBody>
                    <a:bodyPr/>
                    <a:lstStyle/>
                    <a:p>
                      <a:pPr marL="0" lvl="0" indent="0" algn="ctr" rtl="0">
                        <a:lnSpc>
                          <a:spcPct val="90000"/>
                        </a:lnSpc>
                        <a:spcBef>
                          <a:spcPts val="0"/>
                        </a:spcBef>
                        <a:spcAft>
                          <a:spcPts val="0"/>
                        </a:spcAft>
                        <a:buClr>
                          <a:schemeClr val="dk1"/>
                        </a:buClr>
                        <a:buSzPts val="852"/>
                        <a:buFont typeface="Arial"/>
                        <a:buNone/>
                      </a:pPr>
                      <a:r>
                        <a:rPr lang="en-GB" sz="2400">
                          <a:solidFill>
                            <a:schemeClr val="dk1"/>
                          </a:solidFill>
                          <a:uFill>
                            <a:noFill/>
                          </a:uFill>
                          <a:latin typeface="Nunito"/>
                          <a:ea typeface="Nunito"/>
                          <a:cs typeface="Nunito"/>
                          <a:sym typeface="Nunito"/>
                          <a:hlinkClick r:id="rId3" action="ppaction://hlinksldjump">
                            <a:extLst>
                              <a:ext uri="{A12FA001-AC4F-418D-AE19-62706E023703}">
                                <ahyp:hlinkClr xmlns:ahyp="http://schemas.microsoft.com/office/drawing/2018/hyperlinkcolor" val="tx"/>
                              </a:ext>
                            </a:extLst>
                          </a:hlinkClick>
                        </a:rPr>
                        <a:t>Dynamics</a:t>
                      </a:r>
                      <a:endParaRPr sz="24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b="1" u="sng">
                          <a:solidFill>
                            <a:schemeClr val="hlink"/>
                          </a:solidFill>
                          <a:hlinkClick r:id="rId4" action="ppaction://hlinksldjump"/>
                        </a:rPr>
                        <a:t>SQP </a:t>
                      </a:r>
                      <a:r>
                        <a:rPr lang="en-GB" u="sng">
                          <a:solidFill>
                            <a:schemeClr val="hlink"/>
                          </a:solidFill>
                          <a:hlinkClick r:id="rId4" action="ppaction://hlinksldjump"/>
                        </a:rPr>
                        <a:t>Q8a</a:t>
                      </a:r>
                      <a:r>
                        <a:rPr lang="en-GB" sz="2400">
                          <a:latin typeface="Nunito"/>
                          <a:ea typeface="Nunito"/>
                          <a:cs typeface="Nunito"/>
                          <a:sym typeface="Nunito"/>
                        </a:rPr>
                        <a:t>, </a:t>
                      </a:r>
                      <a:r>
                        <a:rPr lang="en-GB" b="1" u="sng">
                          <a:solidFill>
                            <a:schemeClr val="hlink"/>
                          </a:solidFill>
                          <a:hlinkClick r:id="rId5" action="ppaction://hlinksldjump"/>
                        </a:rPr>
                        <a:t>2015 </a:t>
                      </a:r>
                      <a:r>
                        <a:rPr lang="en-GB" u="sng">
                          <a:solidFill>
                            <a:schemeClr val="hlink"/>
                          </a:solidFill>
                          <a:hlinkClick r:id="rId5" action="ppaction://hlinksldjump"/>
                        </a:rPr>
                        <a:t>Q11b</a:t>
                      </a:r>
                      <a:r>
                        <a:rPr lang="en-GB" sz="2400">
                          <a:latin typeface="Nunito"/>
                          <a:ea typeface="Nunito"/>
                          <a:cs typeface="Nunito"/>
                          <a:sym typeface="Nunito"/>
                        </a:rPr>
                        <a:t>, </a:t>
                      </a:r>
                      <a:r>
                        <a:rPr lang="en-GB" b="1" u="sng">
                          <a:solidFill>
                            <a:schemeClr val="hlink"/>
                          </a:solidFill>
                          <a:hlinkClick r:id="rId6" action="ppaction://hlinksldjump"/>
                        </a:rPr>
                        <a:t>2022 </a:t>
                      </a:r>
                      <a:r>
                        <a:rPr lang="en-GB" u="sng">
                          <a:solidFill>
                            <a:schemeClr val="hlink"/>
                          </a:solidFill>
                          <a:hlinkClick r:id="rId6" action="ppaction://hlinksldjump"/>
                        </a:rPr>
                        <a:t>Q2a</a:t>
                      </a:r>
                      <a:endParaRPr sz="2400">
                        <a:latin typeface="Nunito"/>
                        <a:ea typeface="Nunito"/>
                        <a:cs typeface="Nunito"/>
                        <a:sym typeface="Nuni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Electricity</a:t>
                      </a:r>
                      <a:endParaRPr sz="24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0000"/>
                        </a:lnSpc>
                        <a:spcBef>
                          <a:spcPts val="0"/>
                        </a:spcBef>
                        <a:spcAft>
                          <a:spcPts val="0"/>
                        </a:spcAft>
                        <a:buNone/>
                      </a:pPr>
                      <a:r>
                        <a:rPr lang="en-GB" b="1" u="sng">
                          <a:solidFill>
                            <a:schemeClr val="hlink"/>
                          </a:solidFill>
                          <a:hlinkClick r:id="rId7" action="ppaction://hlinksldjump"/>
                        </a:rPr>
                        <a:t>2019</a:t>
                      </a:r>
                      <a:r>
                        <a:rPr lang="en-GB" u="sng">
                          <a:solidFill>
                            <a:schemeClr val="hlink"/>
                          </a:solidFill>
                          <a:hlinkClick r:id="rId7" action="ppaction://hlinksldjump"/>
                        </a:rPr>
                        <a:t> Q5a</a:t>
                      </a:r>
                      <a:r>
                        <a:rPr lang="en-GB">
                          <a:solidFill>
                            <a:srgbClr val="0D1C45"/>
                          </a:solidFill>
                        </a:rPr>
                        <a:t>, </a:t>
                      </a:r>
                      <a:r>
                        <a:rPr lang="en-GB" b="1" u="sng">
                          <a:solidFill>
                            <a:schemeClr val="hlink"/>
                          </a:solidFill>
                          <a:hlinkClick r:id="rId8" action="ppaction://hlinksldjump"/>
                        </a:rPr>
                        <a:t>2023 </a:t>
                      </a:r>
                      <a:r>
                        <a:rPr lang="en-GB" u="sng">
                          <a:solidFill>
                            <a:schemeClr val="hlink"/>
                          </a:solidFill>
                          <a:hlinkClick r:id="rId8" action="ppaction://hlinksldjump"/>
                        </a:rPr>
                        <a:t>Q7a</a:t>
                      </a:r>
                      <a:r>
                        <a:rPr lang="en-GB">
                          <a:solidFill>
                            <a:srgbClr val="0D1C45"/>
                          </a:solidFill>
                        </a:rPr>
                        <a:t>, </a:t>
                      </a:r>
                      <a:r>
                        <a:rPr lang="en-GB" b="1" u="sng">
                          <a:solidFill>
                            <a:schemeClr val="hlink"/>
                          </a:solidFill>
                          <a:hlinkClick r:id="rId9" action="ppaction://hlinksldjump"/>
                        </a:rPr>
                        <a:t>2024 </a:t>
                      </a:r>
                      <a:r>
                        <a:rPr lang="en-GB" u="sng">
                          <a:solidFill>
                            <a:schemeClr val="hlink"/>
                          </a:solidFill>
                          <a:hlinkClick r:id="rId9" action="ppaction://hlinksldjump"/>
                        </a:rPr>
                        <a:t>Q8a</a:t>
                      </a:r>
                      <a:endParaRPr>
                        <a:solidFill>
                          <a:srgbClr val="0D1C45"/>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Radioactivity</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0000"/>
                        </a:lnSpc>
                        <a:spcBef>
                          <a:spcPts val="0"/>
                        </a:spcBef>
                        <a:spcAft>
                          <a:spcPts val="0"/>
                        </a:spcAft>
                        <a:buNone/>
                      </a:pPr>
                      <a:r>
                        <a:rPr lang="en-GB" b="1" u="sng">
                          <a:solidFill>
                            <a:schemeClr val="hlink"/>
                          </a:solidFill>
                          <a:hlinkClick r:id="rId10" action="ppaction://hlinksldjump"/>
                        </a:rPr>
                        <a:t>2018</a:t>
                      </a:r>
                      <a:r>
                        <a:rPr lang="en-GB" u="sng">
                          <a:solidFill>
                            <a:schemeClr val="hlink"/>
                          </a:solidFill>
                          <a:hlinkClick r:id="rId10" action="ppaction://hlinksldjump"/>
                        </a:rPr>
                        <a:t> Q13b</a:t>
                      </a:r>
                      <a:endParaRPr>
                        <a:solidFill>
                          <a:srgbClr val="0D1C45"/>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000">
                          <a:solidFill>
                            <a:srgbClr val="0D1C45"/>
                          </a:solidFill>
                          <a:latin typeface="Nunito"/>
                          <a:ea typeface="Nunito"/>
                          <a:cs typeface="Nunito"/>
                          <a:sym typeface="Nunito"/>
                        </a:rPr>
                        <a:t>Properties of matter </a:t>
                      </a:r>
                      <a:endParaRPr sz="2500">
                        <a:solidFill>
                          <a:srgbClr val="0D1C45"/>
                        </a:solidFill>
                        <a:latin typeface="Nunito"/>
                        <a:ea typeface="Nunito"/>
                        <a:cs typeface="Nunito"/>
                        <a:sym typeface="Nuni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0000"/>
                        </a:lnSpc>
                        <a:spcBef>
                          <a:spcPts val="0"/>
                        </a:spcBef>
                        <a:spcAft>
                          <a:spcPts val="0"/>
                        </a:spcAft>
                        <a:buNone/>
                      </a:pPr>
                      <a:endParaRPr sz="2000">
                        <a:solidFill>
                          <a:srgbClr val="0D1C45"/>
                        </a:solidFill>
                        <a:latin typeface="Nunito"/>
                        <a:ea typeface="Nunito"/>
                        <a:cs typeface="Nunito"/>
                        <a:sym typeface="Nuni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Space</a:t>
                      </a:r>
                      <a:endParaRPr sz="1600">
                        <a:solidFill>
                          <a:srgbClr val="0D1C45"/>
                        </a:solidFill>
                        <a:latin typeface="Nunito"/>
                        <a:ea typeface="Nunito"/>
                        <a:cs typeface="Nunito"/>
                        <a:sym typeface="Nuni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0000"/>
                        </a:lnSpc>
                        <a:spcBef>
                          <a:spcPts val="0"/>
                        </a:spcBef>
                        <a:spcAft>
                          <a:spcPts val="0"/>
                        </a:spcAft>
                        <a:buNone/>
                      </a:pPr>
                      <a:endParaRPr sz="2400">
                        <a:solidFill>
                          <a:srgbClr val="0D1C45"/>
                        </a:solidFill>
                        <a:latin typeface="Nunito"/>
                        <a:ea typeface="Nunito"/>
                        <a:cs typeface="Nunito"/>
                        <a:sym typeface="Nuni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Waves</a:t>
                      </a:r>
                      <a:endParaRPr sz="2400">
                        <a:solidFill>
                          <a:srgbClr val="0D1C45"/>
                        </a:solidFill>
                        <a:latin typeface="Nunito"/>
                        <a:ea typeface="Nunito"/>
                        <a:cs typeface="Nunito"/>
                        <a:sym typeface="Nuni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b="1" u="sng">
                          <a:solidFill>
                            <a:schemeClr val="hlink"/>
                          </a:solidFill>
                          <a:hlinkClick r:id="rId11" action="ppaction://hlinksldjump"/>
                        </a:rPr>
                        <a:t>2020 </a:t>
                      </a:r>
                      <a:r>
                        <a:rPr lang="en-GB" u="sng">
                          <a:solidFill>
                            <a:schemeClr val="hlink"/>
                          </a:solidFill>
                          <a:hlinkClick r:id="rId11" action="ppaction://hlinksldjump"/>
                        </a:rPr>
                        <a:t>Q11c</a:t>
                      </a:r>
                      <a:endParaRPr sz="2400">
                        <a:solidFill>
                          <a:srgbClr val="0D1C45"/>
                        </a:solidFill>
                        <a:latin typeface="Nunito"/>
                        <a:ea typeface="Nunito"/>
                        <a:cs typeface="Nunito"/>
                        <a:sym typeface="Nuni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98" name="Google Shape;198;p2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solidFill>
                  <a:schemeClr val="hlink"/>
                </a:solidFill>
                <a:uFill>
                  <a:noFill/>
                </a:uFill>
                <a:hlinkClick r:id="rId12" action="ppaction://hlinksldjump"/>
              </a:rPr>
              <a:t>←</a:t>
            </a:r>
            <a:endParaRPr sz="1800" b="1">
              <a:solidFill>
                <a:schemeClr val="dk2"/>
              </a:solidFill>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2124"/>
        <p:cNvGrpSpPr/>
        <p:nvPr/>
      </p:nvGrpSpPr>
      <p:grpSpPr>
        <a:xfrm>
          <a:off x="0" y="0"/>
          <a:ext cx="0" cy="0"/>
          <a:chOff x="0" y="0"/>
          <a:chExt cx="0" cy="0"/>
        </a:xfrm>
      </p:grpSpPr>
      <p:sp>
        <p:nvSpPr>
          <p:cNvPr id="2125" name="Google Shape;2125;p152"/>
          <p:cNvSpPr txBox="1">
            <a:spLocks noGrp="1"/>
          </p:cNvSpPr>
          <p:nvPr>
            <p:ph type="title"/>
          </p:nvPr>
        </p:nvSpPr>
        <p:spPr>
          <a:xfrm>
            <a:off x="311700" y="445025"/>
            <a:ext cx="5456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Fission and fusion</a:t>
            </a:r>
            <a:endParaRPr b="1">
              <a:latin typeface="Nunito"/>
              <a:ea typeface="Nunito"/>
              <a:cs typeface="Nunito"/>
              <a:sym typeface="Nunito"/>
            </a:endParaRPr>
          </a:p>
        </p:txBody>
      </p:sp>
      <p:sp>
        <p:nvSpPr>
          <p:cNvPr id="2126" name="Google Shape;2126;p152"/>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2022</a:t>
            </a:r>
            <a:r>
              <a:rPr lang="en-GB" sz="1200">
                <a:solidFill>
                  <a:schemeClr val="dk1"/>
                </a:solidFill>
              </a:rPr>
              <a:t> 14bii</a:t>
            </a:r>
            <a:endParaRPr sz="1200">
              <a:solidFill>
                <a:schemeClr val="dk1"/>
              </a:solidFill>
            </a:endParaRPr>
          </a:p>
        </p:txBody>
      </p:sp>
      <p:sp>
        <p:nvSpPr>
          <p:cNvPr id="2127" name="Google Shape;2127;p152"/>
          <p:cNvSpPr txBox="1"/>
          <p:nvPr/>
        </p:nvSpPr>
        <p:spPr>
          <a:xfrm>
            <a:off x="5075400" y="1167775"/>
            <a:ext cx="3831300" cy="523200"/>
          </a:xfrm>
          <a:prstGeom prst="rect">
            <a:avLst/>
          </a:prstGeom>
          <a:solidFill>
            <a:srgbClr val="C9DAF8"/>
          </a:solidFill>
          <a:ln>
            <a:noFill/>
          </a:ln>
        </p:spPr>
        <p:txBody>
          <a:bodyPr spcFirstLastPara="1" wrap="square" lIns="91425" tIns="91425" rIns="91425" bIns="91425" anchor="t" anchorCtr="0">
            <a:spAutoFit/>
          </a:bodyPr>
          <a:lstStyle/>
          <a:p>
            <a:pPr marL="457200" lvl="0" indent="-298450" algn="l" rtl="0">
              <a:spcBef>
                <a:spcPts val="0"/>
              </a:spcBef>
              <a:spcAft>
                <a:spcPts val="0"/>
              </a:spcAft>
              <a:buClr>
                <a:schemeClr val="dk1"/>
              </a:buClr>
              <a:buSzPts val="1100"/>
              <a:buAutoNum type="alphaLcParenBoth"/>
            </a:pPr>
            <a:r>
              <a:rPr lang="en-GB" sz="1100">
                <a:solidFill>
                  <a:schemeClr val="dk1"/>
                </a:solidFill>
              </a:rPr>
              <a:t>(Nuclear fission is when a large) </a:t>
            </a:r>
            <a:r>
              <a:rPr lang="en-GB" sz="1100" b="1">
                <a:solidFill>
                  <a:schemeClr val="dk1"/>
                </a:solidFill>
              </a:rPr>
              <a:t>nucleus</a:t>
            </a:r>
            <a:r>
              <a:rPr lang="en-GB" sz="1100">
                <a:solidFill>
                  <a:schemeClr val="dk1"/>
                </a:solidFill>
              </a:rPr>
              <a:t> (of an atom) </a:t>
            </a:r>
            <a:r>
              <a:rPr lang="en-GB" sz="1100" b="1">
                <a:solidFill>
                  <a:schemeClr val="dk1"/>
                </a:solidFill>
              </a:rPr>
              <a:t>splits</a:t>
            </a:r>
            <a:r>
              <a:rPr lang="en-GB" sz="1100">
                <a:solidFill>
                  <a:schemeClr val="dk1"/>
                </a:solidFill>
              </a:rPr>
              <a:t> (into two or more smaller nuclei). </a:t>
            </a:r>
            <a:r>
              <a:rPr lang="en-GB" sz="1100" b="1">
                <a:solidFill>
                  <a:schemeClr val="dk1"/>
                </a:solidFill>
              </a:rPr>
              <a:t>(1)</a:t>
            </a:r>
            <a:endParaRPr sz="1050">
              <a:latin typeface="Trebuchet MS"/>
              <a:ea typeface="Trebuchet MS"/>
              <a:cs typeface="Trebuchet MS"/>
              <a:sym typeface="Trebuchet MS"/>
            </a:endParaRPr>
          </a:p>
        </p:txBody>
      </p:sp>
      <p:sp>
        <p:nvSpPr>
          <p:cNvPr id="2128" name="Google Shape;2128;p15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129" name="Google Shape;2129;p152"/>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Radiation (explanation questions)</a:t>
            </a:r>
            <a:endParaRPr sz="1000" i="1">
              <a:solidFill>
                <a:schemeClr val="dk1"/>
              </a:solidFill>
            </a:endParaRPr>
          </a:p>
        </p:txBody>
      </p:sp>
      <p:sp>
        <p:nvSpPr>
          <p:cNvPr id="2130" name="Google Shape;2130;p152"/>
          <p:cNvSpPr txBox="1"/>
          <p:nvPr/>
        </p:nvSpPr>
        <p:spPr>
          <a:xfrm>
            <a:off x="382900" y="956025"/>
            <a:ext cx="4250400" cy="109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Nuclear fission is used in nuclear reactors to generate electricity. </a:t>
            </a:r>
            <a:endParaRPr>
              <a:solidFill>
                <a:schemeClr val="dk1"/>
              </a:solidFill>
            </a:endParaRPr>
          </a:p>
          <a:p>
            <a:pPr marL="0" lvl="0" indent="0" algn="l" rtl="0">
              <a:spcBef>
                <a:spcPts val="400"/>
              </a:spcBef>
              <a:spcAft>
                <a:spcPts val="0"/>
              </a:spcAft>
              <a:buNone/>
            </a:pPr>
            <a:r>
              <a:rPr lang="en-GB">
                <a:solidFill>
                  <a:schemeClr val="dk1"/>
                </a:solidFill>
              </a:rPr>
              <a:t>Nuclear fusion happens naturally in stars such as the Sun.</a:t>
            </a:r>
            <a:endParaRPr>
              <a:solidFill>
                <a:schemeClr val="dk1"/>
              </a:solidFill>
            </a:endParaRPr>
          </a:p>
        </p:txBody>
      </p:sp>
      <p:sp>
        <p:nvSpPr>
          <p:cNvPr id="2131" name="Google Shape;2131;p152"/>
          <p:cNvSpPr txBox="1"/>
          <p:nvPr/>
        </p:nvSpPr>
        <p:spPr>
          <a:xfrm>
            <a:off x="1348875" y="-800900"/>
            <a:ext cx="386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132" name="Google Shape;2132;p152"/>
          <p:cNvSpPr/>
          <p:nvPr/>
        </p:nvSpPr>
        <p:spPr>
          <a:xfrm>
            <a:off x="5075400" y="2846775"/>
            <a:ext cx="3831300" cy="2199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500"/>
              </a:spcBef>
              <a:spcAft>
                <a:spcPts val="0"/>
              </a:spcAft>
              <a:buSzPts val="1400"/>
              <a:buChar char="●"/>
            </a:pPr>
            <a:r>
              <a:rPr lang="en-GB"/>
              <a:t>the minimum number of fission reactions </a:t>
            </a:r>
            <a:r>
              <a:rPr lang="en-GB" b="1"/>
              <a:t>every hour</a:t>
            </a:r>
            <a:r>
              <a:rPr lang="en-GB"/>
              <a:t> if…</a:t>
            </a:r>
            <a:endParaRPr/>
          </a:p>
          <a:p>
            <a:pPr marL="914400" lvl="1" indent="-317500" algn="l" rtl="0">
              <a:spcBef>
                <a:spcPts val="1000"/>
              </a:spcBef>
              <a:spcAft>
                <a:spcPts val="0"/>
              </a:spcAft>
              <a:buSzPts val="1400"/>
              <a:buChar char="○"/>
            </a:pPr>
            <a:r>
              <a:rPr lang="en-GB"/>
              <a:t>the power output of the reactor is </a:t>
            </a:r>
            <a:r>
              <a:rPr lang="en-GB" b="1"/>
              <a:t>150 MW</a:t>
            </a:r>
            <a:endParaRPr b="1"/>
          </a:p>
          <a:p>
            <a:pPr marL="914400" lvl="1" indent="-317500" algn="l" rtl="0">
              <a:spcBef>
                <a:spcPts val="0"/>
              </a:spcBef>
              <a:spcAft>
                <a:spcPts val="0"/>
              </a:spcAft>
              <a:buSzPts val="1400"/>
              <a:buChar char="○"/>
            </a:pPr>
            <a:r>
              <a:rPr lang="en-GB"/>
              <a:t>each nuclear fission reaction releases</a:t>
            </a:r>
            <a:r>
              <a:rPr lang="en-GB" b="1"/>
              <a:t> 2.9 x 10</a:t>
            </a:r>
            <a:r>
              <a:rPr lang="en-GB" b="1" baseline="30000"/>
              <a:t>-11</a:t>
            </a:r>
            <a:r>
              <a:rPr lang="en-GB" b="1"/>
              <a:t> J</a:t>
            </a:r>
            <a:r>
              <a:rPr lang="en-GB"/>
              <a:t> of energy</a:t>
            </a:r>
            <a:endParaRPr/>
          </a:p>
          <a:p>
            <a:pPr marL="0" lvl="0" indent="0" algn="l" rtl="0">
              <a:spcBef>
                <a:spcPts val="2000"/>
              </a:spcBef>
              <a:spcAft>
                <a:spcPts val="400"/>
              </a:spcAft>
              <a:buNone/>
            </a:pPr>
            <a:endParaRPr/>
          </a:p>
        </p:txBody>
      </p:sp>
      <p:sp>
        <p:nvSpPr>
          <p:cNvPr id="2133" name="Google Shape;2133;p152"/>
          <p:cNvSpPr txBox="1"/>
          <p:nvPr/>
        </p:nvSpPr>
        <p:spPr>
          <a:xfrm>
            <a:off x="382900" y="3358575"/>
            <a:ext cx="4398000" cy="1688100"/>
          </a:xfrm>
          <a:prstGeom prst="rect">
            <a:avLst/>
          </a:prstGeom>
          <a:solidFill>
            <a:srgbClr val="EAD1DC"/>
          </a:solidFill>
          <a:ln>
            <a:noFill/>
          </a:ln>
        </p:spPr>
        <p:txBody>
          <a:bodyPr spcFirstLastPara="1" wrap="square" lIns="91425" tIns="91425" rIns="91425" bIns="91425" anchor="t" anchorCtr="0">
            <a:spAutoFit/>
          </a:bodyPr>
          <a:lstStyle/>
          <a:p>
            <a:pPr marL="457200" lvl="0" indent="-311150" algn="l" rtl="0">
              <a:spcBef>
                <a:spcPts val="0"/>
              </a:spcBef>
              <a:spcAft>
                <a:spcPts val="0"/>
              </a:spcAft>
              <a:buSzPts val="1300"/>
              <a:buAutoNum type="alphaLcParenBoth"/>
            </a:pPr>
            <a:r>
              <a:rPr lang="en-GB" sz="1300"/>
              <a:t>State what is meant by the term nuclear fission.</a:t>
            </a:r>
            <a:r>
              <a:rPr lang="en-GB" sz="1300">
                <a:solidFill>
                  <a:schemeClr val="dk1"/>
                </a:solidFill>
              </a:rPr>
              <a:t> </a:t>
            </a:r>
            <a:r>
              <a:rPr lang="en-GB" sz="1300" b="1">
                <a:solidFill>
                  <a:schemeClr val="dk1"/>
                </a:solidFill>
              </a:rPr>
              <a:t>(1)</a:t>
            </a:r>
            <a:endParaRPr sz="1300"/>
          </a:p>
          <a:p>
            <a:pPr marL="457200" lvl="0" indent="-311150" algn="l" rtl="0">
              <a:spcBef>
                <a:spcPts val="400"/>
              </a:spcBef>
              <a:spcAft>
                <a:spcPts val="0"/>
              </a:spcAft>
              <a:buSzPts val="1300"/>
              <a:buAutoNum type="alphaLcParenBoth" startAt="2"/>
            </a:pPr>
            <a:r>
              <a:rPr lang="en-GB" sz="1300">
                <a:solidFill>
                  <a:schemeClr val="dk1"/>
                </a:solidFill>
              </a:rPr>
              <a:t>(ii) For many years, scientists have been attempting to develop nuclear fusion reactors. Current fusion reactors can only sustain reactions for a limited period of time.</a:t>
            </a:r>
            <a:endParaRPr sz="1300">
              <a:solidFill>
                <a:schemeClr val="dk1"/>
              </a:solidFill>
            </a:endParaRPr>
          </a:p>
          <a:p>
            <a:pPr marL="457200" lvl="0" indent="0" algn="l" rtl="0">
              <a:spcBef>
                <a:spcPts val="400"/>
              </a:spcBef>
              <a:spcAft>
                <a:spcPts val="400"/>
              </a:spcAft>
              <a:buNone/>
            </a:pPr>
            <a:r>
              <a:rPr lang="en-GB" sz="1300">
                <a:solidFill>
                  <a:schemeClr val="dk1"/>
                </a:solidFill>
              </a:rPr>
              <a:t>Describe one difficulty in sustaining nuclear fusion reactions in a reactor. </a:t>
            </a:r>
            <a:r>
              <a:rPr lang="en-GB" sz="1300" b="1">
                <a:solidFill>
                  <a:schemeClr val="dk1"/>
                </a:solidFill>
              </a:rPr>
              <a:t>(1)</a:t>
            </a:r>
            <a:endParaRPr sz="1300" b="1">
              <a:solidFill>
                <a:schemeClr val="dk1"/>
              </a:solidFill>
            </a:endParaRPr>
          </a:p>
        </p:txBody>
      </p:sp>
      <p:sp>
        <p:nvSpPr>
          <p:cNvPr id="2134" name="Google Shape;2134;p152"/>
          <p:cNvSpPr txBox="1"/>
          <p:nvPr/>
        </p:nvSpPr>
        <p:spPr>
          <a:xfrm>
            <a:off x="7448350" y="4678141"/>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1.9 x 10</a:t>
            </a:r>
            <a:r>
              <a:rPr lang="en-GB" b="1" baseline="30000"/>
              <a:t>22</a:t>
            </a:r>
            <a:endParaRPr b="1" baseline="30000"/>
          </a:p>
        </p:txBody>
      </p:sp>
      <p:pic>
        <p:nvPicPr>
          <p:cNvPr id="2135" name="Google Shape;2135;p152"/>
          <p:cNvPicPr preferRelativeResize="0"/>
          <p:nvPr/>
        </p:nvPicPr>
        <p:blipFill>
          <a:blip r:embed="rId4">
            <a:alphaModFix/>
          </a:blip>
          <a:stretch>
            <a:fillRect/>
          </a:stretch>
        </p:blipFill>
        <p:spPr>
          <a:xfrm>
            <a:off x="2641300" y="1999575"/>
            <a:ext cx="2142338" cy="1262100"/>
          </a:xfrm>
          <a:prstGeom prst="rect">
            <a:avLst/>
          </a:prstGeom>
          <a:noFill/>
          <a:ln>
            <a:noFill/>
          </a:ln>
        </p:spPr>
      </p:pic>
      <p:sp>
        <p:nvSpPr>
          <p:cNvPr id="2136" name="Google Shape;2136;p152"/>
          <p:cNvSpPr txBox="1"/>
          <p:nvPr/>
        </p:nvSpPr>
        <p:spPr>
          <a:xfrm>
            <a:off x="382900" y="1999563"/>
            <a:ext cx="22584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Electricity generated from nuclear fission reactions is used to power the engines of an icebreaker ship.</a:t>
            </a:r>
            <a:endParaRPr>
              <a:solidFill>
                <a:schemeClr val="dk1"/>
              </a:solidFill>
            </a:endParaRPr>
          </a:p>
        </p:txBody>
      </p:sp>
      <p:sp>
        <p:nvSpPr>
          <p:cNvPr id="2137" name="Google Shape;2137;p152"/>
          <p:cNvSpPr txBox="1"/>
          <p:nvPr/>
        </p:nvSpPr>
        <p:spPr>
          <a:xfrm>
            <a:off x="5075400" y="1733125"/>
            <a:ext cx="3831300" cy="1057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GB" sz="1050">
                <a:solidFill>
                  <a:schemeClr val="dk1"/>
                </a:solidFill>
                <a:latin typeface="Trebuchet MS"/>
                <a:ea typeface="Trebuchet MS"/>
                <a:cs typeface="Trebuchet MS"/>
                <a:sym typeface="Trebuchet MS"/>
              </a:rPr>
              <a:t> (b) (ii)	</a:t>
            </a:r>
            <a:r>
              <a:rPr lang="en-GB" sz="1050" b="1">
                <a:solidFill>
                  <a:schemeClr val="dk1"/>
                </a:solidFill>
                <a:latin typeface="Trebuchet MS"/>
                <a:ea typeface="Trebuchet MS"/>
                <a:cs typeface="Trebuchet MS"/>
                <a:sym typeface="Trebuchet MS"/>
              </a:rPr>
              <a:t>Any one of:</a:t>
            </a:r>
            <a:endParaRPr sz="1050" b="1">
              <a:solidFill>
                <a:schemeClr val="dk1"/>
              </a:solidFill>
              <a:latin typeface="Trebuchet MS"/>
              <a:ea typeface="Trebuchet MS"/>
              <a:cs typeface="Trebuchet MS"/>
              <a:sym typeface="Trebuchet MS"/>
            </a:endParaRPr>
          </a:p>
          <a:p>
            <a:pPr marL="457200" lvl="0" indent="0" algn="l" rtl="0">
              <a:lnSpc>
                <a:spcPct val="115000"/>
              </a:lnSpc>
              <a:spcBef>
                <a:spcPts val="400"/>
              </a:spcBef>
              <a:spcAft>
                <a:spcPts val="0"/>
              </a:spcAft>
              <a:buClr>
                <a:schemeClr val="dk1"/>
              </a:buClr>
              <a:buSzPts val="1100"/>
              <a:buFont typeface="Arial"/>
              <a:buNone/>
            </a:pPr>
            <a:r>
              <a:rPr lang="en-GB" sz="1050">
                <a:solidFill>
                  <a:schemeClr val="dk1"/>
                </a:solidFill>
                <a:latin typeface="Trebuchet MS"/>
                <a:ea typeface="Trebuchet MS"/>
                <a:cs typeface="Trebuchet MS"/>
                <a:sym typeface="Trebuchet MS"/>
              </a:rPr>
              <a:t>Requires </a:t>
            </a:r>
            <a:r>
              <a:rPr lang="en-GB" sz="1050" b="1">
                <a:solidFill>
                  <a:schemeClr val="dk1"/>
                </a:solidFill>
                <a:latin typeface="Trebuchet MS"/>
                <a:ea typeface="Trebuchet MS"/>
                <a:cs typeface="Trebuchet MS"/>
                <a:sym typeface="Trebuchet MS"/>
              </a:rPr>
              <a:t>high</a:t>
            </a:r>
            <a:r>
              <a:rPr lang="en-GB" sz="1050">
                <a:solidFill>
                  <a:schemeClr val="dk1"/>
                </a:solidFill>
                <a:latin typeface="Trebuchet MS"/>
                <a:ea typeface="Trebuchet MS"/>
                <a:cs typeface="Trebuchet MS"/>
                <a:sym typeface="Trebuchet MS"/>
              </a:rPr>
              <a:t> </a:t>
            </a:r>
            <a:r>
              <a:rPr lang="en-GB" sz="1050" b="1">
                <a:solidFill>
                  <a:schemeClr val="dk1"/>
                </a:solidFill>
                <a:latin typeface="Trebuchet MS"/>
                <a:ea typeface="Trebuchet MS"/>
                <a:cs typeface="Trebuchet MS"/>
                <a:sym typeface="Trebuchet MS"/>
              </a:rPr>
              <a:t>temperatures</a:t>
            </a:r>
            <a:endParaRPr sz="1050" b="1">
              <a:solidFill>
                <a:schemeClr val="dk1"/>
              </a:solidFill>
              <a:latin typeface="Trebuchet MS"/>
              <a:ea typeface="Trebuchet MS"/>
              <a:cs typeface="Trebuchet MS"/>
              <a:sym typeface="Trebuchet MS"/>
            </a:endParaRPr>
          </a:p>
          <a:p>
            <a:pPr marL="457200" lvl="0" indent="0" algn="l" rtl="0">
              <a:lnSpc>
                <a:spcPct val="115000"/>
              </a:lnSpc>
              <a:spcBef>
                <a:spcPts val="400"/>
              </a:spcBef>
              <a:spcAft>
                <a:spcPts val="0"/>
              </a:spcAft>
              <a:buClr>
                <a:schemeClr val="dk1"/>
              </a:buClr>
              <a:buSzPts val="1100"/>
              <a:buFont typeface="Arial"/>
              <a:buNone/>
            </a:pPr>
            <a:r>
              <a:rPr lang="en-GB" sz="1050" b="1">
                <a:solidFill>
                  <a:schemeClr val="dk1"/>
                </a:solidFill>
                <a:latin typeface="Trebuchet MS"/>
                <a:ea typeface="Trebuchet MS"/>
                <a:cs typeface="Trebuchet MS"/>
                <a:sym typeface="Trebuchet MS"/>
              </a:rPr>
              <a:t>Difficult</a:t>
            </a:r>
            <a:r>
              <a:rPr lang="en-GB" sz="1050">
                <a:solidFill>
                  <a:schemeClr val="dk1"/>
                </a:solidFill>
                <a:latin typeface="Trebuchet MS"/>
                <a:ea typeface="Trebuchet MS"/>
                <a:cs typeface="Trebuchet MS"/>
                <a:sym typeface="Trebuchet MS"/>
              </a:rPr>
              <a:t> to control/</a:t>
            </a:r>
            <a:r>
              <a:rPr lang="en-GB" sz="1050" b="1">
                <a:solidFill>
                  <a:schemeClr val="dk1"/>
                </a:solidFill>
                <a:latin typeface="Trebuchet MS"/>
                <a:ea typeface="Trebuchet MS"/>
                <a:cs typeface="Trebuchet MS"/>
                <a:sym typeface="Trebuchet MS"/>
              </a:rPr>
              <a:t>contain</a:t>
            </a:r>
            <a:r>
              <a:rPr lang="en-GB" sz="1050">
                <a:solidFill>
                  <a:schemeClr val="dk1"/>
                </a:solidFill>
                <a:latin typeface="Trebuchet MS"/>
                <a:ea typeface="Trebuchet MS"/>
                <a:cs typeface="Trebuchet MS"/>
                <a:sym typeface="Trebuchet MS"/>
              </a:rPr>
              <a:t> </a:t>
            </a:r>
            <a:r>
              <a:rPr lang="en-GB" sz="1050" b="1">
                <a:solidFill>
                  <a:schemeClr val="dk1"/>
                </a:solidFill>
                <a:latin typeface="Trebuchet MS"/>
                <a:ea typeface="Trebuchet MS"/>
                <a:cs typeface="Trebuchet MS"/>
                <a:sym typeface="Trebuchet MS"/>
              </a:rPr>
              <a:t>plasma</a:t>
            </a:r>
            <a:endParaRPr sz="1050" b="1">
              <a:solidFill>
                <a:schemeClr val="dk1"/>
              </a:solidFill>
              <a:latin typeface="Trebuchet MS"/>
              <a:ea typeface="Trebuchet MS"/>
              <a:cs typeface="Trebuchet MS"/>
              <a:sym typeface="Trebuchet MS"/>
            </a:endParaRPr>
          </a:p>
          <a:p>
            <a:pPr marL="457200" lvl="0" indent="0" algn="l" rtl="0">
              <a:lnSpc>
                <a:spcPct val="115000"/>
              </a:lnSpc>
              <a:spcBef>
                <a:spcPts val="400"/>
              </a:spcBef>
              <a:spcAft>
                <a:spcPts val="400"/>
              </a:spcAft>
              <a:buNone/>
            </a:pPr>
            <a:r>
              <a:rPr lang="en-GB" sz="1050">
                <a:solidFill>
                  <a:schemeClr val="dk1"/>
                </a:solidFill>
                <a:latin typeface="Trebuchet MS"/>
                <a:ea typeface="Trebuchet MS"/>
                <a:cs typeface="Trebuchet MS"/>
                <a:sym typeface="Trebuchet MS"/>
              </a:rPr>
              <a:t>Requires </a:t>
            </a:r>
            <a:r>
              <a:rPr lang="en-GB" sz="1050" b="1">
                <a:solidFill>
                  <a:schemeClr val="dk1"/>
                </a:solidFill>
                <a:latin typeface="Trebuchet MS"/>
                <a:ea typeface="Trebuchet MS"/>
                <a:cs typeface="Trebuchet MS"/>
                <a:sym typeface="Trebuchet MS"/>
              </a:rPr>
              <a:t>strong</a:t>
            </a:r>
            <a:r>
              <a:rPr lang="en-GB" sz="1050">
                <a:solidFill>
                  <a:schemeClr val="dk1"/>
                </a:solidFill>
                <a:latin typeface="Trebuchet MS"/>
                <a:ea typeface="Trebuchet MS"/>
                <a:cs typeface="Trebuchet MS"/>
                <a:sym typeface="Trebuchet MS"/>
              </a:rPr>
              <a:t> </a:t>
            </a:r>
            <a:r>
              <a:rPr lang="en-GB" sz="1050" b="1">
                <a:solidFill>
                  <a:schemeClr val="dk1"/>
                </a:solidFill>
                <a:latin typeface="Trebuchet MS"/>
                <a:ea typeface="Trebuchet MS"/>
                <a:cs typeface="Trebuchet MS"/>
                <a:sym typeface="Trebuchet MS"/>
              </a:rPr>
              <a:t>magnetic</a:t>
            </a:r>
            <a:r>
              <a:rPr lang="en-GB" sz="1050">
                <a:solidFill>
                  <a:schemeClr val="dk1"/>
                </a:solidFill>
                <a:latin typeface="Trebuchet MS"/>
                <a:ea typeface="Trebuchet MS"/>
                <a:cs typeface="Trebuchet MS"/>
                <a:sym typeface="Trebuchet MS"/>
              </a:rPr>
              <a:t> </a:t>
            </a:r>
            <a:r>
              <a:rPr lang="en-GB" sz="1050" b="1">
                <a:solidFill>
                  <a:schemeClr val="dk1"/>
                </a:solidFill>
                <a:latin typeface="Trebuchet MS"/>
                <a:ea typeface="Trebuchet MS"/>
                <a:cs typeface="Trebuchet MS"/>
                <a:sym typeface="Trebuchet MS"/>
              </a:rPr>
              <a:t>fields</a:t>
            </a:r>
            <a:endParaRPr sz="1100" b="1">
              <a:solidFill>
                <a:schemeClr val="dk1"/>
              </a:solidFill>
            </a:endParaRPr>
          </a:p>
        </p:txBody>
      </p:sp>
      <p:sp>
        <p:nvSpPr>
          <p:cNvPr id="2138" name="Google Shape;2138;p152"/>
          <p:cNvSpPr txBox="1"/>
          <p:nvPr/>
        </p:nvSpPr>
        <p:spPr>
          <a:xfrm>
            <a:off x="2971175" y="153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2139" name="Google Shape;2139;p152">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2143"/>
        <p:cNvGrpSpPr/>
        <p:nvPr/>
      </p:nvGrpSpPr>
      <p:grpSpPr>
        <a:xfrm>
          <a:off x="0" y="0"/>
          <a:ext cx="0" cy="0"/>
          <a:chOff x="0" y="0"/>
          <a:chExt cx="0" cy="0"/>
        </a:xfrm>
      </p:grpSpPr>
      <p:sp>
        <p:nvSpPr>
          <p:cNvPr id="2144" name="Google Shape;2144;p153"/>
          <p:cNvSpPr txBox="1">
            <a:spLocks noGrp="1"/>
          </p:cNvSpPr>
          <p:nvPr>
            <p:ph type="title"/>
          </p:nvPr>
        </p:nvSpPr>
        <p:spPr>
          <a:xfrm>
            <a:off x="311700" y="445025"/>
            <a:ext cx="3355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Fission and fusion</a:t>
            </a:r>
            <a:endParaRPr b="1">
              <a:latin typeface="Nunito"/>
              <a:ea typeface="Nunito"/>
              <a:cs typeface="Nunito"/>
              <a:sym typeface="Nunito"/>
            </a:endParaRPr>
          </a:p>
        </p:txBody>
      </p:sp>
      <p:sp>
        <p:nvSpPr>
          <p:cNvPr id="2145" name="Google Shape;2145;p153"/>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2024 </a:t>
            </a:r>
            <a:r>
              <a:rPr lang="en-GB" sz="1200">
                <a:solidFill>
                  <a:schemeClr val="dk1"/>
                </a:solidFill>
              </a:rPr>
              <a:t>15b,c,d</a:t>
            </a:r>
            <a:endParaRPr sz="1200">
              <a:solidFill>
                <a:schemeClr val="dk1"/>
              </a:solidFill>
            </a:endParaRPr>
          </a:p>
        </p:txBody>
      </p:sp>
      <p:sp>
        <p:nvSpPr>
          <p:cNvPr id="2146" name="Google Shape;2146;p153"/>
          <p:cNvSpPr txBox="1"/>
          <p:nvPr/>
        </p:nvSpPr>
        <p:spPr>
          <a:xfrm>
            <a:off x="4926675" y="3766925"/>
            <a:ext cx="4103400" cy="11697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(b)</a:t>
            </a:r>
            <a:r>
              <a:rPr lang="en-GB" sz="1100">
                <a:solidFill>
                  <a:schemeClr val="dk1"/>
                </a:solidFill>
              </a:rPr>
              <a:t>	(plutonium/large) nucleus splits (into smaller nuclei)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b="1">
                <a:solidFill>
                  <a:schemeClr val="dk1"/>
                </a:solidFill>
              </a:rPr>
              <a:t>(c)</a:t>
            </a:r>
            <a:r>
              <a:rPr lang="en-GB" sz="1100">
                <a:solidFill>
                  <a:schemeClr val="dk1"/>
                </a:solidFill>
              </a:rPr>
              <a:t>	The neutrons released from one reaction </a:t>
            </a:r>
            <a:r>
              <a:rPr lang="en-GB" sz="1100" b="1">
                <a:solidFill>
                  <a:schemeClr val="dk1"/>
                </a:solidFill>
              </a:rPr>
              <a:t>(1)</a:t>
            </a:r>
            <a:endParaRPr sz="1100" b="1">
              <a:solidFill>
                <a:schemeClr val="dk1"/>
              </a:solidFill>
            </a:endParaRPr>
          </a:p>
          <a:p>
            <a:pPr marL="0" lvl="0" indent="457200" algn="l" rtl="0">
              <a:spcBef>
                <a:spcPts val="400"/>
              </a:spcBef>
              <a:spcAft>
                <a:spcPts val="0"/>
              </a:spcAft>
              <a:buNone/>
            </a:pPr>
            <a:r>
              <a:rPr lang="en-GB" sz="1100">
                <a:solidFill>
                  <a:schemeClr val="dk1"/>
                </a:solidFill>
              </a:rPr>
              <a:t>go on to split other nuclei/cause further fissions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b="1">
                <a:solidFill>
                  <a:schemeClr val="dk1"/>
                </a:solidFill>
              </a:rPr>
              <a:t>(d) </a:t>
            </a:r>
            <a:r>
              <a:rPr lang="en-GB" sz="1100">
                <a:solidFill>
                  <a:schemeClr val="dk1"/>
                </a:solidFill>
              </a:rPr>
              <a:t>	The activity (of plutonium) decreases (with time) </a:t>
            </a:r>
            <a:r>
              <a:rPr lang="en-GB" sz="1100" b="1">
                <a:solidFill>
                  <a:schemeClr val="dk1"/>
                </a:solidFill>
              </a:rPr>
              <a:t>(1)</a:t>
            </a:r>
            <a:endParaRPr sz="1100" b="1">
              <a:solidFill>
                <a:schemeClr val="dk1"/>
              </a:solidFill>
            </a:endParaRPr>
          </a:p>
        </p:txBody>
      </p:sp>
      <p:sp>
        <p:nvSpPr>
          <p:cNvPr id="2147" name="Google Shape;2147;p15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148" name="Google Shape;2148;p153"/>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Radiation (explanation questions)</a:t>
            </a:r>
            <a:endParaRPr sz="1000" i="1">
              <a:solidFill>
                <a:schemeClr val="dk1"/>
              </a:solidFill>
            </a:endParaRPr>
          </a:p>
        </p:txBody>
      </p:sp>
      <p:sp>
        <p:nvSpPr>
          <p:cNvPr id="2149" name="Google Shape;2149;p153"/>
          <p:cNvSpPr txBox="1"/>
          <p:nvPr/>
        </p:nvSpPr>
        <p:spPr>
          <a:xfrm>
            <a:off x="382900" y="956025"/>
            <a:ext cx="15735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Read the passage and answer the questions that follow.</a:t>
            </a:r>
            <a:endParaRPr>
              <a:solidFill>
                <a:schemeClr val="dk1"/>
              </a:solidFill>
            </a:endParaRPr>
          </a:p>
        </p:txBody>
      </p:sp>
      <p:sp>
        <p:nvSpPr>
          <p:cNvPr id="2150" name="Google Shape;2150;p153"/>
          <p:cNvSpPr txBox="1"/>
          <p:nvPr/>
        </p:nvSpPr>
        <p:spPr>
          <a:xfrm>
            <a:off x="1348875" y="-800900"/>
            <a:ext cx="386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151" name="Google Shape;2151;p153"/>
          <p:cNvSpPr txBox="1"/>
          <p:nvPr/>
        </p:nvSpPr>
        <p:spPr>
          <a:xfrm>
            <a:off x="4908675" y="1602000"/>
            <a:ext cx="4103400" cy="1939500"/>
          </a:xfrm>
          <a:prstGeom prst="rect">
            <a:avLst/>
          </a:prstGeom>
          <a:solidFill>
            <a:srgbClr val="EAD1DC"/>
          </a:solidFill>
          <a:ln>
            <a:noFill/>
          </a:ln>
        </p:spPr>
        <p:txBody>
          <a:bodyPr spcFirstLastPara="1" wrap="square" lIns="91425" tIns="91425" rIns="91425" bIns="91425" anchor="t" anchorCtr="0">
            <a:spAutoFit/>
          </a:bodyPr>
          <a:lstStyle/>
          <a:p>
            <a:pPr marL="457200" lvl="0" indent="-311150" algn="l" rtl="0">
              <a:spcBef>
                <a:spcPts val="0"/>
              </a:spcBef>
              <a:spcAft>
                <a:spcPts val="0"/>
              </a:spcAft>
              <a:buSzPts val="1300"/>
              <a:buAutoNum type="alphaLcParenBoth" startAt="2"/>
            </a:pPr>
            <a:r>
              <a:rPr lang="en-GB" sz="1300"/>
              <a:t>Explain why the decay of plutonium to uranium is described as a nuclear fission reaction.</a:t>
            </a:r>
            <a:r>
              <a:rPr lang="en-GB" sz="1300" b="1">
                <a:solidFill>
                  <a:schemeClr val="dk1"/>
                </a:solidFill>
              </a:rPr>
              <a:t>(1)</a:t>
            </a:r>
            <a:endParaRPr sz="1300" b="1">
              <a:solidFill>
                <a:schemeClr val="dk1"/>
              </a:solidFill>
            </a:endParaRPr>
          </a:p>
          <a:p>
            <a:pPr marL="457200" lvl="0" indent="-311150" algn="l" rtl="0">
              <a:spcBef>
                <a:spcPts val="400"/>
              </a:spcBef>
              <a:spcAft>
                <a:spcPts val="0"/>
              </a:spcAft>
              <a:buClr>
                <a:schemeClr val="dk1"/>
              </a:buClr>
              <a:buSzPts val="1300"/>
              <a:buAutoNum type="alphaLcParenBoth" startAt="2"/>
            </a:pPr>
            <a:r>
              <a:rPr lang="en-GB" sz="1300">
                <a:solidFill>
                  <a:schemeClr val="dk1"/>
                </a:solidFill>
              </a:rPr>
              <a:t>Describe the role of neutrons in a nuclear fission chain reaction. </a:t>
            </a:r>
            <a:r>
              <a:rPr lang="en-GB" sz="1300" b="1">
                <a:solidFill>
                  <a:schemeClr val="dk1"/>
                </a:solidFill>
              </a:rPr>
              <a:t>(2)</a:t>
            </a:r>
            <a:endParaRPr sz="1300" b="1">
              <a:solidFill>
                <a:schemeClr val="dk1"/>
              </a:solidFill>
            </a:endParaRPr>
          </a:p>
          <a:p>
            <a:pPr marL="457200" lvl="0" indent="-311150" algn="l" rtl="0">
              <a:spcBef>
                <a:spcPts val="400"/>
              </a:spcBef>
              <a:spcAft>
                <a:spcPts val="0"/>
              </a:spcAft>
              <a:buClr>
                <a:schemeClr val="dk1"/>
              </a:buClr>
              <a:buSzPts val="1300"/>
              <a:buAutoNum type="alphaLcParenBoth" startAt="2"/>
            </a:pPr>
            <a:r>
              <a:rPr lang="en-GB" sz="1300">
                <a:solidFill>
                  <a:schemeClr val="dk1"/>
                </a:solidFill>
              </a:rPr>
              <a:t>Voyager 2 has been travelling through space for nearly 50 years.</a:t>
            </a:r>
            <a:endParaRPr sz="1300">
              <a:solidFill>
                <a:schemeClr val="dk1"/>
              </a:solidFill>
            </a:endParaRPr>
          </a:p>
          <a:p>
            <a:pPr marL="457200" lvl="0" indent="0" algn="l" rtl="0">
              <a:spcBef>
                <a:spcPts val="400"/>
              </a:spcBef>
              <a:spcAft>
                <a:spcPts val="400"/>
              </a:spcAft>
              <a:buNone/>
            </a:pPr>
            <a:r>
              <a:rPr lang="en-GB" sz="1300">
                <a:solidFill>
                  <a:schemeClr val="dk1"/>
                </a:solidFill>
              </a:rPr>
              <a:t>Explain why the power output of the RTGs on Voyager 2 have decreased over this time. </a:t>
            </a:r>
            <a:r>
              <a:rPr lang="en-GB" sz="1300" b="1">
                <a:solidFill>
                  <a:schemeClr val="dk1"/>
                </a:solidFill>
              </a:rPr>
              <a:t>(1)</a:t>
            </a:r>
            <a:endParaRPr sz="1300" b="1">
              <a:solidFill>
                <a:schemeClr val="dk1"/>
              </a:solidFill>
            </a:endParaRPr>
          </a:p>
        </p:txBody>
      </p:sp>
      <p:sp>
        <p:nvSpPr>
          <p:cNvPr id="2152" name="Google Shape;2152;p153"/>
          <p:cNvSpPr txBox="1"/>
          <p:nvPr/>
        </p:nvSpPr>
        <p:spPr>
          <a:xfrm>
            <a:off x="333700" y="2443025"/>
            <a:ext cx="4348800" cy="2493600"/>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Spacecraft travelling to distant parts of the Solar System need to have a source of power to operate their electrical systems.</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Many spacecraft use solar cells to generate electricity, but this is not always suitable.</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Some spacecraft, such as Voyager 2, are powered using energy generated by Radioisotope Thermoelectric Generators (RTGs). The RTGs in Voyager 2 use plutonium-238 as a fuel. The half-life of plutonium-238 is 88 years. The plutonium decays to uranium in a nuclear fission reaction. The heat generated by this radioactive decay is then converted into electrical energy.</a:t>
            </a:r>
            <a:endParaRPr sz="1000">
              <a:solidFill>
                <a:schemeClr val="dk1"/>
              </a:solidFill>
            </a:endParaRPr>
          </a:p>
          <a:p>
            <a:pPr marL="0" lvl="0" indent="0" algn="l" rtl="0">
              <a:spcBef>
                <a:spcPts val="0"/>
              </a:spcBef>
              <a:spcAft>
                <a:spcPts val="0"/>
              </a:spcAft>
              <a:buNone/>
            </a:pPr>
            <a:endParaRPr sz="1000">
              <a:solidFill>
                <a:schemeClr val="dk1"/>
              </a:solidFill>
            </a:endParaRPr>
          </a:p>
          <a:p>
            <a:pPr marL="0" lvl="0" indent="0" algn="l" rtl="0">
              <a:spcBef>
                <a:spcPts val="0"/>
              </a:spcBef>
              <a:spcAft>
                <a:spcPts val="0"/>
              </a:spcAft>
              <a:buNone/>
            </a:pPr>
            <a:r>
              <a:rPr lang="en-GB" sz="1000">
                <a:solidFill>
                  <a:schemeClr val="dk1"/>
                </a:solidFill>
              </a:rPr>
              <a:t>In the future, NASA plans to equip spacecraft with miniature nuclear reactors, which use nuclear fission chain reactions to generate power.</a:t>
            </a:r>
            <a:endParaRPr sz="1000">
              <a:solidFill>
                <a:schemeClr val="dk1"/>
              </a:solidFill>
            </a:endParaRPr>
          </a:p>
        </p:txBody>
      </p:sp>
      <p:pic>
        <p:nvPicPr>
          <p:cNvPr id="2153" name="Google Shape;2153;p153"/>
          <p:cNvPicPr preferRelativeResize="0"/>
          <p:nvPr/>
        </p:nvPicPr>
        <p:blipFill>
          <a:blip r:embed="rId4">
            <a:alphaModFix/>
          </a:blip>
          <a:stretch>
            <a:fillRect/>
          </a:stretch>
        </p:blipFill>
        <p:spPr>
          <a:xfrm>
            <a:off x="2091600" y="1063626"/>
            <a:ext cx="1901409" cy="1169700"/>
          </a:xfrm>
          <a:prstGeom prst="rect">
            <a:avLst/>
          </a:prstGeom>
          <a:noFill/>
          <a:ln>
            <a:noFill/>
          </a:ln>
        </p:spPr>
      </p:pic>
      <p:pic>
        <p:nvPicPr>
          <p:cNvPr id="2154" name="Google Shape;2154;p153">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4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2158"/>
        <p:cNvGrpSpPr/>
        <p:nvPr/>
      </p:nvGrpSpPr>
      <p:grpSpPr>
        <a:xfrm>
          <a:off x="0" y="0"/>
          <a:ext cx="0" cy="0"/>
          <a:chOff x="0" y="0"/>
          <a:chExt cx="0" cy="0"/>
        </a:xfrm>
      </p:grpSpPr>
      <p:sp>
        <p:nvSpPr>
          <p:cNvPr id="2159" name="Google Shape;2159;p154"/>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2160" name="Google Shape;2160;p154"/>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2161" name="Google Shape;2161;p154">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2162" name="Google Shape;2162;p154">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2163" name="Google Shape;2163;p154">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2164" name="Google Shape;2164;p154">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2165" name="Google Shape;2165;p154">
            <a:hlinkClick r:id="rId7"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
        <p:nvSpPr>
          <p:cNvPr id="2166" name="Google Shape;2166;p154">
            <a:hlinkClick r:id="rId8"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2170"/>
        <p:cNvGrpSpPr/>
        <p:nvPr/>
      </p:nvGrpSpPr>
      <p:grpSpPr>
        <a:xfrm>
          <a:off x="0" y="0"/>
          <a:ext cx="0" cy="0"/>
          <a:chOff x="0" y="0"/>
          <a:chExt cx="0" cy="0"/>
        </a:xfrm>
      </p:grpSpPr>
      <p:sp>
        <p:nvSpPr>
          <p:cNvPr id="2171" name="Google Shape;2171;p155"/>
          <p:cNvSpPr/>
          <p:nvPr/>
        </p:nvSpPr>
        <p:spPr>
          <a:xfrm>
            <a:off x="6702825" y="757350"/>
            <a:ext cx="1973400" cy="1714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72" name="Google Shape;2172;p155"/>
          <p:cNvSpPr/>
          <p:nvPr/>
        </p:nvSpPr>
        <p:spPr>
          <a:xfrm>
            <a:off x="4624475" y="757350"/>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73" name="Google Shape;2173;p155"/>
          <p:cNvSpPr/>
          <p:nvPr/>
        </p:nvSpPr>
        <p:spPr>
          <a:xfrm>
            <a:off x="2546125" y="757350"/>
            <a:ext cx="1973400" cy="3013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74" name="Google Shape;2174;p155"/>
          <p:cNvSpPr txBox="1">
            <a:spLocks noGrp="1"/>
          </p:cNvSpPr>
          <p:nvPr>
            <p:ph type="subTitle" idx="1"/>
          </p:nvPr>
        </p:nvSpPr>
        <p:spPr>
          <a:xfrm>
            <a:off x="3248500" y="0"/>
            <a:ext cx="36111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Relationships sheet</a:t>
            </a:r>
            <a:endParaRPr/>
          </a:p>
        </p:txBody>
      </p:sp>
      <p:pic>
        <p:nvPicPr>
          <p:cNvPr id="2175" name="Google Shape;2175;p155"/>
          <p:cNvPicPr preferRelativeResize="0"/>
          <p:nvPr/>
        </p:nvPicPr>
        <p:blipFill>
          <a:blip r:embed="rId3">
            <a:alphaModFix/>
          </a:blip>
          <a:stretch>
            <a:fillRect/>
          </a:stretch>
        </p:blipFill>
        <p:spPr>
          <a:xfrm>
            <a:off x="7310162" y="3220268"/>
            <a:ext cx="758725" cy="1646146"/>
          </a:xfrm>
          <a:prstGeom prst="rect">
            <a:avLst/>
          </a:prstGeom>
          <a:noFill/>
          <a:ln>
            <a:noFill/>
          </a:ln>
        </p:spPr>
      </p:pic>
      <p:pic>
        <p:nvPicPr>
          <p:cNvPr id="2176" name="Google Shape;2176;p155"/>
          <p:cNvPicPr preferRelativeResize="0"/>
          <p:nvPr/>
        </p:nvPicPr>
        <p:blipFill rotWithShape="1">
          <a:blip r:embed="rId4">
            <a:alphaModFix/>
          </a:blip>
          <a:srcRect b="45963"/>
          <a:stretch/>
        </p:blipFill>
        <p:spPr>
          <a:xfrm>
            <a:off x="6904100" y="1371362"/>
            <a:ext cx="705375" cy="1030974"/>
          </a:xfrm>
          <a:prstGeom prst="rect">
            <a:avLst/>
          </a:prstGeom>
          <a:noFill/>
          <a:ln>
            <a:noFill/>
          </a:ln>
        </p:spPr>
      </p:pic>
      <p:pic>
        <p:nvPicPr>
          <p:cNvPr id="2177" name="Google Shape;2177;p155"/>
          <p:cNvPicPr preferRelativeResize="0"/>
          <p:nvPr/>
        </p:nvPicPr>
        <p:blipFill>
          <a:blip r:embed="rId5">
            <a:alphaModFix/>
          </a:blip>
          <a:stretch>
            <a:fillRect/>
          </a:stretch>
        </p:blipFill>
        <p:spPr>
          <a:xfrm>
            <a:off x="713424" y="1307425"/>
            <a:ext cx="628225" cy="1771375"/>
          </a:xfrm>
          <a:prstGeom prst="rect">
            <a:avLst/>
          </a:prstGeom>
          <a:noFill/>
          <a:ln>
            <a:noFill/>
          </a:ln>
        </p:spPr>
      </p:pic>
      <p:pic>
        <p:nvPicPr>
          <p:cNvPr id="2178" name="Google Shape;2178;p155"/>
          <p:cNvPicPr preferRelativeResize="0"/>
          <p:nvPr/>
        </p:nvPicPr>
        <p:blipFill>
          <a:blip r:embed="rId6">
            <a:alphaModFix/>
          </a:blip>
          <a:stretch>
            <a:fillRect/>
          </a:stretch>
        </p:blipFill>
        <p:spPr>
          <a:xfrm>
            <a:off x="1469599" y="1307413"/>
            <a:ext cx="628225" cy="1771387"/>
          </a:xfrm>
          <a:prstGeom prst="rect">
            <a:avLst/>
          </a:prstGeom>
          <a:noFill/>
          <a:ln>
            <a:noFill/>
          </a:ln>
        </p:spPr>
      </p:pic>
      <p:pic>
        <p:nvPicPr>
          <p:cNvPr id="2179" name="Google Shape;2179;p155"/>
          <p:cNvPicPr preferRelativeResize="0"/>
          <p:nvPr/>
        </p:nvPicPr>
        <p:blipFill>
          <a:blip r:embed="rId7">
            <a:alphaModFix/>
          </a:blip>
          <a:stretch>
            <a:fillRect/>
          </a:stretch>
        </p:blipFill>
        <p:spPr>
          <a:xfrm>
            <a:off x="503750" y="823100"/>
            <a:ext cx="1937299" cy="484325"/>
          </a:xfrm>
          <a:prstGeom prst="rect">
            <a:avLst/>
          </a:prstGeom>
          <a:noFill/>
          <a:ln>
            <a:noFill/>
          </a:ln>
        </p:spPr>
      </p:pic>
      <p:pic>
        <p:nvPicPr>
          <p:cNvPr id="2180" name="Google Shape;2180;p155"/>
          <p:cNvPicPr preferRelativeResize="0"/>
          <p:nvPr/>
        </p:nvPicPr>
        <p:blipFill>
          <a:blip r:embed="rId8">
            <a:alphaModFix/>
          </a:blip>
          <a:stretch>
            <a:fillRect/>
          </a:stretch>
        </p:blipFill>
        <p:spPr>
          <a:xfrm>
            <a:off x="2662217" y="1307425"/>
            <a:ext cx="1028489" cy="2361200"/>
          </a:xfrm>
          <a:prstGeom prst="rect">
            <a:avLst/>
          </a:prstGeom>
          <a:noFill/>
          <a:ln>
            <a:noFill/>
          </a:ln>
        </p:spPr>
      </p:pic>
      <p:pic>
        <p:nvPicPr>
          <p:cNvPr id="2181" name="Google Shape;2181;p155"/>
          <p:cNvPicPr preferRelativeResize="0"/>
          <p:nvPr/>
        </p:nvPicPr>
        <p:blipFill>
          <a:blip r:embed="rId9">
            <a:alphaModFix/>
          </a:blip>
          <a:stretch>
            <a:fillRect/>
          </a:stretch>
        </p:blipFill>
        <p:spPr>
          <a:xfrm>
            <a:off x="3614875" y="1306288"/>
            <a:ext cx="758737" cy="1806250"/>
          </a:xfrm>
          <a:prstGeom prst="rect">
            <a:avLst/>
          </a:prstGeom>
          <a:noFill/>
          <a:ln>
            <a:noFill/>
          </a:ln>
        </p:spPr>
      </p:pic>
      <p:pic>
        <p:nvPicPr>
          <p:cNvPr id="2182" name="Google Shape;2182;p155"/>
          <p:cNvPicPr preferRelativeResize="0"/>
          <p:nvPr/>
        </p:nvPicPr>
        <p:blipFill>
          <a:blip r:embed="rId10">
            <a:alphaModFix/>
          </a:blip>
          <a:stretch>
            <a:fillRect/>
          </a:stretch>
        </p:blipFill>
        <p:spPr>
          <a:xfrm>
            <a:off x="2627585" y="858113"/>
            <a:ext cx="1810475" cy="414300"/>
          </a:xfrm>
          <a:prstGeom prst="rect">
            <a:avLst/>
          </a:prstGeom>
          <a:noFill/>
          <a:ln>
            <a:noFill/>
          </a:ln>
        </p:spPr>
      </p:pic>
      <p:pic>
        <p:nvPicPr>
          <p:cNvPr id="2183" name="Google Shape;2183;p155"/>
          <p:cNvPicPr preferRelativeResize="0"/>
          <p:nvPr/>
        </p:nvPicPr>
        <p:blipFill>
          <a:blip r:embed="rId11">
            <a:alphaModFix/>
          </a:blip>
          <a:stretch>
            <a:fillRect/>
          </a:stretch>
        </p:blipFill>
        <p:spPr>
          <a:xfrm>
            <a:off x="4751923" y="1370049"/>
            <a:ext cx="854900" cy="1203839"/>
          </a:xfrm>
          <a:prstGeom prst="rect">
            <a:avLst/>
          </a:prstGeom>
          <a:noFill/>
          <a:ln>
            <a:noFill/>
          </a:ln>
        </p:spPr>
      </p:pic>
      <p:pic>
        <p:nvPicPr>
          <p:cNvPr id="2184" name="Google Shape;2184;p155"/>
          <p:cNvPicPr preferRelativeResize="0"/>
          <p:nvPr/>
        </p:nvPicPr>
        <p:blipFill>
          <a:blip r:embed="rId12">
            <a:alphaModFix/>
          </a:blip>
          <a:stretch>
            <a:fillRect/>
          </a:stretch>
        </p:blipFill>
        <p:spPr>
          <a:xfrm>
            <a:off x="5674750" y="1370050"/>
            <a:ext cx="795672" cy="1529801"/>
          </a:xfrm>
          <a:prstGeom prst="rect">
            <a:avLst/>
          </a:prstGeom>
          <a:noFill/>
          <a:ln>
            <a:noFill/>
          </a:ln>
        </p:spPr>
      </p:pic>
      <p:pic>
        <p:nvPicPr>
          <p:cNvPr id="2185" name="Google Shape;2185;p155"/>
          <p:cNvPicPr preferRelativeResize="0"/>
          <p:nvPr/>
        </p:nvPicPr>
        <p:blipFill>
          <a:blip r:embed="rId13">
            <a:alphaModFix/>
          </a:blip>
          <a:stretch>
            <a:fillRect/>
          </a:stretch>
        </p:blipFill>
        <p:spPr>
          <a:xfrm>
            <a:off x="4705938" y="841814"/>
            <a:ext cx="1810475" cy="446898"/>
          </a:xfrm>
          <a:prstGeom prst="rect">
            <a:avLst/>
          </a:prstGeom>
          <a:noFill/>
          <a:ln>
            <a:noFill/>
          </a:ln>
        </p:spPr>
      </p:pic>
      <p:pic>
        <p:nvPicPr>
          <p:cNvPr id="2186" name="Google Shape;2186;p155"/>
          <p:cNvPicPr preferRelativeResize="0"/>
          <p:nvPr/>
        </p:nvPicPr>
        <p:blipFill>
          <a:blip r:embed="rId14">
            <a:alphaModFix/>
          </a:blip>
          <a:stretch>
            <a:fillRect/>
          </a:stretch>
        </p:blipFill>
        <p:spPr>
          <a:xfrm>
            <a:off x="6771738" y="858113"/>
            <a:ext cx="1835577" cy="414300"/>
          </a:xfrm>
          <a:prstGeom prst="rect">
            <a:avLst/>
          </a:prstGeom>
          <a:noFill/>
          <a:ln>
            <a:noFill/>
          </a:ln>
        </p:spPr>
      </p:pic>
      <p:pic>
        <p:nvPicPr>
          <p:cNvPr id="2187" name="Google Shape;2187;p155"/>
          <p:cNvPicPr preferRelativeResize="0"/>
          <p:nvPr/>
        </p:nvPicPr>
        <p:blipFill>
          <a:blip r:embed="rId15">
            <a:alphaModFix/>
          </a:blip>
          <a:stretch>
            <a:fillRect/>
          </a:stretch>
        </p:blipFill>
        <p:spPr>
          <a:xfrm>
            <a:off x="6778970" y="2665650"/>
            <a:ext cx="1821118" cy="446900"/>
          </a:xfrm>
          <a:prstGeom prst="rect">
            <a:avLst/>
          </a:prstGeom>
          <a:noFill/>
          <a:ln>
            <a:noFill/>
          </a:ln>
        </p:spPr>
      </p:pic>
      <p:pic>
        <p:nvPicPr>
          <p:cNvPr id="2188" name="Google Shape;2188;p155"/>
          <p:cNvPicPr preferRelativeResize="0"/>
          <p:nvPr/>
        </p:nvPicPr>
        <p:blipFill rotWithShape="1">
          <a:blip r:embed="rId4">
            <a:alphaModFix/>
          </a:blip>
          <a:srcRect t="54942"/>
          <a:stretch/>
        </p:blipFill>
        <p:spPr>
          <a:xfrm>
            <a:off x="7631750" y="1457012"/>
            <a:ext cx="705375" cy="859675"/>
          </a:xfrm>
          <a:prstGeom prst="rect">
            <a:avLst/>
          </a:prstGeom>
          <a:noFill/>
          <a:ln>
            <a:noFill/>
          </a:ln>
        </p:spPr>
      </p:pic>
      <p:sp>
        <p:nvSpPr>
          <p:cNvPr id="2189" name="Google Shape;2189;p155"/>
          <p:cNvSpPr/>
          <p:nvPr/>
        </p:nvSpPr>
        <p:spPr>
          <a:xfrm>
            <a:off x="6702825" y="2589075"/>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90" name="Google Shape;2190;p155"/>
          <p:cNvSpPr/>
          <p:nvPr/>
        </p:nvSpPr>
        <p:spPr>
          <a:xfrm>
            <a:off x="467775" y="757350"/>
            <a:ext cx="1973400" cy="2416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91" name="Google Shape;2191;p155"/>
          <p:cNvSpPr txBox="1"/>
          <p:nvPr/>
        </p:nvSpPr>
        <p:spPr>
          <a:xfrm>
            <a:off x="400225" y="0"/>
            <a:ext cx="18867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Back to </a:t>
            </a:r>
            <a:r>
              <a:rPr lang="en-GB" sz="1000" b="1" i="1">
                <a:solidFill>
                  <a:schemeClr val="dk1"/>
                </a:solidFill>
              </a:rPr>
              <a:t>Properties of matter (explanation)</a:t>
            </a:r>
            <a:r>
              <a:rPr lang="en-GB" sz="1000" i="1">
                <a:solidFill>
                  <a:schemeClr val="dk1"/>
                </a:solidFill>
              </a:rPr>
              <a:t> questions</a:t>
            </a:r>
            <a:endParaRPr sz="1000" i="1">
              <a:solidFill>
                <a:schemeClr val="dk1"/>
              </a:solidFill>
            </a:endParaRPr>
          </a:p>
        </p:txBody>
      </p:sp>
      <p:sp>
        <p:nvSpPr>
          <p:cNvPr id="2192" name="Google Shape;2192;p15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16" action="ppaction://hlinksldjump"/>
              </a:rPr>
              <a:t>←</a:t>
            </a:r>
            <a:endParaRPr sz="1800">
              <a:solidFill>
                <a:schemeClr val="dk2"/>
              </a:solidFill>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2196"/>
        <p:cNvGrpSpPr/>
        <p:nvPr/>
      </p:nvGrpSpPr>
      <p:grpSpPr>
        <a:xfrm>
          <a:off x="0" y="0"/>
          <a:ext cx="0" cy="0"/>
          <a:chOff x="0" y="0"/>
          <a:chExt cx="0" cy="0"/>
        </a:xfrm>
      </p:grpSpPr>
      <p:sp>
        <p:nvSpPr>
          <p:cNvPr id="2197" name="Google Shape;2197;p156"/>
          <p:cNvSpPr txBox="1">
            <a:spLocks noGrp="1"/>
          </p:cNvSpPr>
          <p:nvPr>
            <p:ph type="title"/>
          </p:nvPr>
        </p:nvSpPr>
        <p:spPr>
          <a:xfrm>
            <a:off x="311700" y="445025"/>
            <a:ext cx="6589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Specific heat capacity and latent heat </a:t>
            </a:r>
            <a:endParaRPr b="1">
              <a:latin typeface="Nunito"/>
              <a:ea typeface="Nunito"/>
              <a:cs typeface="Nunito"/>
              <a:sym typeface="Nunito"/>
            </a:endParaRPr>
          </a:p>
        </p:txBody>
      </p:sp>
      <p:sp>
        <p:nvSpPr>
          <p:cNvPr id="2198" name="Google Shape;2198;p156"/>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2016 </a:t>
            </a:r>
            <a:r>
              <a:rPr lang="en-GB" sz="1200">
                <a:solidFill>
                  <a:schemeClr val="dk1"/>
                </a:solidFill>
              </a:rPr>
              <a:t>3bii</a:t>
            </a:r>
            <a:endParaRPr sz="1200">
              <a:solidFill>
                <a:schemeClr val="dk1"/>
              </a:solidFill>
            </a:endParaRPr>
          </a:p>
        </p:txBody>
      </p:sp>
      <p:sp>
        <p:nvSpPr>
          <p:cNvPr id="2199" name="Google Shape;2199;p156"/>
          <p:cNvSpPr txBox="1"/>
          <p:nvPr/>
        </p:nvSpPr>
        <p:spPr>
          <a:xfrm>
            <a:off x="4895400" y="1096000"/>
            <a:ext cx="4067700" cy="12879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b="1" u="sng">
                <a:solidFill>
                  <a:schemeClr val="dk1"/>
                </a:solidFill>
              </a:rPr>
              <a:t>Heat</a:t>
            </a:r>
            <a:r>
              <a:rPr lang="en-GB" sz="1100">
                <a:solidFill>
                  <a:schemeClr val="dk1"/>
                </a:solidFill>
              </a:rPr>
              <a:t> (energy) is </a:t>
            </a:r>
            <a:r>
              <a:rPr lang="en-GB" sz="1100" b="1">
                <a:solidFill>
                  <a:schemeClr val="dk1"/>
                </a:solidFill>
              </a:rPr>
              <a:t>lost</a:t>
            </a:r>
            <a:r>
              <a:rPr lang="en-GB" sz="1100">
                <a:solidFill>
                  <a:schemeClr val="dk1"/>
                </a:solidFill>
              </a:rPr>
              <a:t> (from the water) to the washing machine/drum /</a:t>
            </a:r>
            <a:r>
              <a:rPr lang="en-GB" sz="1100" b="1">
                <a:solidFill>
                  <a:schemeClr val="dk1"/>
                </a:solidFill>
              </a:rPr>
              <a:t>surroundings</a:t>
            </a:r>
            <a:r>
              <a:rPr lang="en-GB" sz="1100">
                <a:solidFill>
                  <a:schemeClr val="dk1"/>
                </a:solidFill>
              </a:rPr>
              <a:t>/clothing</a:t>
            </a:r>
            <a:endParaRPr sz="1100">
              <a:solidFill>
                <a:schemeClr val="dk1"/>
              </a:solidFill>
            </a:endParaRPr>
          </a:p>
          <a:p>
            <a:pPr marL="0" lvl="0" indent="0" algn="l" rtl="0">
              <a:spcBef>
                <a:spcPts val="1000"/>
              </a:spcBef>
              <a:spcAft>
                <a:spcPts val="0"/>
              </a:spcAft>
              <a:buClr>
                <a:schemeClr val="dk1"/>
              </a:buClr>
              <a:buSzPts val="1100"/>
              <a:buFont typeface="Arial"/>
              <a:buNone/>
            </a:pPr>
            <a:r>
              <a:rPr lang="en-GB" sz="1100">
                <a:solidFill>
                  <a:schemeClr val="dk1"/>
                </a:solidFill>
              </a:rPr>
              <a:t>OR</a:t>
            </a:r>
            <a:endParaRPr sz="1100">
              <a:solidFill>
                <a:schemeClr val="dk1"/>
              </a:solidFill>
            </a:endParaRPr>
          </a:p>
          <a:p>
            <a:pPr marL="0" lvl="0" indent="0" algn="l" rtl="0">
              <a:spcBef>
                <a:spcPts val="1000"/>
              </a:spcBef>
              <a:spcAft>
                <a:spcPts val="1000"/>
              </a:spcAft>
              <a:buNone/>
            </a:pPr>
            <a:r>
              <a:rPr lang="en-GB" sz="1100" b="1">
                <a:solidFill>
                  <a:schemeClr val="dk1"/>
                </a:solidFill>
              </a:rPr>
              <a:t>Some</a:t>
            </a:r>
            <a:r>
              <a:rPr lang="en-GB" sz="1100">
                <a:solidFill>
                  <a:schemeClr val="dk1"/>
                </a:solidFill>
              </a:rPr>
              <a:t> of the </a:t>
            </a:r>
            <a:r>
              <a:rPr lang="en-GB" sz="1100" b="1">
                <a:solidFill>
                  <a:schemeClr val="dk1"/>
                </a:solidFill>
              </a:rPr>
              <a:t>energy</a:t>
            </a:r>
            <a:r>
              <a:rPr lang="en-GB" sz="1100">
                <a:solidFill>
                  <a:schemeClr val="dk1"/>
                </a:solidFill>
              </a:rPr>
              <a:t> is used to </a:t>
            </a:r>
            <a:r>
              <a:rPr lang="en-GB" sz="1100" b="1">
                <a:solidFill>
                  <a:schemeClr val="dk1"/>
                </a:solidFill>
              </a:rPr>
              <a:t>heat</a:t>
            </a:r>
            <a:r>
              <a:rPr lang="en-GB" sz="1100">
                <a:solidFill>
                  <a:schemeClr val="dk1"/>
                </a:solidFill>
              </a:rPr>
              <a:t> up the </a:t>
            </a:r>
            <a:r>
              <a:rPr lang="en-GB" sz="1100" b="1">
                <a:solidFill>
                  <a:schemeClr val="dk1"/>
                </a:solidFill>
              </a:rPr>
              <a:t>washing</a:t>
            </a:r>
            <a:r>
              <a:rPr lang="en-GB" sz="1100">
                <a:solidFill>
                  <a:schemeClr val="dk1"/>
                </a:solidFill>
              </a:rPr>
              <a:t> </a:t>
            </a:r>
            <a:r>
              <a:rPr lang="en-GB" sz="1100" b="1">
                <a:solidFill>
                  <a:schemeClr val="dk1"/>
                </a:solidFill>
              </a:rPr>
              <a:t>machine</a:t>
            </a:r>
            <a:r>
              <a:rPr lang="en-GB" sz="1100">
                <a:solidFill>
                  <a:schemeClr val="dk1"/>
                </a:solidFill>
              </a:rPr>
              <a:t>/element/drum/clothing</a:t>
            </a:r>
            <a:endParaRPr sz="1100">
              <a:solidFill>
                <a:schemeClr val="dk1"/>
              </a:solidFill>
            </a:endParaRPr>
          </a:p>
        </p:txBody>
      </p:sp>
      <p:sp>
        <p:nvSpPr>
          <p:cNvPr id="2200" name="Google Shape;2200;p15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201" name="Google Shape;2201;p156"/>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202" name="Google Shape;2202;p156"/>
          <p:cNvSpPr txBox="1"/>
          <p:nvPr/>
        </p:nvSpPr>
        <p:spPr>
          <a:xfrm>
            <a:off x="382900" y="956025"/>
            <a:ext cx="4414200" cy="88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A washing machine fills with water at a temperature of </a:t>
            </a:r>
            <a:r>
              <a:rPr lang="en-GB" b="1">
                <a:solidFill>
                  <a:schemeClr val="dk1"/>
                </a:solidFill>
              </a:rPr>
              <a:t>15·0 ºC</a:t>
            </a:r>
            <a:r>
              <a:rPr lang="en-GB">
                <a:solidFill>
                  <a:schemeClr val="dk1"/>
                </a:solidFill>
              </a:rPr>
              <a:t>.</a:t>
            </a:r>
            <a:endParaRPr>
              <a:solidFill>
                <a:schemeClr val="dk1"/>
              </a:solidFill>
            </a:endParaRPr>
          </a:p>
          <a:p>
            <a:pPr marL="0" lvl="0" indent="0" algn="l" rtl="0">
              <a:spcBef>
                <a:spcPts val="400"/>
              </a:spcBef>
              <a:spcAft>
                <a:spcPts val="400"/>
              </a:spcAft>
              <a:buNone/>
            </a:pPr>
            <a:r>
              <a:rPr lang="en-GB">
                <a:solidFill>
                  <a:schemeClr val="dk1"/>
                </a:solidFill>
              </a:rPr>
              <a:t>The water is heated by a heating element.</a:t>
            </a:r>
            <a:endParaRPr>
              <a:solidFill>
                <a:schemeClr val="dk1"/>
              </a:solidFill>
            </a:endParaRPr>
          </a:p>
        </p:txBody>
      </p:sp>
      <p:sp>
        <p:nvSpPr>
          <p:cNvPr id="2203" name="Google Shape;2203;p156"/>
          <p:cNvSpPr txBox="1"/>
          <p:nvPr/>
        </p:nvSpPr>
        <p:spPr>
          <a:xfrm>
            <a:off x="1348875" y="-800900"/>
            <a:ext cx="386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204" name="Google Shape;2204;p156"/>
          <p:cNvSpPr txBox="1"/>
          <p:nvPr/>
        </p:nvSpPr>
        <p:spPr>
          <a:xfrm>
            <a:off x="469500" y="4084275"/>
            <a:ext cx="40677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Explain why, in practice, it takes longer to heat the water from </a:t>
            </a:r>
            <a:r>
              <a:rPr lang="en-GB" b="1">
                <a:solidFill>
                  <a:schemeClr val="dk1"/>
                </a:solidFill>
              </a:rPr>
              <a:t>15 ºC </a:t>
            </a:r>
            <a:r>
              <a:rPr lang="en-GB">
                <a:solidFill>
                  <a:schemeClr val="dk1"/>
                </a:solidFill>
              </a:rPr>
              <a:t>to </a:t>
            </a:r>
            <a:r>
              <a:rPr lang="en-GB" b="1">
                <a:solidFill>
                  <a:schemeClr val="dk1"/>
                </a:solidFill>
              </a:rPr>
              <a:t>40 ºC</a:t>
            </a:r>
            <a:r>
              <a:rPr lang="en-GB">
                <a:solidFill>
                  <a:schemeClr val="dk1"/>
                </a:solidFill>
              </a:rPr>
              <a:t> than the theoretical calculated value </a:t>
            </a:r>
            <a:r>
              <a:rPr lang="en-GB" b="1">
                <a:solidFill>
                  <a:schemeClr val="dk1"/>
                </a:solidFill>
              </a:rPr>
              <a:t>(1)</a:t>
            </a:r>
            <a:endParaRPr b="1">
              <a:solidFill>
                <a:schemeClr val="dk1"/>
              </a:solidFill>
            </a:endParaRPr>
          </a:p>
        </p:txBody>
      </p:sp>
      <p:pic>
        <p:nvPicPr>
          <p:cNvPr id="2205" name="Google Shape;2205;p156"/>
          <p:cNvPicPr preferRelativeResize="0"/>
          <p:nvPr/>
        </p:nvPicPr>
        <p:blipFill>
          <a:blip r:embed="rId4">
            <a:alphaModFix/>
          </a:blip>
          <a:stretch>
            <a:fillRect/>
          </a:stretch>
        </p:blipFill>
        <p:spPr>
          <a:xfrm>
            <a:off x="897350" y="1991025"/>
            <a:ext cx="2710327" cy="2018450"/>
          </a:xfrm>
          <a:prstGeom prst="rect">
            <a:avLst/>
          </a:prstGeom>
          <a:noFill/>
          <a:ln>
            <a:noFill/>
          </a:ln>
        </p:spPr>
      </p:pic>
      <p:sp>
        <p:nvSpPr>
          <p:cNvPr id="2206" name="Google Shape;2206;p156"/>
          <p:cNvSpPr/>
          <p:nvPr/>
        </p:nvSpPr>
        <p:spPr>
          <a:xfrm>
            <a:off x="4797100" y="2621175"/>
            <a:ext cx="4166100" cy="2294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500"/>
              </a:spcBef>
              <a:spcAft>
                <a:spcPts val="0"/>
              </a:spcAft>
              <a:buSzPts val="1400"/>
              <a:buChar char="●"/>
            </a:pPr>
            <a:r>
              <a:rPr lang="en-GB"/>
              <a:t>the minimum energy to raise the temperature of the water from </a:t>
            </a:r>
            <a:r>
              <a:rPr lang="en-GB" b="1"/>
              <a:t>15°C</a:t>
            </a:r>
            <a:r>
              <a:rPr lang="en-GB"/>
              <a:t> to </a:t>
            </a:r>
            <a:r>
              <a:rPr lang="en-GB" b="1"/>
              <a:t>40°C</a:t>
            </a:r>
            <a:endParaRPr b="1"/>
          </a:p>
          <a:p>
            <a:pPr marL="457200" lvl="0" indent="0" algn="l" rtl="0">
              <a:spcBef>
                <a:spcPts val="1000"/>
              </a:spcBef>
              <a:spcAft>
                <a:spcPts val="0"/>
              </a:spcAft>
              <a:buNone/>
            </a:pPr>
            <a:endParaRPr/>
          </a:p>
          <a:p>
            <a:pPr marL="457200" lvl="0" indent="-317500" algn="l" rtl="0">
              <a:spcBef>
                <a:spcPts val="1000"/>
              </a:spcBef>
              <a:spcAft>
                <a:spcPts val="0"/>
              </a:spcAft>
              <a:buSzPts val="1400"/>
              <a:buChar char="●"/>
            </a:pPr>
            <a:r>
              <a:rPr lang="en-GB"/>
              <a:t>time time taken for the 1800 W heating element to heat the water</a:t>
            </a:r>
            <a:endParaRPr/>
          </a:p>
          <a:p>
            <a:pPr marL="0" lvl="0" indent="0" algn="l" rtl="0">
              <a:spcBef>
                <a:spcPts val="1000"/>
              </a:spcBef>
              <a:spcAft>
                <a:spcPts val="400"/>
              </a:spcAft>
              <a:buNone/>
            </a:pPr>
            <a:endParaRPr/>
          </a:p>
        </p:txBody>
      </p:sp>
      <p:sp>
        <p:nvSpPr>
          <p:cNvPr id="2207" name="Google Shape;2207;p156"/>
          <p:cNvSpPr txBox="1"/>
          <p:nvPr/>
        </p:nvSpPr>
        <p:spPr>
          <a:xfrm>
            <a:off x="7243675" y="3502816"/>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627 000 J</a:t>
            </a:r>
            <a:endParaRPr b="1" baseline="30000"/>
          </a:p>
        </p:txBody>
      </p:sp>
      <p:sp>
        <p:nvSpPr>
          <p:cNvPr id="2208" name="Google Shape;2208;p156"/>
          <p:cNvSpPr txBox="1"/>
          <p:nvPr/>
        </p:nvSpPr>
        <p:spPr>
          <a:xfrm>
            <a:off x="7243675" y="4423266"/>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350 s</a:t>
            </a:r>
            <a:endParaRPr b="1" baseline="30000"/>
          </a:p>
        </p:txBody>
      </p:sp>
      <p:sp>
        <p:nvSpPr>
          <p:cNvPr id="2209" name="Google Shape;2209;p156"/>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2210" name="Google Shape;2210;p156">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0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2214"/>
        <p:cNvGrpSpPr/>
        <p:nvPr/>
      </p:nvGrpSpPr>
      <p:grpSpPr>
        <a:xfrm>
          <a:off x="0" y="0"/>
          <a:ext cx="0" cy="0"/>
          <a:chOff x="0" y="0"/>
          <a:chExt cx="0" cy="0"/>
        </a:xfrm>
      </p:grpSpPr>
      <p:sp>
        <p:nvSpPr>
          <p:cNvPr id="2215" name="Google Shape;2215;p157"/>
          <p:cNvSpPr txBox="1">
            <a:spLocks noGrp="1"/>
          </p:cNvSpPr>
          <p:nvPr>
            <p:ph type="title"/>
          </p:nvPr>
        </p:nvSpPr>
        <p:spPr>
          <a:xfrm>
            <a:off x="311700" y="445025"/>
            <a:ext cx="6589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Specific heat capacity and latent heat </a:t>
            </a:r>
            <a:endParaRPr b="1">
              <a:latin typeface="Nunito"/>
              <a:ea typeface="Nunito"/>
              <a:cs typeface="Nunito"/>
              <a:sym typeface="Nunito"/>
            </a:endParaRPr>
          </a:p>
        </p:txBody>
      </p:sp>
      <p:sp>
        <p:nvSpPr>
          <p:cNvPr id="2216" name="Google Shape;2216;p157"/>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SPQ </a:t>
            </a:r>
            <a:r>
              <a:rPr lang="en-GB" sz="1200">
                <a:solidFill>
                  <a:schemeClr val="dk1"/>
                </a:solidFill>
              </a:rPr>
              <a:t>Q7cii</a:t>
            </a:r>
            <a:endParaRPr sz="1200">
              <a:solidFill>
                <a:schemeClr val="dk1"/>
              </a:solidFill>
            </a:endParaRPr>
          </a:p>
        </p:txBody>
      </p:sp>
      <p:sp>
        <p:nvSpPr>
          <p:cNvPr id="2217" name="Google Shape;2217;p157"/>
          <p:cNvSpPr txBox="1"/>
          <p:nvPr/>
        </p:nvSpPr>
        <p:spPr>
          <a:xfrm>
            <a:off x="522600" y="4245750"/>
            <a:ext cx="38202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Heat</a:t>
            </a:r>
            <a:r>
              <a:rPr lang="en-GB" sz="1100">
                <a:solidFill>
                  <a:schemeClr val="dk1"/>
                </a:solidFill>
              </a:rPr>
              <a:t> will be taken in from the </a:t>
            </a:r>
            <a:r>
              <a:rPr lang="en-GB" sz="1100" b="1">
                <a:solidFill>
                  <a:schemeClr val="dk1"/>
                </a:solidFill>
              </a:rPr>
              <a:t>surroundings</a:t>
            </a:r>
            <a:r>
              <a:rPr lang="en-GB" sz="1100">
                <a:solidFill>
                  <a:schemeClr val="dk1"/>
                </a:solidFill>
              </a:rPr>
              <a:t> (1)</a:t>
            </a:r>
            <a:endParaRPr sz="1100">
              <a:solidFill>
                <a:schemeClr val="dk1"/>
              </a:solidFill>
            </a:endParaRPr>
          </a:p>
          <a:p>
            <a:pPr marL="0" lvl="0" indent="0" algn="l" rtl="0">
              <a:spcBef>
                <a:spcPts val="1000"/>
              </a:spcBef>
              <a:spcAft>
                <a:spcPts val="1000"/>
              </a:spcAft>
              <a:buNone/>
            </a:pPr>
            <a:r>
              <a:rPr lang="en-GB" sz="1100">
                <a:solidFill>
                  <a:schemeClr val="dk1"/>
                </a:solidFill>
              </a:rPr>
              <a:t>so the system will have </a:t>
            </a:r>
            <a:r>
              <a:rPr lang="en-GB" sz="1100" b="1">
                <a:solidFill>
                  <a:schemeClr val="dk1"/>
                </a:solidFill>
              </a:rPr>
              <a:t>additional heat</a:t>
            </a:r>
            <a:r>
              <a:rPr lang="en-GB" sz="1100">
                <a:solidFill>
                  <a:schemeClr val="dk1"/>
                </a:solidFill>
              </a:rPr>
              <a:t> to </a:t>
            </a:r>
            <a:r>
              <a:rPr lang="en-GB" sz="1100" b="1">
                <a:solidFill>
                  <a:schemeClr val="dk1"/>
                </a:solidFill>
              </a:rPr>
              <a:t>remove</a:t>
            </a:r>
            <a:r>
              <a:rPr lang="en-GB" sz="1100">
                <a:solidFill>
                  <a:schemeClr val="dk1"/>
                </a:solidFill>
              </a:rPr>
              <a:t> (1)</a:t>
            </a:r>
            <a:endParaRPr sz="1100">
              <a:solidFill>
                <a:schemeClr val="dk1"/>
              </a:solidFill>
            </a:endParaRPr>
          </a:p>
        </p:txBody>
      </p:sp>
      <p:sp>
        <p:nvSpPr>
          <p:cNvPr id="2218" name="Google Shape;2218;p15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219" name="Google Shape;2219;p157"/>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220" name="Google Shape;2220;p157"/>
          <p:cNvSpPr txBox="1"/>
          <p:nvPr/>
        </p:nvSpPr>
        <p:spPr>
          <a:xfrm>
            <a:off x="382900" y="1063625"/>
            <a:ext cx="4414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A fridge/freezer has water and ice dispensers as shown.</a:t>
            </a:r>
            <a:endParaRPr>
              <a:solidFill>
                <a:schemeClr val="dk1"/>
              </a:solidFill>
            </a:endParaRPr>
          </a:p>
        </p:txBody>
      </p:sp>
      <p:sp>
        <p:nvSpPr>
          <p:cNvPr id="2221" name="Google Shape;2221;p157"/>
          <p:cNvSpPr txBox="1"/>
          <p:nvPr/>
        </p:nvSpPr>
        <p:spPr>
          <a:xfrm>
            <a:off x="1348875" y="-800900"/>
            <a:ext cx="386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222" name="Google Shape;2222;p157"/>
          <p:cNvSpPr/>
          <p:nvPr/>
        </p:nvSpPr>
        <p:spPr>
          <a:xfrm>
            <a:off x="4895400" y="1207100"/>
            <a:ext cx="3926400" cy="3708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500"/>
              </a:spcBef>
              <a:spcAft>
                <a:spcPts val="0"/>
              </a:spcAft>
              <a:buSzPts val="1400"/>
              <a:buChar char="●"/>
            </a:pPr>
            <a:r>
              <a:rPr lang="en-GB"/>
              <a:t>the energy removed from </a:t>
            </a:r>
            <a:r>
              <a:rPr lang="en-GB" b="1"/>
              <a:t>0·100 kg</a:t>
            </a:r>
            <a:r>
              <a:rPr lang="en-GB"/>
              <a:t> of water that flows into the freezer at </a:t>
            </a:r>
            <a:r>
              <a:rPr lang="en-GB" b="1"/>
              <a:t>15·0°C</a:t>
            </a:r>
            <a:r>
              <a:rPr lang="en-GB"/>
              <a:t> and cools to </a:t>
            </a:r>
            <a:r>
              <a:rPr lang="en-GB" b="1"/>
              <a:t>0°C</a:t>
            </a:r>
            <a:r>
              <a:rPr lang="en-GB"/>
              <a:t>.</a:t>
            </a:r>
            <a:endParaRPr/>
          </a:p>
          <a:p>
            <a:pPr marL="457200" lvl="0" indent="0" algn="l" rtl="0">
              <a:spcBef>
                <a:spcPts val="1000"/>
              </a:spcBef>
              <a:spcAft>
                <a:spcPts val="0"/>
              </a:spcAft>
              <a:buNone/>
            </a:pPr>
            <a:endParaRPr/>
          </a:p>
          <a:p>
            <a:pPr marL="457200" lvl="0" indent="-317500" algn="l" rtl="0">
              <a:spcBef>
                <a:spcPts val="1000"/>
              </a:spcBef>
              <a:spcAft>
                <a:spcPts val="0"/>
              </a:spcAft>
              <a:buSzPts val="1400"/>
              <a:buChar char="●"/>
            </a:pPr>
            <a:r>
              <a:rPr lang="en-GB"/>
              <a:t>the energy released from </a:t>
            </a:r>
            <a:r>
              <a:rPr lang="en-GB" b="1"/>
              <a:t>0·100 kg</a:t>
            </a:r>
            <a:r>
              <a:rPr lang="en-GB"/>
              <a:t> of water at </a:t>
            </a:r>
            <a:r>
              <a:rPr lang="en-GB" b="1"/>
              <a:t>0°C</a:t>
            </a:r>
            <a:r>
              <a:rPr lang="en-GB"/>
              <a:t> that changes to ice at </a:t>
            </a:r>
            <a:r>
              <a:rPr lang="en-GB" b="1"/>
              <a:t>0°C</a:t>
            </a:r>
            <a:endParaRPr b="1"/>
          </a:p>
          <a:p>
            <a:pPr marL="457200" lvl="0" indent="0" algn="l" rtl="0">
              <a:spcBef>
                <a:spcPts val="1000"/>
              </a:spcBef>
              <a:spcAft>
                <a:spcPts val="0"/>
              </a:spcAft>
              <a:buNone/>
            </a:pPr>
            <a:endParaRPr/>
          </a:p>
          <a:p>
            <a:pPr marL="457200" lvl="0" indent="-317500" algn="l" rtl="0">
              <a:spcBef>
                <a:spcPts val="1000"/>
              </a:spcBef>
              <a:spcAft>
                <a:spcPts val="0"/>
              </a:spcAft>
              <a:buSzPts val="1400"/>
              <a:buChar char="●"/>
            </a:pPr>
            <a:r>
              <a:rPr lang="en-GB"/>
              <a:t>the minimum time taken to produced </a:t>
            </a:r>
            <a:r>
              <a:rPr lang="en-GB" b="1"/>
              <a:t>0·100 kg</a:t>
            </a:r>
            <a:r>
              <a:rPr lang="en-GB"/>
              <a:t> of ice from </a:t>
            </a:r>
            <a:r>
              <a:rPr lang="en-GB" b="1"/>
              <a:t>0·100 kg</a:t>
            </a:r>
            <a:r>
              <a:rPr lang="en-GB"/>
              <a:t> of water, initially at </a:t>
            </a:r>
            <a:r>
              <a:rPr lang="en-GB" b="1"/>
              <a:t>15°C</a:t>
            </a:r>
            <a:r>
              <a:rPr lang="en-GB"/>
              <a:t>, if the freezer removes heat at a rate of </a:t>
            </a:r>
            <a:r>
              <a:rPr lang="en-GB" b="1"/>
              <a:t>115 Js</a:t>
            </a:r>
            <a:r>
              <a:rPr lang="en-GB" b="1" baseline="30000"/>
              <a:t>-1</a:t>
            </a:r>
            <a:r>
              <a:rPr lang="en-GB"/>
              <a:t>.</a:t>
            </a:r>
            <a:endParaRPr/>
          </a:p>
          <a:p>
            <a:pPr marL="0" lvl="0" indent="0" algn="l" rtl="0">
              <a:spcBef>
                <a:spcPts val="1000"/>
              </a:spcBef>
              <a:spcAft>
                <a:spcPts val="400"/>
              </a:spcAft>
              <a:buNone/>
            </a:pPr>
            <a:endParaRPr/>
          </a:p>
        </p:txBody>
      </p:sp>
      <p:sp>
        <p:nvSpPr>
          <p:cNvPr id="2223" name="Google Shape;2223;p157"/>
          <p:cNvSpPr txBox="1"/>
          <p:nvPr/>
        </p:nvSpPr>
        <p:spPr>
          <a:xfrm>
            <a:off x="7227300" y="2250279"/>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6270 J</a:t>
            </a:r>
            <a:endParaRPr b="1" baseline="30000"/>
          </a:p>
        </p:txBody>
      </p:sp>
      <p:sp>
        <p:nvSpPr>
          <p:cNvPr id="2224" name="Google Shape;2224;p157"/>
          <p:cNvSpPr txBox="1"/>
          <p:nvPr/>
        </p:nvSpPr>
        <p:spPr>
          <a:xfrm>
            <a:off x="7227300" y="3221716"/>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3⋅34 × 10</a:t>
            </a:r>
            <a:r>
              <a:rPr lang="en-GB" b="1" baseline="30000"/>
              <a:t>4 </a:t>
            </a:r>
            <a:r>
              <a:rPr lang="en-GB" b="1"/>
              <a:t>J</a:t>
            </a:r>
            <a:endParaRPr b="1" baseline="30000"/>
          </a:p>
        </p:txBody>
      </p:sp>
      <p:pic>
        <p:nvPicPr>
          <p:cNvPr id="2225" name="Google Shape;2225;p157"/>
          <p:cNvPicPr preferRelativeResize="0"/>
          <p:nvPr/>
        </p:nvPicPr>
        <p:blipFill>
          <a:blip r:embed="rId4">
            <a:alphaModFix/>
          </a:blip>
          <a:stretch>
            <a:fillRect/>
          </a:stretch>
        </p:blipFill>
        <p:spPr>
          <a:xfrm>
            <a:off x="498900" y="1657400"/>
            <a:ext cx="3867600" cy="1609331"/>
          </a:xfrm>
          <a:prstGeom prst="rect">
            <a:avLst/>
          </a:prstGeom>
          <a:noFill/>
          <a:ln>
            <a:noFill/>
          </a:ln>
        </p:spPr>
      </p:pic>
      <p:sp>
        <p:nvSpPr>
          <p:cNvPr id="2226" name="Google Shape;2226;p157"/>
          <p:cNvSpPr txBox="1"/>
          <p:nvPr/>
        </p:nvSpPr>
        <p:spPr>
          <a:xfrm>
            <a:off x="522600" y="3352488"/>
            <a:ext cx="38202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Explain why the actual time taken to make the ice will be longer than the time calculated </a:t>
            </a:r>
            <a:r>
              <a:rPr lang="en-GB" b="1">
                <a:solidFill>
                  <a:schemeClr val="dk1"/>
                </a:solidFill>
              </a:rPr>
              <a:t>(2)</a:t>
            </a:r>
            <a:endParaRPr b="1"/>
          </a:p>
        </p:txBody>
      </p:sp>
      <p:sp>
        <p:nvSpPr>
          <p:cNvPr id="2227" name="Google Shape;2227;p157"/>
          <p:cNvSpPr txBox="1"/>
          <p:nvPr/>
        </p:nvSpPr>
        <p:spPr>
          <a:xfrm>
            <a:off x="7227300" y="4498337"/>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345 s</a:t>
            </a:r>
            <a:endParaRPr b="1" baseline="30000"/>
          </a:p>
        </p:txBody>
      </p:sp>
      <p:sp>
        <p:nvSpPr>
          <p:cNvPr id="2228" name="Google Shape;2228;p157"/>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2229" name="Google Shape;2229;p157">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2233"/>
        <p:cNvGrpSpPr/>
        <p:nvPr/>
      </p:nvGrpSpPr>
      <p:grpSpPr>
        <a:xfrm>
          <a:off x="0" y="0"/>
          <a:ext cx="0" cy="0"/>
          <a:chOff x="0" y="0"/>
          <a:chExt cx="0" cy="0"/>
        </a:xfrm>
      </p:grpSpPr>
      <p:sp>
        <p:nvSpPr>
          <p:cNvPr id="2234" name="Google Shape;2234;p158"/>
          <p:cNvSpPr txBox="1">
            <a:spLocks noGrp="1"/>
          </p:cNvSpPr>
          <p:nvPr>
            <p:ph type="title"/>
          </p:nvPr>
        </p:nvSpPr>
        <p:spPr>
          <a:xfrm>
            <a:off x="311700" y="445025"/>
            <a:ext cx="6589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Specific heat capacity and latent heat </a:t>
            </a:r>
            <a:endParaRPr b="1">
              <a:latin typeface="Nunito"/>
              <a:ea typeface="Nunito"/>
              <a:cs typeface="Nunito"/>
              <a:sym typeface="Nunito"/>
            </a:endParaRPr>
          </a:p>
        </p:txBody>
      </p:sp>
      <p:sp>
        <p:nvSpPr>
          <p:cNvPr id="2235" name="Google Shape;2235;p158"/>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2018 </a:t>
            </a:r>
            <a:r>
              <a:rPr lang="en-GB" sz="1200">
                <a:solidFill>
                  <a:schemeClr val="dk1"/>
                </a:solidFill>
              </a:rPr>
              <a:t>Q8aii</a:t>
            </a:r>
            <a:endParaRPr sz="1200">
              <a:solidFill>
                <a:schemeClr val="dk1"/>
              </a:solidFill>
            </a:endParaRPr>
          </a:p>
        </p:txBody>
      </p:sp>
      <p:sp>
        <p:nvSpPr>
          <p:cNvPr id="2236" name="Google Shape;2236;p158"/>
          <p:cNvSpPr txBox="1"/>
          <p:nvPr/>
        </p:nvSpPr>
        <p:spPr>
          <a:xfrm>
            <a:off x="4797100" y="1228825"/>
            <a:ext cx="4207800" cy="820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u="sng">
                <a:solidFill>
                  <a:schemeClr val="dk1"/>
                </a:solidFill>
              </a:rPr>
              <a:t>Heat</a:t>
            </a:r>
            <a:r>
              <a:rPr lang="en-GB" sz="1100">
                <a:solidFill>
                  <a:schemeClr val="dk1"/>
                </a:solidFill>
              </a:rPr>
              <a:t> (energy) is </a:t>
            </a:r>
            <a:r>
              <a:rPr lang="en-GB" sz="1100" b="1">
                <a:solidFill>
                  <a:schemeClr val="dk1"/>
                </a:solidFill>
              </a:rPr>
              <a:t>lost</a:t>
            </a:r>
            <a:r>
              <a:rPr lang="en-GB" sz="1100">
                <a:solidFill>
                  <a:schemeClr val="dk1"/>
                </a:solidFill>
              </a:rPr>
              <a:t> to the </a:t>
            </a:r>
            <a:r>
              <a:rPr lang="en-GB" sz="1100" b="1">
                <a:solidFill>
                  <a:schemeClr val="dk1"/>
                </a:solidFill>
              </a:rPr>
              <a:t>surroundings</a:t>
            </a:r>
            <a:r>
              <a:rPr lang="en-GB" sz="1100">
                <a:solidFill>
                  <a:schemeClr val="dk1"/>
                </a:solidFill>
              </a:rPr>
              <a:t>/to air.</a:t>
            </a:r>
            <a:endParaRPr sz="1100">
              <a:solidFill>
                <a:schemeClr val="dk1"/>
              </a:solidFill>
            </a:endParaRPr>
          </a:p>
          <a:p>
            <a:pPr marL="0" lvl="0" indent="0" algn="l" rtl="0">
              <a:spcBef>
                <a:spcPts val="500"/>
              </a:spcBef>
              <a:spcAft>
                <a:spcPts val="0"/>
              </a:spcAft>
              <a:buNone/>
            </a:pPr>
            <a:r>
              <a:rPr lang="en-GB" sz="1100">
                <a:solidFill>
                  <a:schemeClr val="dk1"/>
                </a:solidFill>
              </a:rPr>
              <a:t>OR</a:t>
            </a:r>
            <a:endParaRPr sz="1100">
              <a:solidFill>
                <a:schemeClr val="dk1"/>
              </a:solidFill>
            </a:endParaRPr>
          </a:p>
          <a:p>
            <a:pPr marL="0" lvl="0" indent="0" algn="l" rtl="0">
              <a:spcBef>
                <a:spcPts val="500"/>
              </a:spcBef>
              <a:spcAft>
                <a:spcPts val="1000"/>
              </a:spcAft>
              <a:buNone/>
            </a:pPr>
            <a:r>
              <a:rPr lang="en-GB" sz="1100">
                <a:solidFill>
                  <a:schemeClr val="dk1"/>
                </a:solidFill>
              </a:rPr>
              <a:t>some of the </a:t>
            </a:r>
            <a:r>
              <a:rPr lang="en-GB" sz="1100" b="1" u="sng">
                <a:solidFill>
                  <a:schemeClr val="dk1"/>
                </a:solidFill>
              </a:rPr>
              <a:t>heat</a:t>
            </a:r>
            <a:r>
              <a:rPr lang="en-GB" sz="1100">
                <a:solidFill>
                  <a:schemeClr val="dk1"/>
                </a:solidFill>
              </a:rPr>
              <a:t> (energy) is used to </a:t>
            </a:r>
            <a:r>
              <a:rPr lang="en-GB" sz="1100" b="1">
                <a:solidFill>
                  <a:schemeClr val="dk1"/>
                </a:solidFill>
              </a:rPr>
              <a:t>heat</a:t>
            </a:r>
            <a:r>
              <a:rPr lang="en-GB" sz="1100">
                <a:solidFill>
                  <a:schemeClr val="dk1"/>
                </a:solidFill>
              </a:rPr>
              <a:t> </a:t>
            </a:r>
            <a:r>
              <a:rPr lang="en-GB" sz="1100" b="1">
                <a:solidFill>
                  <a:schemeClr val="dk1"/>
                </a:solidFill>
              </a:rPr>
              <a:t>up</a:t>
            </a:r>
            <a:r>
              <a:rPr lang="en-GB" sz="1100">
                <a:solidFill>
                  <a:schemeClr val="dk1"/>
                </a:solidFill>
              </a:rPr>
              <a:t> the heater/</a:t>
            </a:r>
            <a:r>
              <a:rPr lang="en-GB" sz="1100" b="1">
                <a:solidFill>
                  <a:schemeClr val="dk1"/>
                </a:solidFill>
              </a:rPr>
              <a:t>beaker</a:t>
            </a:r>
            <a:r>
              <a:rPr lang="en-GB" sz="1100">
                <a:solidFill>
                  <a:schemeClr val="dk1"/>
                </a:solidFill>
              </a:rPr>
              <a:t>.</a:t>
            </a:r>
            <a:endParaRPr sz="1100">
              <a:solidFill>
                <a:schemeClr val="dk1"/>
              </a:solidFill>
            </a:endParaRPr>
          </a:p>
        </p:txBody>
      </p:sp>
      <p:sp>
        <p:nvSpPr>
          <p:cNvPr id="2237" name="Google Shape;2237;p15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238" name="Google Shape;2238;p158"/>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239" name="Google Shape;2239;p158"/>
          <p:cNvSpPr txBox="1"/>
          <p:nvPr/>
        </p:nvSpPr>
        <p:spPr>
          <a:xfrm>
            <a:off x="382900" y="1118025"/>
            <a:ext cx="44142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A student carries out an experiment, using the apparatus shown, to determine a value for the specific heat capacity of water.</a:t>
            </a:r>
            <a:endParaRPr>
              <a:solidFill>
                <a:schemeClr val="dk1"/>
              </a:solidFill>
            </a:endParaRPr>
          </a:p>
        </p:txBody>
      </p:sp>
      <p:sp>
        <p:nvSpPr>
          <p:cNvPr id="2240" name="Google Shape;2240;p158"/>
          <p:cNvSpPr txBox="1"/>
          <p:nvPr/>
        </p:nvSpPr>
        <p:spPr>
          <a:xfrm>
            <a:off x="1348875" y="-800900"/>
            <a:ext cx="386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241" name="Google Shape;2241;p158"/>
          <p:cNvSpPr/>
          <p:nvPr/>
        </p:nvSpPr>
        <p:spPr>
          <a:xfrm>
            <a:off x="4797100" y="2159075"/>
            <a:ext cx="4207800" cy="2772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500"/>
              </a:spcBef>
              <a:spcAft>
                <a:spcPts val="0"/>
              </a:spcAft>
              <a:buSzPts val="1400"/>
              <a:buChar char="●"/>
            </a:pPr>
            <a:r>
              <a:rPr lang="en-GB"/>
              <a:t>the specific heat capacity of water if</a:t>
            </a:r>
            <a:endParaRPr/>
          </a:p>
          <a:p>
            <a:pPr marL="914400" lvl="1" indent="-317500" algn="l" rtl="0">
              <a:spcBef>
                <a:spcPts val="1000"/>
              </a:spcBef>
              <a:spcAft>
                <a:spcPts val="0"/>
              </a:spcAft>
              <a:buSzPts val="1400"/>
              <a:buChar char="○"/>
            </a:pPr>
            <a:r>
              <a:rPr lang="en-GB"/>
              <a:t>energy supplied by heater = </a:t>
            </a:r>
            <a:r>
              <a:rPr lang="en-GB" b="1"/>
              <a:t>21 600 J</a:t>
            </a:r>
            <a:endParaRPr b="1"/>
          </a:p>
          <a:p>
            <a:pPr marL="914400" lvl="1" indent="-317500" algn="l" rtl="0">
              <a:spcBef>
                <a:spcPts val="0"/>
              </a:spcBef>
              <a:spcAft>
                <a:spcPts val="0"/>
              </a:spcAft>
              <a:buSzPts val="1400"/>
              <a:buChar char="○"/>
            </a:pPr>
            <a:r>
              <a:rPr lang="en-GB"/>
              <a:t>the mass of water = </a:t>
            </a:r>
            <a:r>
              <a:rPr lang="en-GB" b="1"/>
              <a:t>0.50 kg</a:t>
            </a:r>
            <a:endParaRPr b="1"/>
          </a:p>
          <a:p>
            <a:pPr marL="914400" lvl="1" indent="-317500" algn="l" rtl="0">
              <a:spcBef>
                <a:spcPts val="0"/>
              </a:spcBef>
              <a:spcAft>
                <a:spcPts val="0"/>
              </a:spcAft>
              <a:buSzPts val="1400"/>
              <a:buChar char="○"/>
            </a:pPr>
            <a:r>
              <a:rPr lang="en-GB"/>
              <a:t>water rises in temp from </a:t>
            </a:r>
            <a:r>
              <a:rPr lang="en-GB" b="1"/>
              <a:t>16°C</a:t>
            </a:r>
            <a:r>
              <a:rPr lang="en-GB"/>
              <a:t> to </a:t>
            </a:r>
            <a:r>
              <a:rPr lang="en-GB" b="1"/>
              <a:t>24°C</a:t>
            </a:r>
            <a:endParaRPr b="1"/>
          </a:p>
          <a:p>
            <a:pPr marL="914400" lvl="1" indent="-317500" algn="l" rtl="0">
              <a:spcBef>
                <a:spcPts val="0"/>
              </a:spcBef>
              <a:spcAft>
                <a:spcPts val="0"/>
              </a:spcAft>
              <a:buSzPts val="1400"/>
              <a:buChar char="○"/>
            </a:pPr>
            <a:r>
              <a:rPr lang="en-GB"/>
              <a:t>voltmeter = </a:t>
            </a:r>
            <a:r>
              <a:rPr lang="en-GB" b="1"/>
              <a:t>12V</a:t>
            </a:r>
            <a:r>
              <a:rPr lang="en-GB"/>
              <a:t>, ammeter = </a:t>
            </a:r>
            <a:r>
              <a:rPr lang="en-GB" b="1"/>
              <a:t>4.0 A</a:t>
            </a:r>
            <a:endParaRPr b="1"/>
          </a:p>
          <a:p>
            <a:pPr marL="0" lvl="0" indent="0" algn="l" rtl="0">
              <a:spcBef>
                <a:spcPts val="0"/>
              </a:spcBef>
              <a:spcAft>
                <a:spcPts val="0"/>
              </a:spcAft>
              <a:buNone/>
            </a:pPr>
            <a:endParaRPr/>
          </a:p>
          <a:p>
            <a:pPr marL="0" lvl="0" indent="0" algn="l" rtl="0">
              <a:spcBef>
                <a:spcPts val="0"/>
              </a:spcBef>
              <a:spcAft>
                <a:spcPts val="0"/>
              </a:spcAft>
              <a:buNone/>
            </a:pPr>
            <a:endParaRPr/>
          </a:p>
          <a:p>
            <a:pPr marL="457200" lvl="0" indent="-317500" algn="l" rtl="0">
              <a:spcBef>
                <a:spcPts val="0"/>
              </a:spcBef>
              <a:spcAft>
                <a:spcPts val="0"/>
              </a:spcAft>
              <a:buSzPts val="1400"/>
              <a:buChar char="●"/>
            </a:pPr>
            <a:r>
              <a:rPr lang="en-GB"/>
              <a:t>the time for which the immersion heater is switched on in this experiment.</a:t>
            </a:r>
            <a:endParaRPr/>
          </a:p>
          <a:p>
            <a:pPr marL="0" lvl="0" indent="0" algn="l" rtl="0">
              <a:spcBef>
                <a:spcPts val="0"/>
              </a:spcBef>
              <a:spcAft>
                <a:spcPts val="400"/>
              </a:spcAft>
              <a:buNone/>
            </a:pPr>
            <a:endParaRPr/>
          </a:p>
        </p:txBody>
      </p:sp>
      <p:sp>
        <p:nvSpPr>
          <p:cNvPr id="2242" name="Google Shape;2242;p158"/>
          <p:cNvSpPr txBox="1"/>
          <p:nvPr/>
        </p:nvSpPr>
        <p:spPr>
          <a:xfrm>
            <a:off x="7589025" y="4616179"/>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450 s</a:t>
            </a:r>
            <a:endParaRPr b="1" baseline="30000"/>
          </a:p>
        </p:txBody>
      </p:sp>
      <p:sp>
        <p:nvSpPr>
          <p:cNvPr id="2243" name="Google Shape;2243;p158"/>
          <p:cNvSpPr txBox="1"/>
          <p:nvPr/>
        </p:nvSpPr>
        <p:spPr>
          <a:xfrm>
            <a:off x="469488" y="4100675"/>
            <a:ext cx="38202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Explain why the value determined from the experiment is different from the value quoted in the data sheet. </a:t>
            </a:r>
            <a:r>
              <a:rPr lang="en-GB" b="1">
                <a:solidFill>
                  <a:schemeClr val="dk1"/>
                </a:solidFill>
              </a:rPr>
              <a:t>(1)</a:t>
            </a:r>
            <a:endParaRPr b="1"/>
          </a:p>
        </p:txBody>
      </p:sp>
      <p:sp>
        <p:nvSpPr>
          <p:cNvPr id="2244" name="Google Shape;2244;p158"/>
          <p:cNvSpPr txBox="1"/>
          <p:nvPr/>
        </p:nvSpPr>
        <p:spPr>
          <a:xfrm>
            <a:off x="7056525" y="3811275"/>
            <a:ext cx="16044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5 400 J kg</a:t>
            </a:r>
            <a:r>
              <a:rPr lang="en-GB" b="1" baseline="30000"/>
              <a:t>-1</a:t>
            </a:r>
            <a:r>
              <a:rPr lang="en-GB" b="1"/>
              <a:t> °C</a:t>
            </a:r>
            <a:r>
              <a:rPr lang="en-GB" b="1" baseline="30000"/>
              <a:t>-1</a:t>
            </a:r>
            <a:r>
              <a:rPr lang="en-GB" b="1"/>
              <a:t> </a:t>
            </a:r>
            <a:endParaRPr b="1" baseline="30000"/>
          </a:p>
        </p:txBody>
      </p:sp>
      <p:pic>
        <p:nvPicPr>
          <p:cNvPr id="2245" name="Google Shape;2245;p158"/>
          <p:cNvPicPr preferRelativeResize="0"/>
          <p:nvPr/>
        </p:nvPicPr>
        <p:blipFill>
          <a:blip r:embed="rId4">
            <a:alphaModFix/>
          </a:blip>
          <a:stretch>
            <a:fillRect/>
          </a:stretch>
        </p:blipFill>
        <p:spPr>
          <a:xfrm>
            <a:off x="423074" y="1949337"/>
            <a:ext cx="3820199" cy="2002964"/>
          </a:xfrm>
          <a:prstGeom prst="rect">
            <a:avLst/>
          </a:prstGeom>
          <a:noFill/>
          <a:ln>
            <a:noFill/>
          </a:ln>
        </p:spPr>
      </p:pic>
      <p:sp>
        <p:nvSpPr>
          <p:cNvPr id="2246" name="Google Shape;2246;p158"/>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2247" name="Google Shape;2247;p15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2251"/>
        <p:cNvGrpSpPr/>
        <p:nvPr/>
      </p:nvGrpSpPr>
      <p:grpSpPr>
        <a:xfrm>
          <a:off x="0" y="0"/>
          <a:ext cx="0" cy="0"/>
          <a:chOff x="0" y="0"/>
          <a:chExt cx="0" cy="0"/>
        </a:xfrm>
      </p:grpSpPr>
      <p:sp>
        <p:nvSpPr>
          <p:cNvPr id="2252" name="Google Shape;2252;p159"/>
          <p:cNvSpPr txBox="1">
            <a:spLocks noGrp="1"/>
          </p:cNvSpPr>
          <p:nvPr>
            <p:ph type="title"/>
          </p:nvPr>
        </p:nvSpPr>
        <p:spPr>
          <a:xfrm>
            <a:off x="311700" y="445025"/>
            <a:ext cx="6589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Specific heat capacity and latent heat </a:t>
            </a:r>
            <a:endParaRPr b="1">
              <a:latin typeface="Nunito"/>
              <a:ea typeface="Nunito"/>
              <a:cs typeface="Nunito"/>
              <a:sym typeface="Nunito"/>
            </a:endParaRPr>
          </a:p>
        </p:txBody>
      </p:sp>
      <p:sp>
        <p:nvSpPr>
          <p:cNvPr id="2253" name="Google Shape;2253;p159"/>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2019 </a:t>
            </a:r>
            <a:r>
              <a:rPr lang="en-GB" sz="1200">
                <a:solidFill>
                  <a:schemeClr val="dk1"/>
                </a:solidFill>
              </a:rPr>
              <a:t>Q7biii</a:t>
            </a:r>
            <a:endParaRPr sz="1200">
              <a:solidFill>
                <a:schemeClr val="dk1"/>
              </a:solidFill>
            </a:endParaRPr>
          </a:p>
        </p:txBody>
      </p:sp>
      <p:sp>
        <p:nvSpPr>
          <p:cNvPr id="2254" name="Google Shape;2254;p159"/>
          <p:cNvSpPr txBox="1"/>
          <p:nvPr/>
        </p:nvSpPr>
        <p:spPr>
          <a:xfrm>
            <a:off x="4797100" y="1228825"/>
            <a:ext cx="4207800" cy="820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u="sng">
                <a:solidFill>
                  <a:schemeClr val="dk1"/>
                </a:solidFill>
              </a:rPr>
              <a:t>Heat</a:t>
            </a:r>
            <a:r>
              <a:rPr lang="en-GB" sz="1100">
                <a:solidFill>
                  <a:schemeClr val="dk1"/>
                </a:solidFill>
              </a:rPr>
              <a:t> (energy) </a:t>
            </a:r>
            <a:r>
              <a:rPr lang="en-GB" sz="1100" b="1">
                <a:solidFill>
                  <a:schemeClr val="dk1"/>
                </a:solidFill>
              </a:rPr>
              <a:t>lost</a:t>
            </a:r>
            <a:r>
              <a:rPr lang="en-GB" sz="1100">
                <a:solidFill>
                  <a:schemeClr val="dk1"/>
                </a:solidFill>
              </a:rPr>
              <a:t> to the </a:t>
            </a:r>
            <a:r>
              <a:rPr lang="en-GB" sz="1100" b="1">
                <a:solidFill>
                  <a:schemeClr val="dk1"/>
                </a:solidFill>
              </a:rPr>
              <a:t>surroundings</a:t>
            </a:r>
            <a:r>
              <a:rPr lang="en-GB" sz="1100">
                <a:solidFill>
                  <a:schemeClr val="dk1"/>
                </a:solidFill>
              </a:rPr>
              <a:t>.</a:t>
            </a:r>
            <a:endParaRPr sz="1100">
              <a:solidFill>
                <a:schemeClr val="dk1"/>
              </a:solidFill>
            </a:endParaRPr>
          </a:p>
          <a:p>
            <a:pPr marL="0" lvl="0" indent="0" algn="l" rtl="0">
              <a:spcBef>
                <a:spcPts val="500"/>
              </a:spcBef>
              <a:spcAft>
                <a:spcPts val="0"/>
              </a:spcAft>
              <a:buNone/>
            </a:pPr>
            <a:r>
              <a:rPr lang="en-GB" sz="1100">
                <a:solidFill>
                  <a:schemeClr val="dk1"/>
                </a:solidFill>
              </a:rPr>
              <a:t>OR</a:t>
            </a:r>
            <a:endParaRPr sz="1100">
              <a:solidFill>
                <a:schemeClr val="dk1"/>
              </a:solidFill>
            </a:endParaRPr>
          </a:p>
          <a:p>
            <a:pPr marL="0" lvl="0" indent="0" algn="l" rtl="0">
              <a:spcBef>
                <a:spcPts val="500"/>
              </a:spcBef>
              <a:spcAft>
                <a:spcPts val="1000"/>
              </a:spcAft>
              <a:buNone/>
            </a:pPr>
            <a:r>
              <a:rPr lang="en-GB" sz="1100">
                <a:solidFill>
                  <a:schemeClr val="dk1"/>
                </a:solidFill>
              </a:rPr>
              <a:t>Some of the </a:t>
            </a:r>
            <a:r>
              <a:rPr lang="en-GB" sz="1100" b="1" u="sng">
                <a:solidFill>
                  <a:schemeClr val="dk1"/>
                </a:solidFill>
              </a:rPr>
              <a:t>heat</a:t>
            </a:r>
            <a:r>
              <a:rPr lang="en-GB" sz="1100">
                <a:solidFill>
                  <a:schemeClr val="dk1"/>
                </a:solidFill>
              </a:rPr>
              <a:t> (energy) is used to </a:t>
            </a:r>
            <a:r>
              <a:rPr lang="en-GB" sz="1100" b="1">
                <a:solidFill>
                  <a:schemeClr val="dk1"/>
                </a:solidFill>
              </a:rPr>
              <a:t>heat</a:t>
            </a:r>
            <a:r>
              <a:rPr lang="en-GB" sz="1100">
                <a:solidFill>
                  <a:schemeClr val="dk1"/>
                </a:solidFill>
              </a:rPr>
              <a:t> the </a:t>
            </a:r>
            <a:r>
              <a:rPr lang="en-GB" sz="1100" b="1">
                <a:solidFill>
                  <a:schemeClr val="dk1"/>
                </a:solidFill>
              </a:rPr>
              <a:t>dispenser</a:t>
            </a:r>
            <a:r>
              <a:rPr lang="en-GB" sz="1100">
                <a:solidFill>
                  <a:schemeClr val="dk1"/>
                </a:solidFill>
              </a:rPr>
              <a:t>.</a:t>
            </a:r>
            <a:endParaRPr sz="1100">
              <a:solidFill>
                <a:schemeClr val="dk1"/>
              </a:solidFill>
            </a:endParaRPr>
          </a:p>
        </p:txBody>
      </p:sp>
      <p:sp>
        <p:nvSpPr>
          <p:cNvPr id="2255" name="Google Shape;2255;p15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256" name="Google Shape;2256;p159"/>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257" name="Google Shape;2257;p159"/>
          <p:cNvSpPr txBox="1"/>
          <p:nvPr/>
        </p:nvSpPr>
        <p:spPr>
          <a:xfrm>
            <a:off x="382900" y="1118025"/>
            <a:ext cx="4414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A hot water dispenser is used to heat enough water for one cup at a time.</a:t>
            </a:r>
            <a:endParaRPr>
              <a:solidFill>
                <a:schemeClr val="dk1"/>
              </a:solidFill>
            </a:endParaRPr>
          </a:p>
        </p:txBody>
      </p:sp>
      <p:sp>
        <p:nvSpPr>
          <p:cNvPr id="2258" name="Google Shape;2258;p159"/>
          <p:cNvSpPr txBox="1"/>
          <p:nvPr/>
        </p:nvSpPr>
        <p:spPr>
          <a:xfrm>
            <a:off x="1348875" y="-800900"/>
            <a:ext cx="386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259" name="Google Shape;2259;p159"/>
          <p:cNvSpPr/>
          <p:nvPr/>
        </p:nvSpPr>
        <p:spPr>
          <a:xfrm>
            <a:off x="4797100" y="2150400"/>
            <a:ext cx="4207800" cy="2772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500"/>
              </a:spcBef>
              <a:spcAft>
                <a:spcPts val="0"/>
              </a:spcAft>
              <a:buSzPts val="1400"/>
              <a:buChar char="●"/>
            </a:pPr>
            <a:r>
              <a:rPr lang="en-GB"/>
              <a:t>the energy supplied to the hot water during the heating process</a:t>
            </a:r>
            <a:endParaRPr/>
          </a:p>
          <a:p>
            <a:pPr marL="0" lvl="0" indent="0" algn="l" rtl="0">
              <a:spcBef>
                <a:spcPts val="1000"/>
              </a:spcBef>
              <a:spcAft>
                <a:spcPts val="0"/>
              </a:spcAft>
              <a:buNone/>
            </a:pPr>
            <a:endParaRPr/>
          </a:p>
          <a:p>
            <a:pPr marL="457200" lvl="0" indent="-317500" algn="l" rtl="0">
              <a:spcBef>
                <a:spcPts val="0"/>
              </a:spcBef>
              <a:spcAft>
                <a:spcPts val="0"/>
              </a:spcAft>
              <a:buSzPts val="1400"/>
              <a:buChar char="●"/>
            </a:pPr>
            <a:r>
              <a:rPr lang="en-GB"/>
              <a:t>the minimum energy to heat </a:t>
            </a:r>
            <a:r>
              <a:rPr lang="en-GB" b="1"/>
              <a:t>0·250 kg</a:t>
            </a:r>
            <a:r>
              <a:rPr lang="en-GB"/>
              <a:t> of water from </a:t>
            </a:r>
            <a:r>
              <a:rPr lang="en-GB" b="1"/>
              <a:t>20·0°C</a:t>
            </a:r>
            <a:r>
              <a:rPr lang="en-GB"/>
              <a:t> to boiling point</a:t>
            </a:r>
            <a:endParaRPr/>
          </a:p>
          <a:p>
            <a:pPr marL="457200" lvl="0" indent="0" algn="l" rtl="0">
              <a:spcBef>
                <a:spcPts val="0"/>
              </a:spcBef>
              <a:spcAft>
                <a:spcPts val="0"/>
              </a:spcAft>
              <a:buNone/>
            </a:pPr>
            <a:endParaRPr/>
          </a:p>
          <a:p>
            <a:pPr marL="0" lvl="0" indent="0" algn="l" rtl="0">
              <a:spcBef>
                <a:spcPts val="0"/>
              </a:spcBef>
              <a:spcAft>
                <a:spcPts val="0"/>
              </a:spcAft>
              <a:buNone/>
            </a:pPr>
            <a:endParaRPr/>
          </a:p>
          <a:p>
            <a:pPr marL="457200" lvl="0" indent="-317500" algn="l" rtl="0">
              <a:spcBef>
                <a:spcPts val="0"/>
              </a:spcBef>
              <a:spcAft>
                <a:spcPts val="0"/>
              </a:spcAft>
              <a:buSzPts val="1400"/>
              <a:buChar char="●"/>
            </a:pPr>
            <a:r>
              <a:rPr lang="en-GB"/>
              <a:t>the maximum mass of steam produced while the water for one cup is heated.</a:t>
            </a:r>
            <a:endParaRPr/>
          </a:p>
          <a:p>
            <a:pPr marL="0" lvl="0" indent="0" algn="l" rtl="0">
              <a:spcBef>
                <a:spcPts val="0"/>
              </a:spcBef>
              <a:spcAft>
                <a:spcPts val="400"/>
              </a:spcAft>
              <a:buNone/>
            </a:pPr>
            <a:endParaRPr/>
          </a:p>
        </p:txBody>
      </p:sp>
      <p:sp>
        <p:nvSpPr>
          <p:cNvPr id="2260" name="Google Shape;2260;p159"/>
          <p:cNvSpPr txBox="1"/>
          <p:nvPr/>
        </p:nvSpPr>
        <p:spPr>
          <a:xfrm>
            <a:off x="7290025" y="3797104"/>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83 600 J</a:t>
            </a:r>
            <a:endParaRPr b="1" baseline="30000"/>
          </a:p>
        </p:txBody>
      </p:sp>
      <p:sp>
        <p:nvSpPr>
          <p:cNvPr id="2261" name="Google Shape;2261;p159"/>
          <p:cNvSpPr txBox="1"/>
          <p:nvPr/>
        </p:nvSpPr>
        <p:spPr>
          <a:xfrm>
            <a:off x="469488" y="4125775"/>
            <a:ext cx="38202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Explain why, in practice, the mass of steam produced is less than calculated. </a:t>
            </a:r>
            <a:r>
              <a:rPr lang="en-GB" b="1">
                <a:solidFill>
                  <a:schemeClr val="dk1"/>
                </a:solidFill>
              </a:rPr>
              <a:t>(1)</a:t>
            </a:r>
            <a:endParaRPr b="1"/>
          </a:p>
        </p:txBody>
      </p:sp>
      <p:sp>
        <p:nvSpPr>
          <p:cNvPr id="2262" name="Google Shape;2262;p159"/>
          <p:cNvSpPr txBox="1"/>
          <p:nvPr/>
        </p:nvSpPr>
        <p:spPr>
          <a:xfrm>
            <a:off x="7290025" y="2940675"/>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91 000 J</a:t>
            </a:r>
            <a:endParaRPr b="1" baseline="30000"/>
          </a:p>
        </p:txBody>
      </p:sp>
      <p:pic>
        <p:nvPicPr>
          <p:cNvPr id="2263" name="Google Shape;2263;p159"/>
          <p:cNvPicPr preferRelativeResize="0"/>
          <p:nvPr/>
        </p:nvPicPr>
        <p:blipFill>
          <a:blip r:embed="rId4">
            <a:alphaModFix/>
          </a:blip>
          <a:stretch>
            <a:fillRect/>
          </a:stretch>
        </p:blipFill>
        <p:spPr>
          <a:xfrm>
            <a:off x="511675" y="1693477"/>
            <a:ext cx="1357825" cy="1655061"/>
          </a:xfrm>
          <a:prstGeom prst="rect">
            <a:avLst/>
          </a:prstGeom>
          <a:noFill/>
          <a:ln>
            <a:noFill/>
          </a:ln>
        </p:spPr>
      </p:pic>
      <p:pic>
        <p:nvPicPr>
          <p:cNvPr id="2264" name="Google Shape;2264;p159"/>
          <p:cNvPicPr preferRelativeResize="0"/>
          <p:nvPr/>
        </p:nvPicPr>
        <p:blipFill>
          <a:blip r:embed="rId5">
            <a:alphaModFix/>
          </a:blip>
          <a:stretch>
            <a:fillRect/>
          </a:stretch>
        </p:blipFill>
        <p:spPr>
          <a:xfrm>
            <a:off x="2308500" y="2097454"/>
            <a:ext cx="1641800" cy="948595"/>
          </a:xfrm>
          <a:prstGeom prst="rect">
            <a:avLst/>
          </a:prstGeom>
          <a:noFill/>
          <a:ln>
            <a:noFill/>
          </a:ln>
        </p:spPr>
      </p:pic>
      <p:sp>
        <p:nvSpPr>
          <p:cNvPr id="2265" name="Google Shape;2265;p159"/>
          <p:cNvSpPr txBox="1"/>
          <p:nvPr/>
        </p:nvSpPr>
        <p:spPr>
          <a:xfrm>
            <a:off x="469500" y="3378625"/>
            <a:ext cx="40494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hot water dispenser takes </a:t>
            </a:r>
            <a:r>
              <a:rPr lang="en-GB" b="1"/>
              <a:t>26 s</a:t>
            </a:r>
            <a:r>
              <a:rPr lang="en-GB"/>
              <a:t> to heat enough water for one cup.</a:t>
            </a:r>
            <a:endParaRPr/>
          </a:p>
        </p:txBody>
      </p:sp>
      <p:sp>
        <p:nvSpPr>
          <p:cNvPr id="2266" name="Google Shape;2266;p159"/>
          <p:cNvSpPr txBox="1"/>
          <p:nvPr/>
        </p:nvSpPr>
        <p:spPr>
          <a:xfrm>
            <a:off x="7290025" y="4596229"/>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0·0033 kg</a:t>
            </a:r>
            <a:endParaRPr b="1" baseline="30000"/>
          </a:p>
        </p:txBody>
      </p:sp>
      <p:sp>
        <p:nvSpPr>
          <p:cNvPr id="2267" name="Google Shape;2267;p159"/>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6" action="ppaction://hlinksldjump"/>
              </a:rPr>
              <a:t>Relationship sheet</a:t>
            </a:r>
            <a:endParaRPr sz="1000" u="sng">
              <a:solidFill>
                <a:schemeClr val="hlink"/>
              </a:solidFill>
            </a:endParaRPr>
          </a:p>
        </p:txBody>
      </p:sp>
      <p:pic>
        <p:nvPicPr>
          <p:cNvPr id="2268" name="Google Shape;2268;p159">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2272"/>
        <p:cNvGrpSpPr/>
        <p:nvPr/>
      </p:nvGrpSpPr>
      <p:grpSpPr>
        <a:xfrm>
          <a:off x="0" y="0"/>
          <a:ext cx="0" cy="0"/>
          <a:chOff x="0" y="0"/>
          <a:chExt cx="0" cy="0"/>
        </a:xfrm>
      </p:grpSpPr>
      <p:sp>
        <p:nvSpPr>
          <p:cNvPr id="2273" name="Google Shape;2273;p160"/>
          <p:cNvSpPr txBox="1">
            <a:spLocks noGrp="1"/>
          </p:cNvSpPr>
          <p:nvPr>
            <p:ph type="title"/>
          </p:nvPr>
        </p:nvSpPr>
        <p:spPr>
          <a:xfrm>
            <a:off x="311700" y="445025"/>
            <a:ext cx="6589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Specific heat capacity and latent heat </a:t>
            </a:r>
            <a:endParaRPr b="1">
              <a:latin typeface="Nunito"/>
              <a:ea typeface="Nunito"/>
              <a:cs typeface="Nunito"/>
              <a:sym typeface="Nunito"/>
            </a:endParaRPr>
          </a:p>
        </p:txBody>
      </p:sp>
      <p:sp>
        <p:nvSpPr>
          <p:cNvPr id="2274" name="Google Shape;2274;p160"/>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2020 </a:t>
            </a:r>
            <a:r>
              <a:rPr lang="en-GB" sz="1200">
                <a:solidFill>
                  <a:schemeClr val="dk1"/>
                </a:solidFill>
              </a:rPr>
              <a:t>Q8c</a:t>
            </a:r>
            <a:endParaRPr sz="1200">
              <a:solidFill>
                <a:schemeClr val="dk1"/>
              </a:solidFill>
            </a:endParaRPr>
          </a:p>
        </p:txBody>
      </p:sp>
      <p:sp>
        <p:nvSpPr>
          <p:cNvPr id="2275" name="Google Shape;2275;p160"/>
          <p:cNvSpPr txBox="1"/>
          <p:nvPr/>
        </p:nvSpPr>
        <p:spPr>
          <a:xfrm>
            <a:off x="4797100" y="1228825"/>
            <a:ext cx="42078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greater</a:t>
            </a:r>
            <a:r>
              <a:rPr lang="en-GB" sz="1100">
                <a:solidFill>
                  <a:schemeClr val="dk1"/>
                </a:solidFill>
              </a:rPr>
              <a:t> time (1)</a:t>
            </a:r>
            <a:endParaRPr sz="1100">
              <a:solidFill>
                <a:schemeClr val="dk1"/>
              </a:solidFill>
            </a:endParaRPr>
          </a:p>
          <a:p>
            <a:pPr marL="0" lvl="0" indent="0" algn="l" rtl="0">
              <a:spcBef>
                <a:spcPts val="1000"/>
              </a:spcBef>
              <a:spcAft>
                <a:spcPts val="1000"/>
              </a:spcAft>
              <a:buNone/>
            </a:pPr>
            <a:r>
              <a:rPr lang="en-GB" sz="1100" b="1">
                <a:solidFill>
                  <a:schemeClr val="dk1"/>
                </a:solidFill>
              </a:rPr>
              <a:t>specific heat capacity</a:t>
            </a:r>
            <a:r>
              <a:rPr lang="en-GB" sz="1100">
                <a:solidFill>
                  <a:schemeClr val="dk1"/>
                </a:solidFill>
              </a:rPr>
              <a:t> (of oil) is </a:t>
            </a:r>
            <a:r>
              <a:rPr lang="en-GB" sz="1100" b="1">
                <a:solidFill>
                  <a:schemeClr val="dk1"/>
                </a:solidFill>
              </a:rPr>
              <a:t>greater</a:t>
            </a:r>
            <a:r>
              <a:rPr lang="en-GB" sz="1100">
                <a:solidFill>
                  <a:schemeClr val="dk1"/>
                </a:solidFill>
              </a:rPr>
              <a:t> (than clay brick) (1)</a:t>
            </a:r>
            <a:endParaRPr sz="1100">
              <a:solidFill>
                <a:schemeClr val="dk1"/>
              </a:solidFill>
            </a:endParaRPr>
          </a:p>
        </p:txBody>
      </p:sp>
      <p:sp>
        <p:nvSpPr>
          <p:cNvPr id="2276" name="Google Shape;2276;p16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277" name="Google Shape;2277;p160"/>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278" name="Google Shape;2278;p160"/>
          <p:cNvSpPr txBox="1"/>
          <p:nvPr/>
        </p:nvSpPr>
        <p:spPr>
          <a:xfrm>
            <a:off x="382900" y="1017725"/>
            <a:ext cx="42078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A storage heater heats a material overnight then allows the material to radiate this heat during the day.</a:t>
            </a:r>
            <a:endParaRPr>
              <a:solidFill>
                <a:schemeClr val="dk1"/>
              </a:solidFill>
            </a:endParaRPr>
          </a:p>
        </p:txBody>
      </p:sp>
      <p:sp>
        <p:nvSpPr>
          <p:cNvPr id="2279" name="Google Shape;2279;p160"/>
          <p:cNvSpPr txBox="1"/>
          <p:nvPr/>
        </p:nvSpPr>
        <p:spPr>
          <a:xfrm>
            <a:off x="1348875" y="-800900"/>
            <a:ext cx="386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280" name="Google Shape;2280;p160"/>
          <p:cNvSpPr/>
          <p:nvPr/>
        </p:nvSpPr>
        <p:spPr>
          <a:xfrm>
            <a:off x="4797100" y="2091525"/>
            <a:ext cx="4207800" cy="2972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500"/>
              </a:spcBef>
              <a:spcAft>
                <a:spcPts val="0"/>
              </a:spcAft>
              <a:buSzPts val="1400"/>
              <a:buChar char="●"/>
            </a:pPr>
            <a:r>
              <a:rPr lang="en-GB"/>
              <a:t>the energy required to heat the clay brick (specific heat capacity = </a:t>
            </a:r>
            <a:r>
              <a:rPr lang="en-GB" b="1"/>
              <a:t>810 J kg</a:t>
            </a:r>
            <a:r>
              <a:rPr lang="en-GB" b="1" baseline="30000"/>
              <a:t>-1</a:t>
            </a:r>
            <a:r>
              <a:rPr lang="en-GB" b="1"/>
              <a:t> °C</a:t>
            </a:r>
            <a:r>
              <a:rPr lang="en-GB" b="1" baseline="30000"/>
              <a:t>-1</a:t>
            </a:r>
            <a:r>
              <a:rPr lang="en-GB"/>
              <a:t>)</a:t>
            </a:r>
            <a:endParaRPr/>
          </a:p>
          <a:p>
            <a:pPr marL="0" lvl="0" indent="0" algn="l" rtl="0">
              <a:spcBef>
                <a:spcPts val="1500"/>
              </a:spcBef>
              <a:spcAft>
                <a:spcPts val="0"/>
              </a:spcAft>
              <a:buNone/>
            </a:pPr>
            <a:endParaRPr/>
          </a:p>
          <a:p>
            <a:pPr marL="457200" lvl="0" indent="-317500" algn="l" rtl="0">
              <a:spcBef>
                <a:spcPts val="0"/>
              </a:spcBef>
              <a:spcAft>
                <a:spcPts val="0"/>
              </a:spcAft>
              <a:buSzPts val="1400"/>
              <a:buChar char="●"/>
            </a:pPr>
            <a:r>
              <a:rPr lang="en-GB"/>
              <a:t>total resistance of </a:t>
            </a:r>
            <a:endParaRPr/>
          </a:p>
          <a:p>
            <a:pPr marL="457200" lvl="0" indent="0" algn="l" rtl="0">
              <a:spcBef>
                <a:spcPts val="0"/>
              </a:spcBef>
              <a:spcAft>
                <a:spcPts val="0"/>
              </a:spcAft>
              <a:buNone/>
            </a:pPr>
            <a:r>
              <a:rPr lang="en-GB"/>
              <a:t>the heating elements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457200" lvl="0" indent="0" algn="l" rtl="0">
              <a:spcBef>
                <a:spcPts val="0"/>
              </a:spcBef>
              <a:spcAft>
                <a:spcPts val="0"/>
              </a:spcAft>
              <a:buNone/>
            </a:pPr>
            <a:endParaRPr/>
          </a:p>
          <a:p>
            <a:pPr marL="457200" lvl="0" indent="-317500" algn="l" rtl="0">
              <a:spcBef>
                <a:spcPts val="0"/>
              </a:spcBef>
              <a:spcAft>
                <a:spcPts val="0"/>
              </a:spcAft>
              <a:buSzPts val="1400"/>
              <a:buChar char="●"/>
            </a:pPr>
            <a:r>
              <a:rPr lang="en-GB"/>
              <a:t>power developed in the circuit.</a:t>
            </a:r>
            <a:endParaRPr/>
          </a:p>
          <a:p>
            <a:pPr marL="0" lvl="0" indent="0" algn="l" rtl="0">
              <a:spcBef>
                <a:spcPts val="0"/>
              </a:spcBef>
              <a:spcAft>
                <a:spcPts val="400"/>
              </a:spcAft>
              <a:buNone/>
            </a:pPr>
            <a:endParaRPr/>
          </a:p>
        </p:txBody>
      </p:sp>
      <p:sp>
        <p:nvSpPr>
          <p:cNvPr id="2281" name="Google Shape;2281;p160"/>
          <p:cNvSpPr txBox="1"/>
          <p:nvPr/>
        </p:nvSpPr>
        <p:spPr>
          <a:xfrm>
            <a:off x="6443175" y="4622704"/>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910 W</a:t>
            </a:r>
            <a:endParaRPr b="1" baseline="30000"/>
          </a:p>
        </p:txBody>
      </p:sp>
      <p:sp>
        <p:nvSpPr>
          <p:cNvPr id="2282" name="Google Shape;2282;p160"/>
          <p:cNvSpPr txBox="1"/>
          <p:nvPr/>
        </p:nvSpPr>
        <p:spPr>
          <a:xfrm>
            <a:off x="382900" y="3350325"/>
            <a:ext cx="4207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The manufacturer conducts the test using both oil and a clay brick.</a:t>
            </a:r>
            <a:endParaRPr b="1"/>
          </a:p>
        </p:txBody>
      </p:sp>
      <p:sp>
        <p:nvSpPr>
          <p:cNvPr id="2283" name="Google Shape;2283;p160"/>
          <p:cNvSpPr txBox="1"/>
          <p:nvPr/>
        </p:nvSpPr>
        <p:spPr>
          <a:xfrm>
            <a:off x="6443175" y="2978200"/>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4∙6 × 10</a:t>
            </a:r>
            <a:r>
              <a:rPr lang="en-GB" b="1" baseline="30000"/>
              <a:t>5 </a:t>
            </a:r>
            <a:r>
              <a:rPr lang="en-GB" b="1"/>
              <a:t>J</a:t>
            </a:r>
            <a:endParaRPr b="1" baseline="30000"/>
          </a:p>
        </p:txBody>
      </p:sp>
      <p:pic>
        <p:nvPicPr>
          <p:cNvPr id="2284" name="Google Shape;2284;p160"/>
          <p:cNvPicPr preferRelativeResize="0"/>
          <p:nvPr/>
        </p:nvPicPr>
        <p:blipFill>
          <a:blip r:embed="rId4">
            <a:alphaModFix/>
          </a:blip>
          <a:stretch>
            <a:fillRect/>
          </a:stretch>
        </p:blipFill>
        <p:spPr>
          <a:xfrm>
            <a:off x="2638482" y="1542788"/>
            <a:ext cx="1935630" cy="1383325"/>
          </a:xfrm>
          <a:prstGeom prst="rect">
            <a:avLst/>
          </a:prstGeom>
          <a:noFill/>
          <a:ln>
            <a:noFill/>
          </a:ln>
        </p:spPr>
      </p:pic>
      <p:sp>
        <p:nvSpPr>
          <p:cNvPr id="2285" name="Google Shape;2285;p160"/>
          <p:cNvSpPr txBox="1"/>
          <p:nvPr/>
        </p:nvSpPr>
        <p:spPr>
          <a:xfrm>
            <a:off x="382900" y="2854875"/>
            <a:ext cx="4137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In each test the temperature of </a:t>
            </a:r>
            <a:r>
              <a:rPr lang="en-GB" b="1"/>
              <a:t>2∙5 kg</a:t>
            </a:r>
            <a:r>
              <a:rPr lang="en-GB"/>
              <a:t> of material is raised from </a:t>
            </a:r>
            <a:r>
              <a:rPr lang="en-GB" b="1"/>
              <a:t>22 °C</a:t>
            </a:r>
            <a:r>
              <a:rPr lang="en-GB"/>
              <a:t> to </a:t>
            </a:r>
            <a:r>
              <a:rPr lang="en-GB" b="1"/>
              <a:t>250 °C</a:t>
            </a:r>
            <a:r>
              <a:rPr lang="en-GB"/>
              <a:t>.</a:t>
            </a:r>
            <a:endParaRPr/>
          </a:p>
        </p:txBody>
      </p:sp>
      <p:sp>
        <p:nvSpPr>
          <p:cNvPr id="2286" name="Google Shape;2286;p160"/>
          <p:cNvSpPr txBox="1"/>
          <p:nvPr/>
        </p:nvSpPr>
        <p:spPr>
          <a:xfrm>
            <a:off x="382900" y="1767625"/>
            <a:ext cx="20811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A manufacturer is testing heat storage materials with different specific heat capacities.</a:t>
            </a:r>
            <a:endParaRPr/>
          </a:p>
        </p:txBody>
      </p:sp>
      <p:pic>
        <p:nvPicPr>
          <p:cNvPr id="2287" name="Google Shape;2287;p160"/>
          <p:cNvPicPr preferRelativeResize="0"/>
          <p:nvPr/>
        </p:nvPicPr>
        <p:blipFill>
          <a:blip r:embed="rId5">
            <a:alphaModFix/>
          </a:blip>
          <a:stretch>
            <a:fillRect/>
          </a:stretch>
        </p:blipFill>
        <p:spPr>
          <a:xfrm>
            <a:off x="7720900" y="3027013"/>
            <a:ext cx="1284000" cy="1383325"/>
          </a:xfrm>
          <a:prstGeom prst="rect">
            <a:avLst/>
          </a:prstGeom>
          <a:noFill/>
          <a:ln>
            <a:noFill/>
          </a:ln>
        </p:spPr>
      </p:pic>
      <p:sp>
        <p:nvSpPr>
          <p:cNvPr id="2288" name="Google Shape;2288;p160"/>
          <p:cNvSpPr txBox="1"/>
          <p:nvPr/>
        </p:nvSpPr>
        <p:spPr>
          <a:xfrm>
            <a:off x="6443175" y="3887050"/>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58·0 Ω</a:t>
            </a:r>
            <a:endParaRPr b="1" baseline="30000"/>
          </a:p>
        </p:txBody>
      </p:sp>
      <p:sp>
        <p:nvSpPr>
          <p:cNvPr id="2289" name="Google Shape;2289;p160"/>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6" action="ppaction://hlinksldjump"/>
              </a:rPr>
              <a:t>Relationship sheet</a:t>
            </a:r>
            <a:endParaRPr sz="1000" u="sng">
              <a:solidFill>
                <a:schemeClr val="hlink"/>
              </a:solidFill>
            </a:endParaRPr>
          </a:p>
        </p:txBody>
      </p:sp>
      <p:sp>
        <p:nvSpPr>
          <p:cNvPr id="2290" name="Google Shape;2290;p160"/>
          <p:cNvSpPr txBox="1"/>
          <p:nvPr/>
        </p:nvSpPr>
        <p:spPr>
          <a:xfrm>
            <a:off x="382900" y="3965925"/>
            <a:ext cx="4137000" cy="10980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State whether the time taken to heat the oil is less than, equal to or greater than the time to heat the clay brick.</a:t>
            </a:r>
            <a:endParaRPr>
              <a:solidFill>
                <a:schemeClr val="dk1"/>
              </a:solidFill>
            </a:endParaRPr>
          </a:p>
          <a:p>
            <a:pPr marL="0" lvl="0" indent="0" algn="l" rtl="0">
              <a:spcBef>
                <a:spcPts val="400"/>
              </a:spcBef>
              <a:spcAft>
                <a:spcPts val="400"/>
              </a:spcAft>
              <a:buNone/>
            </a:pPr>
            <a:r>
              <a:rPr lang="en-GB">
                <a:solidFill>
                  <a:schemeClr val="dk1"/>
                </a:solidFill>
              </a:rPr>
              <a:t>Justify your answer.  </a:t>
            </a:r>
            <a:r>
              <a:rPr lang="en-GB" b="1">
                <a:solidFill>
                  <a:schemeClr val="dk1"/>
                </a:solidFill>
              </a:rPr>
              <a:t>(2)</a:t>
            </a:r>
            <a:endParaRPr/>
          </a:p>
        </p:txBody>
      </p:sp>
      <p:pic>
        <p:nvPicPr>
          <p:cNvPr id="2291" name="Google Shape;2291;p160">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8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8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2295"/>
        <p:cNvGrpSpPr/>
        <p:nvPr/>
      </p:nvGrpSpPr>
      <p:grpSpPr>
        <a:xfrm>
          <a:off x="0" y="0"/>
          <a:ext cx="0" cy="0"/>
          <a:chOff x="0" y="0"/>
          <a:chExt cx="0" cy="0"/>
        </a:xfrm>
      </p:grpSpPr>
      <p:sp>
        <p:nvSpPr>
          <p:cNvPr id="2296" name="Google Shape;2296;p161"/>
          <p:cNvSpPr txBox="1">
            <a:spLocks noGrp="1"/>
          </p:cNvSpPr>
          <p:nvPr>
            <p:ph type="title"/>
          </p:nvPr>
        </p:nvSpPr>
        <p:spPr>
          <a:xfrm>
            <a:off x="311700" y="445025"/>
            <a:ext cx="6589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Specific heat capacity and latent heat </a:t>
            </a:r>
            <a:endParaRPr b="1">
              <a:latin typeface="Nunito"/>
              <a:ea typeface="Nunito"/>
              <a:cs typeface="Nunito"/>
              <a:sym typeface="Nunito"/>
            </a:endParaRPr>
          </a:p>
        </p:txBody>
      </p:sp>
      <p:sp>
        <p:nvSpPr>
          <p:cNvPr id="2297" name="Google Shape;2297;p161"/>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2022 </a:t>
            </a:r>
            <a:r>
              <a:rPr lang="en-GB" sz="1200">
                <a:solidFill>
                  <a:schemeClr val="dk1"/>
                </a:solidFill>
              </a:rPr>
              <a:t>Q8bii</a:t>
            </a:r>
            <a:endParaRPr sz="1200">
              <a:solidFill>
                <a:schemeClr val="dk1"/>
              </a:solidFill>
            </a:endParaRPr>
          </a:p>
        </p:txBody>
      </p:sp>
      <p:sp>
        <p:nvSpPr>
          <p:cNvPr id="2298" name="Google Shape;2298;p161"/>
          <p:cNvSpPr txBox="1"/>
          <p:nvPr/>
        </p:nvSpPr>
        <p:spPr>
          <a:xfrm>
            <a:off x="4797100" y="1644450"/>
            <a:ext cx="4207800" cy="354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a:solidFill>
                  <a:schemeClr val="dk1"/>
                </a:solidFill>
              </a:rPr>
              <a:t>Heat (energy) is lost to the surroundings/rest of iron/clothes (1)</a:t>
            </a:r>
            <a:endParaRPr sz="1100">
              <a:solidFill>
                <a:schemeClr val="dk1"/>
              </a:solidFill>
            </a:endParaRPr>
          </a:p>
        </p:txBody>
      </p:sp>
      <p:sp>
        <p:nvSpPr>
          <p:cNvPr id="2299" name="Google Shape;2299;p16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300" name="Google Shape;2300;p161"/>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301" name="Google Shape;2301;p161"/>
          <p:cNvSpPr txBox="1"/>
          <p:nvPr/>
        </p:nvSpPr>
        <p:spPr>
          <a:xfrm>
            <a:off x="382900" y="1191600"/>
            <a:ext cx="2294100" cy="109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An electric iron operates at </a:t>
            </a:r>
            <a:r>
              <a:rPr lang="en-GB" b="1">
                <a:solidFill>
                  <a:schemeClr val="dk1"/>
                </a:solidFill>
              </a:rPr>
              <a:t>230 V</a:t>
            </a:r>
            <a:r>
              <a:rPr lang="en-GB">
                <a:solidFill>
                  <a:schemeClr val="dk1"/>
                </a:solidFill>
              </a:rPr>
              <a:t> a.c.</a:t>
            </a:r>
            <a:endParaRPr>
              <a:solidFill>
                <a:schemeClr val="dk1"/>
              </a:solidFill>
            </a:endParaRPr>
          </a:p>
          <a:p>
            <a:pPr marL="0" lvl="0" indent="0" algn="l" rtl="0">
              <a:spcBef>
                <a:spcPts val="400"/>
              </a:spcBef>
              <a:spcAft>
                <a:spcPts val="400"/>
              </a:spcAft>
              <a:buNone/>
            </a:pPr>
            <a:r>
              <a:rPr lang="en-GB">
                <a:solidFill>
                  <a:schemeClr val="dk1"/>
                </a:solidFill>
              </a:rPr>
              <a:t>The power rating of the iron is </a:t>
            </a:r>
            <a:r>
              <a:rPr lang="en-GB" b="1">
                <a:solidFill>
                  <a:schemeClr val="dk1"/>
                </a:solidFill>
              </a:rPr>
              <a:t>1750 W</a:t>
            </a:r>
            <a:r>
              <a:rPr lang="en-GB">
                <a:solidFill>
                  <a:schemeClr val="dk1"/>
                </a:solidFill>
              </a:rPr>
              <a:t>.</a:t>
            </a:r>
            <a:endParaRPr>
              <a:solidFill>
                <a:schemeClr val="dk1"/>
              </a:solidFill>
            </a:endParaRPr>
          </a:p>
        </p:txBody>
      </p:sp>
      <p:sp>
        <p:nvSpPr>
          <p:cNvPr id="2302" name="Google Shape;2302;p161"/>
          <p:cNvSpPr txBox="1"/>
          <p:nvPr/>
        </p:nvSpPr>
        <p:spPr>
          <a:xfrm>
            <a:off x="1348875" y="-800900"/>
            <a:ext cx="386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303" name="Google Shape;2303;p161"/>
          <p:cNvSpPr/>
          <p:nvPr/>
        </p:nvSpPr>
        <p:spPr>
          <a:xfrm>
            <a:off x="4797100" y="2192088"/>
            <a:ext cx="4207800" cy="2385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500"/>
              </a:spcBef>
              <a:spcAft>
                <a:spcPts val="0"/>
              </a:spcAft>
              <a:buSzPts val="1400"/>
              <a:buChar char="●"/>
            </a:pPr>
            <a:r>
              <a:rPr lang="en-GB">
                <a:solidFill>
                  <a:schemeClr val="dk1"/>
                </a:solidFill>
              </a:rPr>
              <a:t>the current in the iron when operating normally</a:t>
            </a:r>
            <a:endParaRPr>
              <a:solidFill>
                <a:schemeClr val="dk1"/>
              </a:solidFill>
            </a:endParaRPr>
          </a:p>
          <a:p>
            <a:pPr marL="457200" lvl="0" indent="0" algn="l" rtl="0">
              <a:spcBef>
                <a:spcPts val="1000"/>
              </a:spcBef>
              <a:spcAft>
                <a:spcPts val="0"/>
              </a:spcAft>
              <a:buNone/>
            </a:pPr>
            <a:endParaRPr>
              <a:solidFill>
                <a:schemeClr val="dk1"/>
              </a:solidFill>
            </a:endParaRPr>
          </a:p>
          <a:p>
            <a:pPr marL="457200" lvl="0" indent="-317500" algn="l" rtl="0">
              <a:spcBef>
                <a:spcPts val="1000"/>
              </a:spcBef>
              <a:spcAft>
                <a:spcPts val="0"/>
              </a:spcAft>
              <a:buSzPts val="1400"/>
              <a:buChar char="●"/>
            </a:pPr>
            <a:r>
              <a:rPr lang="en-GB"/>
              <a:t>the maximum temperature reached by the soleplate if it has a mass of </a:t>
            </a:r>
            <a:r>
              <a:rPr lang="en-GB" b="1"/>
              <a:t>0·650 kg</a:t>
            </a:r>
            <a:r>
              <a:rPr lang="en-GB"/>
              <a:t> and is initially at a temperature of </a:t>
            </a:r>
            <a:r>
              <a:rPr lang="en-GB" b="1"/>
              <a:t>22 °C</a:t>
            </a:r>
            <a:endParaRPr b="1"/>
          </a:p>
          <a:p>
            <a:pPr marL="0" lvl="0" indent="0" algn="l" rtl="0">
              <a:spcBef>
                <a:spcPts val="1000"/>
              </a:spcBef>
              <a:spcAft>
                <a:spcPts val="0"/>
              </a:spcAft>
              <a:buNone/>
            </a:pPr>
            <a:endParaRPr/>
          </a:p>
          <a:p>
            <a:pPr marL="0" lvl="0" indent="0" algn="l" rtl="0">
              <a:spcBef>
                <a:spcPts val="1000"/>
              </a:spcBef>
              <a:spcAft>
                <a:spcPts val="400"/>
              </a:spcAft>
              <a:buNone/>
            </a:pPr>
            <a:endParaRPr/>
          </a:p>
        </p:txBody>
      </p:sp>
      <p:sp>
        <p:nvSpPr>
          <p:cNvPr id="2304" name="Google Shape;2304;p161"/>
          <p:cNvSpPr txBox="1"/>
          <p:nvPr/>
        </p:nvSpPr>
        <p:spPr>
          <a:xfrm>
            <a:off x="382900" y="3940975"/>
            <a:ext cx="42078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Explain why the maximum temperature reached by the soleplate will be less than that calculated.  </a:t>
            </a:r>
            <a:r>
              <a:rPr lang="en-GB" b="1">
                <a:solidFill>
                  <a:schemeClr val="dk1"/>
                </a:solidFill>
              </a:rPr>
              <a:t>(1)</a:t>
            </a:r>
            <a:endParaRPr b="1"/>
          </a:p>
        </p:txBody>
      </p:sp>
      <p:sp>
        <p:nvSpPr>
          <p:cNvPr id="2305" name="Google Shape;2305;p161"/>
          <p:cNvSpPr txBox="1"/>
          <p:nvPr/>
        </p:nvSpPr>
        <p:spPr>
          <a:xfrm>
            <a:off x="7515575" y="2909875"/>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7·6 A</a:t>
            </a:r>
            <a:endParaRPr b="1" baseline="30000"/>
          </a:p>
        </p:txBody>
      </p:sp>
      <p:sp>
        <p:nvSpPr>
          <p:cNvPr id="2306" name="Google Shape;2306;p161"/>
          <p:cNvSpPr txBox="1"/>
          <p:nvPr/>
        </p:nvSpPr>
        <p:spPr>
          <a:xfrm>
            <a:off x="382900" y="2463463"/>
            <a:ext cx="40494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When the iron is switched on, it takes </a:t>
            </a:r>
            <a:r>
              <a:rPr lang="en-GB" b="1"/>
              <a:t>72·0 s</a:t>
            </a:r>
            <a:r>
              <a:rPr lang="en-GB"/>
              <a:t> for the soleplate to reach the correct temperature.</a:t>
            </a:r>
            <a:endParaRPr/>
          </a:p>
          <a:p>
            <a:pPr marL="0" lvl="0" indent="0" algn="l" rtl="0">
              <a:spcBef>
                <a:spcPts val="0"/>
              </a:spcBef>
              <a:spcAft>
                <a:spcPts val="0"/>
              </a:spcAft>
              <a:buNone/>
            </a:pPr>
            <a:endParaRPr/>
          </a:p>
          <a:p>
            <a:pPr marL="0" lvl="0" indent="0" algn="l" rtl="0">
              <a:spcBef>
                <a:spcPts val="0"/>
              </a:spcBef>
              <a:spcAft>
                <a:spcPts val="0"/>
              </a:spcAft>
              <a:buNone/>
            </a:pPr>
            <a:r>
              <a:rPr lang="en-GB"/>
              <a:t>During this time, </a:t>
            </a:r>
            <a:r>
              <a:rPr lang="en-GB" b="1"/>
              <a:t>126 000 J </a:t>
            </a:r>
            <a:r>
              <a:rPr lang="en-GB"/>
              <a:t>of energy is transferred to the soleplate.</a:t>
            </a:r>
            <a:endParaRPr/>
          </a:p>
          <a:p>
            <a:pPr marL="0" lvl="0" indent="0" algn="l" rtl="0">
              <a:spcBef>
                <a:spcPts val="0"/>
              </a:spcBef>
              <a:spcAft>
                <a:spcPts val="0"/>
              </a:spcAft>
              <a:buNone/>
            </a:pPr>
            <a:endParaRPr/>
          </a:p>
        </p:txBody>
      </p:sp>
      <p:sp>
        <p:nvSpPr>
          <p:cNvPr id="2307" name="Google Shape;2307;p161"/>
          <p:cNvSpPr txBox="1"/>
          <p:nvPr/>
        </p:nvSpPr>
        <p:spPr>
          <a:xfrm>
            <a:off x="7515575" y="4197025"/>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237 ºC</a:t>
            </a:r>
            <a:endParaRPr b="1" baseline="30000"/>
          </a:p>
        </p:txBody>
      </p:sp>
      <p:pic>
        <p:nvPicPr>
          <p:cNvPr id="2308" name="Google Shape;2308;p161"/>
          <p:cNvPicPr preferRelativeResize="0"/>
          <p:nvPr/>
        </p:nvPicPr>
        <p:blipFill>
          <a:blip r:embed="rId4">
            <a:alphaModFix/>
          </a:blip>
          <a:stretch>
            <a:fillRect/>
          </a:stretch>
        </p:blipFill>
        <p:spPr>
          <a:xfrm>
            <a:off x="2824087" y="1163637"/>
            <a:ext cx="1220575" cy="1315625"/>
          </a:xfrm>
          <a:prstGeom prst="rect">
            <a:avLst/>
          </a:prstGeom>
          <a:noFill/>
          <a:ln>
            <a:noFill/>
          </a:ln>
        </p:spPr>
      </p:pic>
      <p:sp>
        <p:nvSpPr>
          <p:cNvPr id="2309" name="Google Shape;2309;p161"/>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2310" name="Google Shape;2310;p161">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7"/>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204" name="Google Shape;204;p27"/>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205" name="Google Shape;205;p27">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206" name="Google Shape;206;p27">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207" name="Google Shape;207;p27">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208" name="Google Shape;208;p27">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209" name="Google Shape;209;p27">
            <a:hlinkClick r:id="rId7"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
        <p:nvSpPr>
          <p:cNvPr id="210" name="Google Shape;210;p27">
            <a:hlinkClick r:id="rId8"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2314"/>
        <p:cNvGrpSpPr/>
        <p:nvPr/>
      </p:nvGrpSpPr>
      <p:grpSpPr>
        <a:xfrm>
          <a:off x="0" y="0"/>
          <a:ext cx="0" cy="0"/>
          <a:chOff x="0" y="0"/>
          <a:chExt cx="0" cy="0"/>
        </a:xfrm>
      </p:grpSpPr>
      <p:sp>
        <p:nvSpPr>
          <p:cNvPr id="2315" name="Google Shape;2315;p162"/>
          <p:cNvSpPr txBox="1"/>
          <p:nvPr/>
        </p:nvSpPr>
        <p:spPr>
          <a:xfrm>
            <a:off x="369150" y="3572375"/>
            <a:ext cx="4207800" cy="139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The titanium plates are now replaced with ceramic plates. The titanium plate is at an initial temperature of </a:t>
            </a:r>
            <a:r>
              <a:rPr lang="en-GB" b="1">
                <a:solidFill>
                  <a:schemeClr val="dk1"/>
                </a:solidFill>
              </a:rPr>
              <a:t>25 °C</a:t>
            </a:r>
            <a:r>
              <a:rPr lang="en-GB">
                <a:solidFill>
                  <a:schemeClr val="dk1"/>
                </a:solidFill>
              </a:rPr>
              <a:t>. </a:t>
            </a:r>
            <a:endParaRPr>
              <a:solidFill>
                <a:schemeClr val="dk1"/>
              </a:solidFill>
            </a:endParaRPr>
          </a:p>
          <a:p>
            <a:pPr marL="0" lvl="0" indent="0" algn="l" rtl="0">
              <a:spcBef>
                <a:spcPts val="1000"/>
              </a:spcBef>
              <a:spcAft>
                <a:spcPts val="1000"/>
              </a:spcAft>
              <a:buNone/>
            </a:pPr>
            <a:r>
              <a:rPr lang="en-GB">
                <a:solidFill>
                  <a:schemeClr val="dk1"/>
                </a:solidFill>
              </a:rPr>
              <a:t>The hair straighteners are switched on and the titanium plate reaches a temperature of </a:t>
            </a:r>
            <a:r>
              <a:rPr lang="en-GB" b="1">
                <a:solidFill>
                  <a:schemeClr val="dk1"/>
                </a:solidFill>
              </a:rPr>
              <a:t>235 °C</a:t>
            </a:r>
            <a:r>
              <a:rPr lang="en-GB">
                <a:solidFill>
                  <a:schemeClr val="dk1"/>
                </a:solidFill>
              </a:rPr>
              <a:t>.</a:t>
            </a:r>
            <a:endParaRPr b="1"/>
          </a:p>
        </p:txBody>
      </p:sp>
      <p:sp>
        <p:nvSpPr>
          <p:cNvPr id="2316" name="Google Shape;2316;p162"/>
          <p:cNvSpPr txBox="1">
            <a:spLocks noGrp="1"/>
          </p:cNvSpPr>
          <p:nvPr>
            <p:ph type="title"/>
          </p:nvPr>
        </p:nvSpPr>
        <p:spPr>
          <a:xfrm>
            <a:off x="311700" y="445025"/>
            <a:ext cx="6589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Specific heat capacity and latent heat </a:t>
            </a:r>
            <a:endParaRPr b="1">
              <a:latin typeface="Nunito"/>
              <a:ea typeface="Nunito"/>
              <a:cs typeface="Nunito"/>
              <a:sym typeface="Nunito"/>
            </a:endParaRPr>
          </a:p>
        </p:txBody>
      </p:sp>
      <p:sp>
        <p:nvSpPr>
          <p:cNvPr id="2317" name="Google Shape;2317;p162"/>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 </a:t>
            </a:r>
            <a:r>
              <a:rPr lang="en-GB" sz="1200">
                <a:solidFill>
                  <a:schemeClr val="dk1"/>
                </a:solidFill>
              </a:rPr>
              <a:t>Q8aii,8b</a:t>
            </a:r>
            <a:endParaRPr sz="1200">
              <a:solidFill>
                <a:schemeClr val="dk1"/>
              </a:solidFill>
            </a:endParaRPr>
          </a:p>
        </p:txBody>
      </p:sp>
      <p:sp>
        <p:nvSpPr>
          <p:cNvPr id="2318" name="Google Shape;2318;p162"/>
          <p:cNvSpPr txBox="1"/>
          <p:nvPr/>
        </p:nvSpPr>
        <p:spPr>
          <a:xfrm>
            <a:off x="469500" y="3218375"/>
            <a:ext cx="4007100" cy="354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b="1" u="sng">
                <a:solidFill>
                  <a:schemeClr val="dk1"/>
                </a:solidFill>
              </a:rPr>
              <a:t>Heat</a:t>
            </a:r>
            <a:r>
              <a:rPr lang="en-GB" sz="1100">
                <a:solidFill>
                  <a:schemeClr val="dk1"/>
                </a:solidFill>
              </a:rPr>
              <a:t> (energy) </a:t>
            </a:r>
            <a:r>
              <a:rPr lang="en-GB" sz="1100" b="1">
                <a:solidFill>
                  <a:schemeClr val="dk1"/>
                </a:solidFill>
              </a:rPr>
              <a:t>lost</a:t>
            </a:r>
            <a:r>
              <a:rPr lang="en-GB" sz="1100">
                <a:solidFill>
                  <a:schemeClr val="dk1"/>
                </a:solidFill>
              </a:rPr>
              <a:t> to the </a:t>
            </a:r>
            <a:r>
              <a:rPr lang="en-GB" sz="1100" b="1">
                <a:solidFill>
                  <a:schemeClr val="dk1"/>
                </a:solidFill>
              </a:rPr>
              <a:t>surroundings</a:t>
            </a:r>
            <a:r>
              <a:rPr lang="en-GB" sz="1100">
                <a:solidFill>
                  <a:schemeClr val="dk1"/>
                </a:solidFill>
              </a:rPr>
              <a:t>.</a:t>
            </a:r>
            <a:r>
              <a:rPr lang="en-GB" sz="1100" b="1">
                <a:solidFill>
                  <a:schemeClr val="dk1"/>
                </a:solidFill>
              </a:rPr>
              <a:t> (1)</a:t>
            </a:r>
            <a:endParaRPr sz="1100" b="1">
              <a:solidFill>
                <a:schemeClr val="dk1"/>
              </a:solidFill>
            </a:endParaRPr>
          </a:p>
        </p:txBody>
      </p:sp>
      <p:sp>
        <p:nvSpPr>
          <p:cNvPr id="2319" name="Google Shape;2319;p16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320" name="Google Shape;2320;p162"/>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321" name="Google Shape;2321;p162"/>
          <p:cNvSpPr txBox="1"/>
          <p:nvPr/>
        </p:nvSpPr>
        <p:spPr>
          <a:xfrm>
            <a:off x="382900" y="1107425"/>
            <a:ext cx="20403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A set of hair straighteners contain a pair of titanium plates that are heated.</a:t>
            </a:r>
            <a:endParaRPr>
              <a:solidFill>
                <a:schemeClr val="dk1"/>
              </a:solidFill>
            </a:endParaRPr>
          </a:p>
        </p:txBody>
      </p:sp>
      <p:sp>
        <p:nvSpPr>
          <p:cNvPr id="2322" name="Google Shape;2322;p162"/>
          <p:cNvSpPr/>
          <p:nvPr/>
        </p:nvSpPr>
        <p:spPr>
          <a:xfrm>
            <a:off x="4797100" y="2755175"/>
            <a:ext cx="4207800" cy="2207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500"/>
              </a:spcBef>
              <a:spcAft>
                <a:spcPts val="0"/>
              </a:spcAft>
              <a:buSzPts val="1400"/>
              <a:buChar char="●"/>
            </a:pPr>
            <a:r>
              <a:rPr lang="en-GB">
                <a:solidFill>
                  <a:schemeClr val="dk1"/>
                </a:solidFill>
              </a:rPr>
              <a:t>the minimum energy to raise the titanium plates from </a:t>
            </a:r>
            <a:r>
              <a:rPr lang="en-GB" b="1">
                <a:solidFill>
                  <a:schemeClr val="dk1"/>
                </a:solidFill>
              </a:rPr>
              <a:t>25°C</a:t>
            </a:r>
            <a:r>
              <a:rPr lang="en-GB">
                <a:solidFill>
                  <a:schemeClr val="dk1"/>
                </a:solidFill>
              </a:rPr>
              <a:t> to </a:t>
            </a:r>
            <a:r>
              <a:rPr lang="en-GB" b="1">
                <a:solidFill>
                  <a:schemeClr val="dk1"/>
                </a:solidFill>
              </a:rPr>
              <a:t>235°C</a:t>
            </a:r>
            <a:r>
              <a:rPr lang="en-GB">
                <a:solidFill>
                  <a:schemeClr val="dk1"/>
                </a:solidFill>
              </a:rPr>
              <a:t> if…</a:t>
            </a:r>
            <a:endParaRPr>
              <a:solidFill>
                <a:schemeClr val="dk1"/>
              </a:solidFill>
            </a:endParaRPr>
          </a:p>
          <a:p>
            <a:pPr marL="702000" lvl="1" indent="-319299" algn="l" rtl="0">
              <a:spcBef>
                <a:spcPts val="1000"/>
              </a:spcBef>
              <a:spcAft>
                <a:spcPts val="0"/>
              </a:spcAft>
              <a:buClr>
                <a:schemeClr val="dk1"/>
              </a:buClr>
              <a:buSzPts val="1400"/>
              <a:buChar char="○"/>
            </a:pPr>
            <a:r>
              <a:rPr lang="en-GB">
                <a:solidFill>
                  <a:schemeClr val="dk1"/>
                </a:solidFill>
              </a:rPr>
              <a:t>the mass of the plates are </a:t>
            </a:r>
            <a:r>
              <a:rPr lang="en-GB" b="1">
                <a:solidFill>
                  <a:schemeClr val="dk1"/>
                </a:solidFill>
              </a:rPr>
              <a:t>1.90 × 10</a:t>
            </a:r>
            <a:r>
              <a:rPr lang="en-GB" b="1" baseline="30000">
                <a:solidFill>
                  <a:schemeClr val="dk1"/>
                </a:solidFill>
              </a:rPr>
              <a:t>−2</a:t>
            </a:r>
            <a:r>
              <a:rPr lang="en-GB" b="1">
                <a:solidFill>
                  <a:schemeClr val="dk1"/>
                </a:solidFill>
              </a:rPr>
              <a:t> kg</a:t>
            </a:r>
            <a:r>
              <a:rPr lang="en-GB">
                <a:solidFill>
                  <a:schemeClr val="dk1"/>
                </a:solidFill>
              </a:rPr>
              <a:t>.</a:t>
            </a:r>
            <a:endParaRPr>
              <a:solidFill>
                <a:schemeClr val="dk1"/>
              </a:solidFill>
            </a:endParaRPr>
          </a:p>
          <a:p>
            <a:pPr marL="702000" lvl="1" indent="-319299" algn="l" rtl="0">
              <a:spcBef>
                <a:spcPts val="1000"/>
              </a:spcBef>
              <a:spcAft>
                <a:spcPts val="0"/>
              </a:spcAft>
              <a:buClr>
                <a:schemeClr val="dk1"/>
              </a:buClr>
              <a:buSzPts val="1400"/>
              <a:buChar char="○"/>
            </a:pPr>
            <a:r>
              <a:rPr lang="en-GB">
                <a:solidFill>
                  <a:schemeClr val="dk1"/>
                </a:solidFill>
              </a:rPr>
              <a:t>the plates have a specific heat capacity of </a:t>
            </a:r>
            <a:r>
              <a:rPr lang="en-GB" b="1">
                <a:solidFill>
                  <a:schemeClr val="dk1"/>
                </a:solidFill>
              </a:rPr>
              <a:t>532 J kg</a:t>
            </a:r>
            <a:r>
              <a:rPr lang="en-GB" b="1" baseline="30000">
                <a:solidFill>
                  <a:schemeClr val="dk1"/>
                </a:solidFill>
              </a:rPr>
              <a:t>−1</a:t>
            </a:r>
            <a:r>
              <a:rPr lang="en-GB" b="1">
                <a:solidFill>
                  <a:schemeClr val="dk1"/>
                </a:solidFill>
              </a:rPr>
              <a:t> °C</a:t>
            </a:r>
            <a:r>
              <a:rPr lang="en-GB" b="1" baseline="30000">
                <a:solidFill>
                  <a:schemeClr val="dk1"/>
                </a:solidFill>
              </a:rPr>
              <a:t>−1</a:t>
            </a:r>
            <a:r>
              <a:rPr lang="en-GB">
                <a:solidFill>
                  <a:schemeClr val="dk1"/>
                </a:solidFill>
              </a:rPr>
              <a:t>.</a:t>
            </a:r>
            <a:endParaRPr>
              <a:solidFill>
                <a:schemeClr val="dk1"/>
              </a:solidFill>
            </a:endParaRPr>
          </a:p>
          <a:p>
            <a:pPr marL="0" lvl="0" indent="0" algn="l" rtl="0">
              <a:spcBef>
                <a:spcPts val="0"/>
              </a:spcBef>
              <a:spcAft>
                <a:spcPts val="0"/>
              </a:spcAft>
              <a:buNone/>
            </a:pPr>
            <a:endParaRPr/>
          </a:p>
          <a:p>
            <a:pPr marL="0" lvl="0" indent="0" algn="l" rtl="0">
              <a:spcBef>
                <a:spcPts val="1000"/>
              </a:spcBef>
              <a:spcAft>
                <a:spcPts val="400"/>
              </a:spcAft>
              <a:buNone/>
            </a:pPr>
            <a:endParaRPr/>
          </a:p>
        </p:txBody>
      </p:sp>
      <p:sp>
        <p:nvSpPr>
          <p:cNvPr id="2323" name="Google Shape;2323;p162"/>
          <p:cNvSpPr txBox="1"/>
          <p:nvPr/>
        </p:nvSpPr>
        <p:spPr>
          <a:xfrm>
            <a:off x="7260075" y="4577475"/>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2120 J</a:t>
            </a:r>
            <a:endParaRPr b="1" baseline="30000"/>
          </a:p>
        </p:txBody>
      </p:sp>
      <p:pic>
        <p:nvPicPr>
          <p:cNvPr id="2324" name="Google Shape;2324;p162"/>
          <p:cNvPicPr preferRelativeResize="0"/>
          <p:nvPr/>
        </p:nvPicPr>
        <p:blipFill>
          <a:blip r:embed="rId4">
            <a:alphaModFix/>
          </a:blip>
          <a:stretch>
            <a:fillRect/>
          </a:stretch>
        </p:blipFill>
        <p:spPr>
          <a:xfrm>
            <a:off x="2423200" y="1194675"/>
            <a:ext cx="2106924" cy="872200"/>
          </a:xfrm>
          <a:prstGeom prst="rect">
            <a:avLst/>
          </a:prstGeom>
          <a:noFill/>
          <a:ln>
            <a:noFill/>
          </a:ln>
        </p:spPr>
      </p:pic>
      <p:sp>
        <p:nvSpPr>
          <p:cNvPr id="2325" name="Google Shape;2325;p162"/>
          <p:cNvSpPr txBox="1"/>
          <p:nvPr/>
        </p:nvSpPr>
        <p:spPr>
          <a:xfrm>
            <a:off x="4797100" y="1686350"/>
            <a:ext cx="4207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326" name="Google Shape;2326;p162"/>
          <p:cNvSpPr txBox="1"/>
          <p:nvPr/>
        </p:nvSpPr>
        <p:spPr>
          <a:xfrm>
            <a:off x="4804275" y="2005375"/>
            <a:ext cx="42078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different (specific) heat capacity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different mass </a:t>
            </a:r>
            <a:r>
              <a:rPr lang="en-GB" sz="1100" b="1">
                <a:solidFill>
                  <a:schemeClr val="dk1"/>
                </a:solidFill>
              </a:rPr>
              <a:t>(1)</a:t>
            </a:r>
            <a:endParaRPr sz="1100" b="1">
              <a:solidFill>
                <a:schemeClr val="dk1"/>
              </a:solidFill>
            </a:endParaRPr>
          </a:p>
        </p:txBody>
      </p:sp>
      <p:sp>
        <p:nvSpPr>
          <p:cNvPr id="2327" name="Google Shape;2327;p162"/>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sp>
        <p:nvSpPr>
          <p:cNvPr id="2328" name="Google Shape;2328;p162"/>
          <p:cNvSpPr txBox="1"/>
          <p:nvPr/>
        </p:nvSpPr>
        <p:spPr>
          <a:xfrm>
            <a:off x="4804275" y="1075875"/>
            <a:ext cx="42078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Suggest </a:t>
            </a:r>
            <a:r>
              <a:rPr lang="en-GB" b="1">
                <a:solidFill>
                  <a:schemeClr val="dk1"/>
                </a:solidFill>
              </a:rPr>
              <a:t>two</a:t>
            </a:r>
            <a:r>
              <a:rPr lang="en-GB">
                <a:solidFill>
                  <a:schemeClr val="dk1"/>
                </a:solidFill>
              </a:rPr>
              <a:t> reasons why the time taken to heat the ceramic plates is different to the time taken to heat the titanium plates. </a:t>
            </a:r>
            <a:r>
              <a:rPr lang="en-GB" b="1">
                <a:solidFill>
                  <a:schemeClr val="dk1"/>
                </a:solidFill>
              </a:rPr>
              <a:t>(2)</a:t>
            </a:r>
            <a:endParaRPr/>
          </a:p>
        </p:txBody>
      </p:sp>
      <p:sp>
        <p:nvSpPr>
          <p:cNvPr id="2329" name="Google Shape;2329;p162"/>
          <p:cNvSpPr txBox="1"/>
          <p:nvPr/>
        </p:nvSpPr>
        <p:spPr>
          <a:xfrm>
            <a:off x="469500" y="2243825"/>
            <a:ext cx="40071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Explain why the energy supplied to the titanium plate is greater than the heat energy gained by the plate. </a:t>
            </a:r>
            <a:r>
              <a:rPr lang="en-GB" b="1">
                <a:solidFill>
                  <a:schemeClr val="dk1"/>
                </a:solidFill>
              </a:rPr>
              <a:t>(1)</a:t>
            </a:r>
            <a:endParaRPr/>
          </a:p>
        </p:txBody>
      </p:sp>
      <p:pic>
        <p:nvPicPr>
          <p:cNvPr id="2330" name="Google Shape;2330;p162">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2334"/>
        <p:cNvGrpSpPr/>
        <p:nvPr/>
      </p:nvGrpSpPr>
      <p:grpSpPr>
        <a:xfrm>
          <a:off x="0" y="0"/>
          <a:ext cx="0" cy="0"/>
          <a:chOff x="0" y="0"/>
          <a:chExt cx="0" cy="0"/>
        </a:xfrm>
      </p:grpSpPr>
      <p:sp>
        <p:nvSpPr>
          <p:cNvPr id="2335" name="Google Shape;2335;p163"/>
          <p:cNvSpPr txBox="1">
            <a:spLocks noGrp="1"/>
          </p:cNvSpPr>
          <p:nvPr>
            <p:ph type="title"/>
          </p:nvPr>
        </p:nvSpPr>
        <p:spPr>
          <a:xfrm>
            <a:off x="311700" y="445025"/>
            <a:ext cx="6589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Specific heat capacity and latent heat </a:t>
            </a:r>
            <a:endParaRPr b="1">
              <a:latin typeface="Nunito"/>
              <a:ea typeface="Nunito"/>
              <a:cs typeface="Nunito"/>
              <a:sym typeface="Nunito"/>
            </a:endParaRPr>
          </a:p>
        </p:txBody>
      </p:sp>
      <p:sp>
        <p:nvSpPr>
          <p:cNvPr id="2336" name="Google Shape;2336;p163"/>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2024 </a:t>
            </a:r>
            <a:r>
              <a:rPr lang="en-GB" sz="1200">
                <a:solidFill>
                  <a:schemeClr val="dk1"/>
                </a:solidFill>
              </a:rPr>
              <a:t>Q9bii</a:t>
            </a:r>
            <a:endParaRPr sz="1200">
              <a:solidFill>
                <a:schemeClr val="dk1"/>
              </a:solidFill>
            </a:endParaRPr>
          </a:p>
        </p:txBody>
      </p:sp>
      <p:sp>
        <p:nvSpPr>
          <p:cNvPr id="2337" name="Google Shape;2337;p16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338" name="Google Shape;2338;p163"/>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339" name="Google Shape;2339;p163"/>
          <p:cNvSpPr txBox="1"/>
          <p:nvPr/>
        </p:nvSpPr>
        <p:spPr>
          <a:xfrm>
            <a:off x="382900" y="916025"/>
            <a:ext cx="4189200" cy="131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Bottles used for feeding babies require sterilising before use.</a:t>
            </a:r>
            <a:endParaRPr>
              <a:solidFill>
                <a:schemeClr val="dk1"/>
              </a:solidFill>
            </a:endParaRPr>
          </a:p>
          <a:p>
            <a:pPr marL="0" lvl="0" indent="0" algn="l" rtl="0">
              <a:spcBef>
                <a:spcPts val="400"/>
              </a:spcBef>
              <a:spcAft>
                <a:spcPts val="400"/>
              </a:spcAft>
              <a:buNone/>
            </a:pPr>
            <a:r>
              <a:rPr lang="en-GB">
                <a:solidFill>
                  <a:schemeClr val="dk1"/>
                </a:solidFill>
              </a:rPr>
              <a:t>For one design of bottle, a microwave oven is used to heat water in the bottle. This produces steam, which sterilises the bottle.</a:t>
            </a:r>
            <a:endParaRPr>
              <a:solidFill>
                <a:schemeClr val="dk1"/>
              </a:solidFill>
            </a:endParaRPr>
          </a:p>
        </p:txBody>
      </p:sp>
      <p:sp>
        <p:nvSpPr>
          <p:cNvPr id="2340" name="Google Shape;2340;p163"/>
          <p:cNvSpPr/>
          <p:nvPr/>
        </p:nvSpPr>
        <p:spPr>
          <a:xfrm>
            <a:off x="4797100" y="1111525"/>
            <a:ext cx="4207800" cy="3978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500"/>
              </a:spcBef>
              <a:spcAft>
                <a:spcPts val="0"/>
              </a:spcAft>
              <a:buSzPts val="1400"/>
              <a:buChar char="●"/>
            </a:pPr>
            <a:r>
              <a:rPr lang="en-GB">
                <a:solidFill>
                  <a:schemeClr val="dk1"/>
                </a:solidFill>
              </a:rPr>
              <a:t>the energy required to bring </a:t>
            </a:r>
            <a:r>
              <a:rPr lang="en-GB" b="1">
                <a:solidFill>
                  <a:schemeClr val="dk1"/>
                </a:solidFill>
              </a:rPr>
              <a:t>0.020 kg</a:t>
            </a:r>
            <a:r>
              <a:rPr lang="en-GB">
                <a:solidFill>
                  <a:schemeClr val="dk1"/>
                </a:solidFill>
              </a:rPr>
              <a:t> of water to </a:t>
            </a:r>
            <a:r>
              <a:rPr lang="en-GB" b="1">
                <a:solidFill>
                  <a:schemeClr val="dk1"/>
                </a:solidFill>
              </a:rPr>
              <a:t>boiling point</a:t>
            </a:r>
            <a:r>
              <a:rPr lang="en-GB">
                <a:solidFill>
                  <a:schemeClr val="dk1"/>
                </a:solidFill>
              </a:rPr>
              <a:t> from </a:t>
            </a:r>
            <a:r>
              <a:rPr lang="en-GB" b="1">
                <a:solidFill>
                  <a:schemeClr val="dk1"/>
                </a:solidFill>
              </a:rPr>
              <a:t>6.3 °C</a:t>
            </a:r>
            <a:endParaRPr>
              <a:solidFill>
                <a:schemeClr val="dk1"/>
              </a:solidFill>
            </a:endParaRPr>
          </a:p>
          <a:p>
            <a:pPr marL="0" lvl="0" indent="0" algn="l" rtl="0">
              <a:spcBef>
                <a:spcPts val="2500"/>
              </a:spcBef>
              <a:spcAft>
                <a:spcPts val="0"/>
              </a:spcAft>
              <a:buNone/>
            </a:pPr>
            <a:r>
              <a:rPr lang="en-GB">
                <a:solidFill>
                  <a:schemeClr val="dk1"/>
                </a:solidFill>
              </a:rPr>
              <a:t>During heating, </a:t>
            </a:r>
            <a:r>
              <a:rPr lang="en-GB" b="1">
                <a:solidFill>
                  <a:schemeClr val="dk1"/>
                </a:solidFill>
              </a:rPr>
              <a:t>0.014kg</a:t>
            </a:r>
            <a:r>
              <a:rPr lang="en-GB">
                <a:solidFill>
                  <a:schemeClr val="dk1"/>
                </a:solidFill>
              </a:rPr>
              <a:t> of the water is change to steam</a:t>
            </a:r>
            <a:endParaRPr>
              <a:solidFill>
                <a:schemeClr val="dk1"/>
              </a:solidFill>
            </a:endParaRPr>
          </a:p>
          <a:p>
            <a:pPr marL="457200" lvl="0" indent="-317500" algn="l" rtl="0">
              <a:spcBef>
                <a:spcPts val="500"/>
              </a:spcBef>
              <a:spcAft>
                <a:spcPts val="0"/>
              </a:spcAft>
              <a:buClr>
                <a:schemeClr val="dk1"/>
              </a:buClr>
              <a:buSzPts val="1400"/>
              <a:buChar char="●"/>
            </a:pPr>
            <a:r>
              <a:rPr lang="en-GB">
                <a:solidFill>
                  <a:schemeClr val="dk1"/>
                </a:solidFill>
              </a:rPr>
              <a:t>calculate the energy required to change </a:t>
            </a:r>
            <a:r>
              <a:rPr lang="en-GB" b="1">
                <a:solidFill>
                  <a:schemeClr val="dk1"/>
                </a:solidFill>
              </a:rPr>
              <a:t>0.014 kg</a:t>
            </a:r>
            <a:r>
              <a:rPr lang="en-GB">
                <a:solidFill>
                  <a:schemeClr val="dk1"/>
                </a:solidFill>
              </a:rPr>
              <a:t> of water at boiling point to steam</a:t>
            </a:r>
            <a:endParaRPr>
              <a:solidFill>
                <a:schemeClr val="dk1"/>
              </a:solidFill>
            </a:endParaRPr>
          </a:p>
          <a:p>
            <a:pPr marL="457200" lvl="0" indent="-317500" algn="l" rtl="0">
              <a:spcBef>
                <a:spcPts val="2600"/>
              </a:spcBef>
              <a:spcAft>
                <a:spcPts val="0"/>
              </a:spcAft>
              <a:buClr>
                <a:schemeClr val="dk1"/>
              </a:buClr>
              <a:buSzPts val="1400"/>
              <a:buChar char="●"/>
            </a:pPr>
            <a:r>
              <a:rPr lang="en-GB">
                <a:solidFill>
                  <a:schemeClr val="dk1"/>
                </a:solidFill>
              </a:rPr>
              <a:t>the minimum energy required to produce </a:t>
            </a:r>
            <a:r>
              <a:rPr lang="en-GB" b="1">
                <a:solidFill>
                  <a:schemeClr val="dk1"/>
                </a:solidFill>
              </a:rPr>
              <a:t>0.014 kg</a:t>
            </a:r>
            <a:r>
              <a:rPr lang="en-GB">
                <a:solidFill>
                  <a:schemeClr val="dk1"/>
                </a:solidFill>
              </a:rPr>
              <a:t> of steam from </a:t>
            </a:r>
            <a:r>
              <a:rPr lang="en-GB" b="1">
                <a:solidFill>
                  <a:schemeClr val="dk1"/>
                </a:solidFill>
              </a:rPr>
              <a:t>0.020 kg</a:t>
            </a:r>
            <a:r>
              <a:rPr lang="en-GB">
                <a:solidFill>
                  <a:schemeClr val="dk1"/>
                </a:solidFill>
              </a:rPr>
              <a:t> of water at </a:t>
            </a:r>
            <a:r>
              <a:rPr lang="en-GB" b="1">
                <a:solidFill>
                  <a:schemeClr val="dk1"/>
                </a:solidFill>
              </a:rPr>
              <a:t>6.3°C</a:t>
            </a:r>
            <a:endParaRPr b="1">
              <a:solidFill>
                <a:schemeClr val="dk1"/>
              </a:solidFill>
            </a:endParaRPr>
          </a:p>
          <a:p>
            <a:pPr marL="457200" lvl="0" indent="-317500" algn="l" rtl="0">
              <a:spcBef>
                <a:spcPts val="2200"/>
              </a:spcBef>
              <a:spcAft>
                <a:spcPts val="0"/>
              </a:spcAft>
              <a:buClr>
                <a:schemeClr val="dk1"/>
              </a:buClr>
              <a:buSzPts val="1400"/>
              <a:buChar char="●"/>
            </a:pPr>
            <a:r>
              <a:rPr lang="en-GB">
                <a:solidFill>
                  <a:schemeClr val="dk1"/>
                </a:solidFill>
              </a:rPr>
              <a:t>the total energy used by the microwave</a:t>
            </a:r>
            <a:endParaRPr>
              <a:solidFill>
                <a:schemeClr val="dk1"/>
              </a:solidFill>
            </a:endParaRPr>
          </a:p>
          <a:p>
            <a:pPr marL="0" lvl="0" indent="0" algn="l" rtl="0">
              <a:spcBef>
                <a:spcPts val="1000"/>
              </a:spcBef>
              <a:spcAft>
                <a:spcPts val="0"/>
              </a:spcAft>
              <a:buNone/>
            </a:pPr>
            <a:endParaRPr/>
          </a:p>
          <a:p>
            <a:pPr marL="0" lvl="0" indent="0" algn="l" rtl="0">
              <a:spcBef>
                <a:spcPts val="1000"/>
              </a:spcBef>
              <a:spcAft>
                <a:spcPts val="400"/>
              </a:spcAft>
              <a:buNone/>
            </a:pPr>
            <a:endParaRPr/>
          </a:p>
        </p:txBody>
      </p:sp>
      <p:sp>
        <p:nvSpPr>
          <p:cNvPr id="2341" name="Google Shape;2341;p163"/>
          <p:cNvSpPr txBox="1"/>
          <p:nvPr/>
        </p:nvSpPr>
        <p:spPr>
          <a:xfrm>
            <a:off x="7728375" y="1926950"/>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7 800 J</a:t>
            </a:r>
            <a:endParaRPr b="1" baseline="30000"/>
          </a:p>
        </p:txBody>
      </p:sp>
      <p:sp>
        <p:nvSpPr>
          <p:cNvPr id="2342" name="Google Shape;2342;p163"/>
          <p:cNvSpPr txBox="1"/>
          <p:nvPr/>
        </p:nvSpPr>
        <p:spPr>
          <a:xfrm>
            <a:off x="382900" y="4269500"/>
            <a:ext cx="4207800" cy="820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u="sng">
                <a:solidFill>
                  <a:schemeClr val="dk1"/>
                </a:solidFill>
              </a:rPr>
              <a:t>Heat</a:t>
            </a:r>
            <a:r>
              <a:rPr lang="en-GB" sz="1100">
                <a:solidFill>
                  <a:schemeClr val="dk1"/>
                </a:solidFill>
              </a:rPr>
              <a:t> </a:t>
            </a:r>
            <a:r>
              <a:rPr lang="en-GB" sz="1100" b="1">
                <a:solidFill>
                  <a:schemeClr val="dk1"/>
                </a:solidFill>
              </a:rPr>
              <a:t>loss</a:t>
            </a:r>
            <a:r>
              <a:rPr lang="en-GB" sz="1100">
                <a:solidFill>
                  <a:schemeClr val="dk1"/>
                </a:solidFill>
              </a:rPr>
              <a:t> to the </a:t>
            </a:r>
            <a:r>
              <a:rPr lang="en-GB" sz="1100" b="1">
                <a:solidFill>
                  <a:schemeClr val="dk1"/>
                </a:solidFill>
              </a:rPr>
              <a:t>surroundings</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b="1">
                <a:solidFill>
                  <a:schemeClr val="dk1"/>
                </a:solidFill>
              </a:rPr>
              <a:t>OR</a:t>
            </a:r>
            <a:r>
              <a:rPr lang="en-GB" sz="1100">
                <a:solidFill>
                  <a:schemeClr val="dk1"/>
                </a:solidFill>
              </a:rPr>
              <a:t> Not all the energy used by the microwave is transferred to the water.</a:t>
            </a:r>
            <a:endParaRPr sz="1100">
              <a:solidFill>
                <a:schemeClr val="dk1"/>
              </a:solidFill>
            </a:endParaRPr>
          </a:p>
        </p:txBody>
      </p:sp>
      <p:pic>
        <p:nvPicPr>
          <p:cNvPr id="2343" name="Google Shape;2343;p163"/>
          <p:cNvPicPr preferRelativeResize="0"/>
          <p:nvPr/>
        </p:nvPicPr>
        <p:blipFill>
          <a:blip r:embed="rId4">
            <a:alphaModFix/>
          </a:blip>
          <a:stretch>
            <a:fillRect/>
          </a:stretch>
        </p:blipFill>
        <p:spPr>
          <a:xfrm>
            <a:off x="469488" y="2194963"/>
            <a:ext cx="1812326" cy="1121925"/>
          </a:xfrm>
          <a:prstGeom prst="rect">
            <a:avLst/>
          </a:prstGeom>
          <a:noFill/>
          <a:ln>
            <a:noFill/>
          </a:ln>
        </p:spPr>
      </p:pic>
      <p:sp>
        <p:nvSpPr>
          <p:cNvPr id="2344" name="Google Shape;2344;p163"/>
          <p:cNvSpPr txBox="1"/>
          <p:nvPr/>
        </p:nvSpPr>
        <p:spPr>
          <a:xfrm>
            <a:off x="382900" y="3360313"/>
            <a:ext cx="42078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Explain why the total energy used by the microwave oven during this time is different to the minimum energy required to produce the steam </a:t>
            </a:r>
            <a:r>
              <a:rPr lang="en-GB" b="1">
                <a:solidFill>
                  <a:schemeClr val="dk1"/>
                </a:solidFill>
              </a:rPr>
              <a:t>(1)</a:t>
            </a:r>
            <a:endParaRPr b="1">
              <a:solidFill>
                <a:schemeClr val="dk1"/>
              </a:solidFill>
            </a:endParaRPr>
          </a:p>
        </p:txBody>
      </p:sp>
      <p:sp>
        <p:nvSpPr>
          <p:cNvPr id="2345" name="Google Shape;2345;p163"/>
          <p:cNvSpPr/>
          <p:nvPr/>
        </p:nvSpPr>
        <p:spPr>
          <a:xfrm>
            <a:off x="2676925" y="2229426"/>
            <a:ext cx="1620900" cy="10530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Power rating: </a:t>
            </a:r>
            <a:r>
              <a:rPr lang="en-GB" b="1"/>
              <a:t>750 W</a:t>
            </a:r>
            <a:endParaRPr b="1"/>
          </a:p>
          <a:p>
            <a:pPr marL="0" lvl="0" indent="0" algn="ctr" rtl="0">
              <a:spcBef>
                <a:spcPts val="1000"/>
              </a:spcBef>
              <a:spcAft>
                <a:spcPts val="0"/>
              </a:spcAft>
              <a:buNone/>
            </a:pPr>
            <a:r>
              <a:rPr lang="en-GB"/>
              <a:t>Time to sterilise bottle: </a:t>
            </a:r>
            <a:r>
              <a:rPr lang="en-GB" b="1"/>
              <a:t>180s</a:t>
            </a:r>
            <a:endParaRPr b="1"/>
          </a:p>
        </p:txBody>
      </p:sp>
      <p:sp>
        <p:nvSpPr>
          <p:cNvPr id="2346" name="Google Shape;2346;p163"/>
          <p:cNvSpPr txBox="1"/>
          <p:nvPr/>
        </p:nvSpPr>
        <p:spPr>
          <a:xfrm>
            <a:off x="7728375" y="3186200"/>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32 000 J</a:t>
            </a:r>
            <a:endParaRPr b="1" baseline="30000"/>
          </a:p>
        </p:txBody>
      </p:sp>
      <p:sp>
        <p:nvSpPr>
          <p:cNvPr id="2347" name="Google Shape;2347;p163"/>
          <p:cNvSpPr txBox="1"/>
          <p:nvPr/>
        </p:nvSpPr>
        <p:spPr>
          <a:xfrm>
            <a:off x="7728375" y="4017500"/>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39 800 J</a:t>
            </a:r>
            <a:endParaRPr b="1" baseline="30000"/>
          </a:p>
        </p:txBody>
      </p:sp>
      <p:sp>
        <p:nvSpPr>
          <p:cNvPr id="2348" name="Google Shape;2348;p163"/>
          <p:cNvSpPr txBox="1"/>
          <p:nvPr/>
        </p:nvSpPr>
        <p:spPr>
          <a:xfrm>
            <a:off x="7728375" y="4702000"/>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140 000 J</a:t>
            </a:r>
            <a:endParaRPr b="1" baseline="30000"/>
          </a:p>
        </p:txBody>
      </p:sp>
      <p:sp>
        <p:nvSpPr>
          <p:cNvPr id="2349" name="Google Shape;2349;p163"/>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2350" name="Google Shape;2350;p163">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2354"/>
        <p:cNvGrpSpPr/>
        <p:nvPr/>
      </p:nvGrpSpPr>
      <p:grpSpPr>
        <a:xfrm>
          <a:off x="0" y="0"/>
          <a:ext cx="0" cy="0"/>
          <a:chOff x="0" y="0"/>
          <a:chExt cx="0" cy="0"/>
        </a:xfrm>
      </p:grpSpPr>
      <p:sp>
        <p:nvSpPr>
          <p:cNvPr id="2355" name="Google Shape;2355;p164"/>
          <p:cNvSpPr txBox="1">
            <a:spLocks noGrp="1"/>
          </p:cNvSpPr>
          <p:nvPr>
            <p:ph type="title"/>
          </p:nvPr>
        </p:nvSpPr>
        <p:spPr>
          <a:xfrm>
            <a:off x="311700" y="445025"/>
            <a:ext cx="4992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Gas laws and the kinetic model</a:t>
            </a:r>
            <a:endParaRPr b="1">
              <a:latin typeface="Nunito"/>
              <a:ea typeface="Nunito"/>
              <a:cs typeface="Nunito"/>
              <a:sym typeface="Nunito"/>
            </a:endParaRPr>
          </a:p>
        </p:txBody>
      </p:sp>
      <p:sp>
        <p:nvSpPr>
          <p:cNvPr id="2356" name="Google Shape;2356;p164"/>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2017 </a:t>
            </a:r>
            <a:r>
              <a:rPr lang="en-GB" sz="1200">
                <a:solidFill>
                  <a:schemeClr val="dk1"/>
                </a:solidFill>
              </a:rPr>
              <a:t>Q3b</a:t>
            </a:r>
            <a:endParaRPr sz="1200">
              <a:solidFill>
                <a:schemeClr val="dk1"/>
              </a:solidFill>
            </a:endParaRPr>
          </a:p>
        </p:txBody>
      </p:sp>
      <p:sp>
        <p:nvSpPr>
          <p:cNvPr id="2357" name="Google Shape;2357;p16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358" name="Google Shape;2358;p164"/>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359" name="Google Shape;2359;p164"/>
          <p:cNvSpPr txBox="1"/>
          <p:nvPr/>
        </p:nvSpPr>
        <p:spPr>
          <a:xfrm>
            <a:off x="382900" y="976625"/>
            <a:ext cx="4062300" cy="179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A bicycle pump with a sealed outlet contains </a:t>
            </a:r>
            <a:r>
              <a:rPr lang="en-GB" b="1">
                <a:solidFill>
                  <a:schemeClr val="dk1"/>
                </a:solidFill>
              </a:rPr>
              <a:t>4·0×10</a:t>
            </a:r>
            <a:r>
              <a:rPr lang="en-GB" b="1" baseline="30000">
                <a:solidFill>
                  <a:schemeClr val="dk1"/>
                </a:solidFill>
              </a:rPr>
              <a:t>-4 </a:t>
            </a:r>
            <a:r>
              <a:rPr lang="en-GB" b="1">
                <a:solidFill>
                  <a:schemeClr val="dk1"/>
                </a:solidFill>
              </a:rPr>
              <a:t>m</a:t>
            </a:r>
            <a:r>
              <a:rPr lang="en-GB" b="1" baseline="30000">
                <a:solidFill>
                  <a:schemeClr val="dk1"/>
                </a:solidFill>
              </a:rPr>
              <a:t>3</a:t>
            </a:r>
            <a:r>
              <a:rPr lang="en-GB" baseline="30000">
                <a:solidFill>
                  <a:schemeClr val="dk1"/>
                </a:solidFill>
              </a:rPr>
              <a:t> </a:t>
            </a:r>
            <a:r>
              <a:rPr lang="en-GB">
                <a:solidFill>
                  <a:schemeClr val="dk1"/>
                </a:solidFill>
              </a:rPr>
              <a:t>of air.</a:t>
            </a:r>
            <a:endParaRPr>
              <a:solidFill>
                <a:schemeClr val="dk1"/>
              </a:solidFill>
            </a:endParaRPr>
          </a:p>
          <a:p>
            <a:pPr marL="0" lvl="0" indent="0" algn="l" rtl="0">
              <a:spcBef>
                <a:spcPts val="400"/>
              </a:spcBef>
              <a:spcAft>
                <a:spcPts val="0"/>
              </a:spcAft>
              <a:buNone/>
            </a:pPr>
            <a:r>
              <a:rPr lang="en-GB">
                <a:solidFill>
                  <a:schemeClr val="dk1"/>
                </a:solidFill>
              </a:rPr>
              <a:t>The air inside the pump is at an initial pressure of </a:t>
            </a:r>
            <a:r>
              <a:rPr lang="en-GB" b="1">
                <a:solidFill>
                  <a:schemeClr val="dk1"/>
                </a:solidFill>
              </a:rPr>
              <a:t>1·0×10</a:t>
            </a:r>
            <a:r>
              <a:rPr lang="en-GB" b="1" baseline="30000">
                <a:solidFill>
                  <a:schemeClr val="dk1"/>
                </a:solidFill>
              </a:rPr>
              <a:t>5</a:t>
            </a:r>
            <a:r>
              <a:rPr lang="en-GB" b="1">
                <a:solidFill>
                  <a:schemeClr val="dk1"/>
                </a:solidFill>
              </a:rPr>
              <a:t> Pa</a:t>
            </a:r>
            <a:r>
              <a:rPr lang="en-GB">
                <a:solidFill>
                  <a:schemeClr val="dk1"/>
                </a:solidFill>
              </a:rPr>
              <a:t>.</a:t>
            </a:r>
            <a:endParaRPr>
              <a:solidFill>
                <a:schemeClr val="dk1"/>
              </a:solidFill>
            </a:endParaRPr>
          </a:p>
          <a:p>
            <a:pPr marL="0" lvl="0" indent="0" algn="l" rtl="0">
              <a:spcBef>
                <a:spcPts val="400"/>
              </a:spcBef>
              <a:spcAft>
                <a:spcPts val="400"/>
              </a:spcAft>
              <a:buNone/>
            </a:pPr>
            <a:r>
              <a:rPr lang="en-GB">
                <a:solidFill>
                  <a:schemeClr val="dk1"/>
                </a:solidFill>
              </a:rPr>
              <a:t>The piston of the pump is now pushed slowly inwards until the volume of air in the pump is </a:t>
            </a:r>
            <a:r>
              <a:rPr lang="en-GB" b="1">
                <a:solidFill>
                  <a:schemeClr val="dk1"/>
                </a:solidFill>
              </a:rPr>
              <a:t>1·6×10</a:t>
            </a:r>
            <a:r>
              <a:rPr lang="en-GB" b="1" baseline="30000">
                <a:solidFill>
                  <a:schemeClr val="dk1"/>
                </a:solidFill>
              </a:rPr>
              <a:t>-4</a:t>
            </a:r>
            <a:r>
              <a:rPr lang="en-GB" b="1">
                <a:solidFill>
                  <a:schemeClr val="dk1"/>
                </a:solidFill>
              </a:rPr>
              <a:t> m</a:t>
            </a:r>
            <a:r>
              <a:rPr lang="en-GB" b="1" baseline="30000">
                <a:solidFill>
                  <a:schemeClr val="dk1"/>
                </a:solidFill>
              </a:rPr>
              <a:t>3</a:t>
            </a:r>
            <a:r>
              <a:rPr lang="en-GB">
                <a:solidFill>
                  <a:schemeClr val="dk1"/>
                </a:solidFill>
              </a:rPr>
              <a:t> as shown.</a:t>
            </a:r>
            <a:endParaRPr>
              <a:solidFill>
                <a:schemeClr val="dk1"/>
              </a:solidFill>
            </a:endParaRPr>
          </a:p>
        </p:txBody>
      </p:sp>
      <p:sp>
        <p:nvSpPr>
          <p:cNvPr id="2360" name="Google Shape;2360;p164"/>
          <p:cNvSpPr/>
          <p:nvPr/>
        </p:nvSpPr>
        <p:spPr>
          <a:xfrm>
            <a:off x="4804275" y="1924125"/>
            <a:ext cx="4207800" cy="3030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Also, calculate:</a:t>
            </a:r>
            <a:endParaRPr b="1"/>
          </a:p>
          <a:p>
            <a:pPr marL="457200" lvl="0" indent="-317500" algn="l" rtl="0">
              <a:spcBef>
                <a:spcPts val="500"/>
              </a:spcBef>
              <a:spcAft>
                <a:spcPts val="0"/>
              </a:spcAft>
              <a:buClr>
                <a:schemeClr val="dk1"/>
              </a:buClr>
              <a:buSzPts val="1400"/>
              <a:buChar char="●"/>
            </a:pPr>
            <a:r>
              <a:rPr lang="en-GB">
                <a:solidFill>
                  <a:schemeClr val="dk1"/>
                </a:solidFill>
              </a:rPr>
              <a:t>the final pressure of the air in the pump</a:t>
            </a:r>
            <a:endParaRPr>
              <a:solidFill>
                <a:schemeClr val="dk1"/>
              </a:solidFill>
            </a:endParaRPr>
          </a:p>
          <a:p>
            <a:pPr marL="457200" lvl="0" indent="0" algn="l" rtl="0">
              <a:spcBef>
                <a:spcPts val="1000"/>
              </a:spcBef>
              <a:spcAft>
                <a:spcPts val="0"/>
              </a:spcAft>
              <a:buNone/>
            </a:pPr>
            <a:endParaRPr>
              <a:solidFill>
                <a:schemeClr val="dk1"/>
              </a:solidFill>
            </a:endParaRPr>
          </a:p>
          <a:p>
            <a:pPr marL="457200" lvl="0" indent="-317500" algn="l" rtl="0">
              <a:spcBef>
                <a:spcPts val="1000"/>
              </a:spcBef>
              <a:spcAft>
                <a:spcPts val="0"/>
              </a:spcAft>
              <a:buClr>
                <a:schemeClr val="dk1"/>
              </a:buClr>
              <a:buSzPts val="1400"/>
              <a:buChar char="●"/>
            </a:pPr>
            <a:r>
              <a:rPr lang="en-GB">
                <a:solidFill>
                  <a:schemeClr val="dk1"/>
                </a:solidFill>
              </a:rPr>
              <a:t>sketch a graph to show how the pressure of the air in the pump varies with volume as the piston is released and moves outward toward its original position</a:t>
            </a:r>
            <a:endParaRPr>
              <a:solidFill>
                <a:schemeClr val="dk1"/>
              </a:solidFill>
            </a:endParaRPr>
          </a:p>
          <a:p>
            <a:pPr marL="0" lvl="0" indent="0" algn="l" rtl="0">
              <a:spcBef>
                <a:spcPts val="1000"/>
              </a:spcBef>
              <a:spcAft>
                <a:spcPts val="400"/>
              </a:spcAft>
              <a:buNone/>
            </a:pPr>
            <a:endParaRPr/>
          </a:p>
        </p:txBody>
      </p:sp>
      <p:sp>
        <p:nvSpPr>
          <p:cNvPr id="2361" name="Google Shape;2361;p164"/>
          <p:cNvSpPr txBox="1"/>
          <p:nvPr/>
        </p:nvSpPr>
        <p:spPr>
          <a:xfrm>
            <a:off x="7130775" y="2647150"/>
            <a:ext cx="1071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2·5×10</a:t>
            </a:r>
            <a:r>
              <a:rPr lang="en-GB" b="1" baseline="30000"/>
              <a:t>5</a:t>
            </a:r>
            <a:r>
              <a:rPr lang="en-GB" b="1"/>
              <a:t> Pa</a:t>
            </a:r>
            <a:endParaRPr b="1" baseline="30000"/>
          </a:p>
        </p:txBody>
      </p:sp>
      <p:sp>
        <p:nvSpPr>
          <p:cNvPr id="2362" name="Google Shape;2362;p164"/>
          <p:cNvSpPr txBox="1"/>
          <p:nvPr/>
        </p:nvSpPr>
        <p:spPr>
          <a:xfrm>
            <a:off x="409150" y="3836325"/>
            <a:ext cx="4207800" cy="1118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(individual) </a:t>
            </a:r>
            <a:r>
              <a:rPr lang="en-GB" sz="1100" b="1">
                <a:solidFill>
                  <a:schemeClr val="dk1"/>
                </a:solidFill>
              </a:rPr>
              <a:t>particles</a:t>
            </a:r>
            <a:r>
              <a:rPr lang="en-GB" sz="1100">
                <a:solidFill>
                  <a:schemeClr val="dk1"/>
                </a:solidFill>
              </a:rPr>
              <a:t> collide with </a:t>
            </a:r>
            <a:r>
              <a:rPr lang="en-GB" sz="1100" b="1">
                <a:solidFill>
                  <a:schemeClr val="dk1"/>
                </a:solidFill>
              </a:rPr>
              <a:t>container/walls</a:t>
            </a:r>
            <a:r>
              <a:rPr lang="en-GB" sz="1100">
                <a:solidFill>
                  <a:schemeClr val="dk1"/>
                </a:solidFill>
              </a:rPr>
              <a:t> </a:t>
            </a:r>
            <a:r>
              <a:rPr lang="en-GB" sz="1100" b="1">
                <a:solidFill>
                  <a:schemeClr val="dk1"/>
                </a:solidFill>
              </a:rPr>
              <a:t>more</a:t>
            </a:r>
            <a:r>
              <a:rPr lang="en-GB" sz="1100">
                <a:solidFill>
                  <a:schemeClr val="dk1"/>
                </a:solidFill>
              </a:rPr>
              <a:t> </a:t>
            </a:r>
            <a:r>
              <a:rPr lang="en-GB" sz="1100" b="1">
                <a:solidFill>
                  <a:schemeClr val="dk1"/>
                </a:solidFill>
              </a:rPr>
              <a:t>frequently</a:t>
            </a:r>
            <a:r>
              <a:rPr lang="en-GB" sz="1100">
                <a:solidFill>
                  <a:schemeClr val="dk1"/>
                </a:solidFill>
              </a:rPr>
              <a:t> (than before)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a:solidFill>
                  <a:schemeClr val="dk1"/>
                </a:solidFill>
              </a:rPr>
              <a:t>(overall) </a:t>
            </a:r>
            <a:r>
              <a:rPr lang="en-GB" sz="1100" b="1">
                <a:solidFill>
                  <a:schemeClr val="dk1"/>
                </a:solidFill>
              </a:rPr>
              <a:t>force</a:t>
            </a:r>
            <a:r>
              <a:rPr lang="en-GB" sz="1100">
                <a:solidFill>
                  <a:schemeClr val="dk1"/>
                </a:solidFill>
              </a:rPr>
              <a:t> (on walls) is </a:t>
            </a:r>
            <a:r>
              <a:rPr lang="en-GB" sz="1100" b="1">
                <a:solidFill>
                  <a:schemeClr val="dk1"/>
                </a:solidFill>
              </a:rPr>
              <a:t>greater</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b="1">
                <a:solidFill>
                  <a:schemeClr val="dk1"/>
                </a:solidFill>
              </a:rPr>
              <a:t>pressure</a:t>
            </a:r>
            <a:r>
              <a:rPr lang="en-GB" sz="1100">
                <a:solidFill>
                  <a:schemeClr val="dk1"/>
                </a:solidFill>
              </a:rPr>
              <a:t> </a:t>
            </a:r>
            <a:r>
              <a:rPr lang="en-GB" sz="1100" b="1">
                <a:solidFill>
                  <a:schemeClr val="dk1"/>
                </a:solidFill>
              </a:rPr>
              <a:t>increases</a:t>
            </a:r>
            <a:r>
              <a:rPr lang="en-GB" sz="1100">
                <a:solidFill>
                  <a:schemeClr val="dk1"/>
                </a:solidFill>
              </a:rPr>
              <a:t> </a:t>
            </a:r>
            <a:r>
              <a:rPr lang="en-GB" sz="1100" b="1">
                <a:solidFill>
                  <a:schemeClr val="dk1"/>
                </a:solidFill>
              </a:rPr>
              <a:t>(1)</a:t>
            </a:r>
            <a:endParaRPr sz="1100" b="1">
              <a:solidFill>
                <a:schemeClr val="dk1"/>
              </a:solidFill>
            </a:endParaRPr>
          </a:p>
        </p:txBody>
      </p:sp>
      <p:sp>
        <p:nvSpPr>
          <p:cNvPr id="2363" name="Google Shape;2363;p164"/>
          <p:cNvSpPr txBox="1"/>
          <p:nvPr/>
        </p:nvSpPr>
        <p:spPr>
          <a:xfrm>
            <a:off x="409150" y="2810425"/>
            <a:ext cx="42078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Using the kinetic model, explain what happens to the pressure of the air inside the pump as its volume decreases. </a:t>
            </a:r>
            <a:r>
              <a:rPr lang="en-GB" b="1">
                <a:solidFill>
                  <a:schemeClr val="dk1"/>
                </a:solidFill>
              </a:rPr>
              <a:t>(3)</a:t>
            </a:r>
            <a:endParaRPr b="1">
              <a:solidFill>
                <a:schemeClr val="dk1"/>
              </a:solidFill>
            </a:endParaRPr>
          </a:p>
        </p:txBody>
      </p:sp>
      <p:sp>
        <p:nvSpPr>
          <p:cNvPr id="2364" name="Google Shape;2364;p164"/>
          <p:cNvSpPr txBox="1"/>
          <p:nvPr/>
        </p:nvSpPr>
        <p:spPr>
          <a:xfrm>
            <a:off x="5116400" y="4039063"/>
            <a:ext cx="2406600" cy="5955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axes labelled p and V (1)</a:t>
            </a:r>
            <a:endParaRPr b="1"/>
          </a:p>
          <a:p>
            <a:pPr marL="0" lvl="0" indent="0" algn="ctr" rtl="0">
              <a:spcBef>
                <a:spcPts val="1000"/>
              </a:spcBef>
              <a:spcAft>
                <a:spcPts val="1000"/>
              </a:spcAft>
              <a:buNone/>
            </a:pPr>
            <a:r>
              <a:rPr lang="en-GB" b="1"/>
              <a:t>correct shape (curved) (1)</a:t>
            </a:r>
            <a:endParaRPr b="1"/>
          </a:p>
        </p:txBody>
      </p:sp>
      <p:pic>
        <p:nvPicPr>
          <p:cNvPr id="2365" name="Google Shape;2365;p164"/>
          <p:cNvPicPr preferRelativeResize="0"/>
          <p:nvPr/>
        </p:nvPicPr>
        <p:blipFill>
          <a:blip r:embed="rId4">
            <a:alphaModFix/>
          </a:blip>
          <a:stretch>
            <a:fillRect/>
          </a:stretch>
        </p:blipFill>
        <p:spPr>
          <a:xfrm>
            <a:off x="4672475" y="1084862"/>
            <a:ext cx="4207800" cy="607540"/>
          </a:xfrm>
          <a:prstGeom prst="rect">
            <a:avLst/>
          </a:prstGeom>
          <a:noFill/>
          <a:ln>
            <a:noFill/>
          </a:ln>
        </p:spPr>
      </p:pic>
      <p:pic>
        <p:nvPicPr>
          <p:cNvPr id="2366" name="Google Shape;2366;p164"/>
          <p:cNvPicPr preferRelativeResize="0"/>
          <p:nvPr/>
        </p:nvPicPr>
        <p:blipFill>
          <a:blip r:embed="rId5">
            <a:alphaModFix/>
          </a:blip>
          <a:stretch>
            <a:fillRect/>
          </a:stretch>
        </p:blipFill>
        <p:spPr>
          <a:xfrm>
            <a:off x="7523000" y="3641715"/>
            <a:ext cx="1407325" cy="1268056"/>
          </a:xfrm>
          <a:prstGeom prst="rect">
            <a:avLst/>
          </a:prstGeom>
          <a:noFill/>
          <a:ln>
            <a:noFill/>
          </a:ln>
        </p:spPr>
      </p:pic>
      <p:sp>
        <p:nvSpPr>
          <p:cNvPr id="2367" name="Google Shape;2367;p164"/>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6" action="ppaction://hlinksldjump"/>
              </a:rPr>
              <a:t>Relationship sheet</a:t>
            </a:r>
            <a:endParaRPr sz="1000" u="sng">
              <a:solidFill>
                <a:schemeClr val="hlink"/>
              </a:solidFill>
            </a:endParaRPr>
          </a:p>
        </p:txBody>
      </p:sp>
      <p:pic>
        <p:nvPicPr>
          <p:cNvPr id="2368" name="Google Shape;2368;p164">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6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2372"/>
        <p:cNvGrpSpPr/>
        <p:nvPr/>
      </p:nvGrpSpPr>
      <p:grpSpPr>
        <a:xfrm>
          <a:off x="0" y="0"/>
          <a:ext cx="0" cy="0"/>
          <a:chOff x="0" y="0"/>
          <a:chExt cx="0" cy="0"/>
        </a:xfrm>
      </p:grpSpPr>
      <p:sp>
        <p:nvSpPr>
          <p:cNvPr id="2373" name="Google Shape;2373;p165"/>
          <p:cNvSpPr txBox="1">
            <a:spLocks noGrp="1"/>
          </p:cNvSpPr>
          <p:nvPr>
            <p:ph type="title"/>
          </p:nvPr>
        </p:nvSpPr>
        <p:spPr>
          <a:xfrm>
            <a:off x="311700" y="445025"/>
            <a:ext cx="4992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Gas laws and the kinetic model</a:t>
            </a:r>
            <a:endParaRPr b="1">
              <a:latin typeface="Nunito"/>
              <a:ea typeface="Nunito"/>
              <a:cs typeface="Nunito"/>
              <a:sym typeface="Nunito"/>
            </a:endParaRPr>
          </a:p>
        </p:txBody>
      </p:sp>
      <p:sp>
        <p:nvSpPr>
          <p:cNvPr id="2374" name="Google Shape;2374;p165"/>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SPQ</a:t>
            </a:r>
            <a:r>
              <a:rPr lang="en-GB" sz="1200">
                <a:solidFill>
                  <a:schemeClr val="dk1"/>
                </a:solidFill>
              </a:rPr>
              <a:t> Q8aii,8c</a:t>
            </a:r>
            <a:endParaRPr sz="1200">
              <a:solidFill>
                <a:schemeClr val="dk1"/>
              </a:solidFill>
            </a:endParaRPr>
          </a:p>
        </p:txBody>
      </p:sp>
      <p:sp>
        <p:nvSpPr>
          <p:cNvPr id="2375" name="Google Shape;2375;p16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376" name="Google Shape;2376;p165"/>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377" name="Google Shape;2377;p165"/>
          <p:cNvSpPr txBox="1"/>
          <p:nvPr/>
        </p:nvSpPr>
        <p:spPr>
          <a:xfrm>
            <a:off x="382900" y="916025"/>
            <a:ext cx="40623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A student carries out an experiment to investigate the relationship between the pressure and volume of a fixed mass of gas using the apparatus shown.</a:t>
            </a:r>
            <a:endParaRPr>
              <a:solidFill>
                <a:schemeClr val="dk1"/>
              </a:solidFill>
            </a:endParaRPr>
          </a:p>
        </p:txBody>
      </p:sp>
      <p:sp>
        <p:nvSpPr>
          <p:cNvPr id="2378" name="Google Shape;2378;p165"/>
          <p:cNvSpPr/>
          <p:nvPr/>
        </p:nvSpPr>
        <p:spPr>
          <a:xfrm>
            <a:off x="4716900" y="1017725"/>
            <a:ext cx="1930200" cy="945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Draw:</a:t>
            </a:r>
            <a:endParaRPr b="1"/>
          </a:p>
          <a:p>
            <a:pPr marL="457200" lvl="0" indent="-317500" algn="l" rtl="0">
              <a:spcBef>
                <a:spcPts val="500"/>
              </a:spcBef>
              <a:spcAft>
                <a:spcPts val="1000"/>
              </a:spcAft>
              <a:buClr>
                <a:schemeClr val="dk1"/>
              </a:buClr>
              <a:buSzPts val="1400"/>
              <a:buChar char="●"/>
            </a:pPr>
            <a:r>
              <a:rPr lang="en-GB">
                <a:solidFill>
                  <a:schemeClr val="dk1"/>
                </a:solidFill>
              </a:rPr>
              <a:t>a graph of </a:t>
            </a:r>
            <a:r>
              <a:rPr lang="en-GB" i="1">
                <a:solidFill>
                  <a:schemeClr val="dk1"/>
                </a:solidFill>
              </a:rPr>
              <a:t>p</a:t>
            </a:r>
            <a:r>
              <a:rPr lang="en-GB">
                <a:solidFill>
                  <a:schemeClr val="dk1"/>
                </a:solidFill>
              </a:rPr>
              <a:t> against </a:t>
            </a:r>
            <a:r>
              <a:rPr lang="en-GB" i="1">
                <a:solidFill>
                  <a:schemeClr val="dk1"/>
                </a:solidFill>
              </a:rPr>
              <a:t>1/V</a:t>
            </a:r>
            <a:r>
              <a:rPr lang="en-GB">
                <a:solidFill>
                  <a:schemeClr val="dk1"/>
                </a:solidFill>
              </a:rPr>
              <a:t>.</a:t>
            </a:r>
            <a:endParaRPr/>
          </a:p>
        </p:txBody>
      </p:sp>
      <p:sp>
        <p:nvSpPr>
          <p:cNvPr id="2379" name="Google Shape;2379;p165"/>
          <p:cNvSpPr txBox="1"/>
          <p:nvPr/>
        </p:nvSpPr>
        <p:spPr>
          <a:xfrm>
            <a:off x="4716900" y="2895192"/>
            <a:ext cx="4207800" cy="523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a:solidFill>
                  <a:schemeClr val="dk1"/>
                </a:solidFill>
              </a:rPr>
              <a:t>The line of </a:t>
            </a:r>
            <a:r>
              <a:rPr lang="en-GB" sz="1100" b="1">
                <a:solidFill>
                  <a:schemeClr val="dk1"/>
                </a:solidFill>
              </a:rPr>
              <a:t>best fit</a:t>
            </a:r>
            <a:r>
              <a:rPr lang="en-GB" sz="1100">
                <a:solidFill>
                  <a:schemeClr val="dk1"/>
                </a:solidFill>
              </a:rPr>
              <a:t> is a </a:t>
            </a:r>
            <a:r>
              <a:rPr lang="en-GB" sz="1100" b="1">
                <a:solidFill>
                  <a:schemeClr val="dk1"/>
                </a:solidFill>
              </a:rPr>
              <a:t>straight</a:t>
            </a:r>
            <a:r>
              <a:rPr lang="en-GB" sz="1100">
                <a:solidFill>
                  <a:schemeClr val="dk1"/>
                </a:solidFill>
              </a:rPr>
              <a:t> </a:t>
            </a:r>
            <a:r>
              <a:rPr lang="en-GB" sz="1100" b="1">
                <a:solidFill>
                  <a:schemeClr val="dk1"/>
                </a:solidFill>
              </a:rPr>
              <a:t>line</a:t>
            </a:r>
            <a:r>
              <a:rPr lang="en-GB" sz="1100">
                <a:solidFill>
                  <a:schemeClr val="dk1"/>
                </a:solidFill>
              </a:rPr>
              <a:t> which </a:t>
            </a:r>
            <a:r>
              <a:rPr lang="en-GB" sz="1100" b="1">
                <a:solidFill>
                  <a:schemeClr val="dk1"/>
                </a:solidFill>
              </a:rPr>
              <a:t>passes</a:t>
            </a:r>
            <a:r>
              <a:rPr lang="en-GB" sz="1100">
                <a:solidFill>
                  <a:schemeClr val="dk1"/>
                </a:solidFill>
              </a:rPr>
              <a:t> through the </a:t>
            </a:r>
            <a:r>
              <a:rPr lang="en-GB" sz="1100" b="1">
                <a:solidFill>
                  <a:schemeClr val="dk1"/>
                </a:solidFill>
              </a:rPr>
              <a:t>origin</a:t>
            </a:r>
            <a:r>
              <a:rPr lang="en-GB" sz="1100">
                <a:solidFill>
                  <a:schemeClr val="dk1"/>
                </a:solidFill>
              </a:rPr>
              <a:t> </a:t>
            </a:r>
            <a:r>
              <a:rPr lang="en-GB" sz="1100" b="1">
                <a:solidFill>
                  <a:schemeClr val="dk1"/>
                </a:solidFill>
              </a:rPr>
              <a:t>(1)</a:t>
            </a:r>
            <a:endParaRPr sz="1100" b="1">
              <a:solidFill>
                <a:schemeClr val="dk1"/>
              </a:solidFill>
            </a:endParaRPr>
          </a:p>
        </p:txBody>
      </p:sp>
      <p:sp>
        <p:nvSpPr>
          <p:cNvPr id="2380" name="Google Shape;2380;p165"/>
          <p:cNvSpPr txBox="1"/>
          <p:nvPr/>
        </p:nvSpPr>
        <p:spPr>
          <a:xfrm>
            <a:off x="382900" y="3298100"/>
            <a:ext cx="39228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sz="1100">
                <a:solidFill>
                  <a:schemeClr val="dk1"/>
                </a:solidFill>
              </a:rPr>
              <a:t>The pressure </a:t>
            </a:r>
            <a:r>
              <a:rPr lang="en-GB" sz="1100" i="1">
                <a:solidFill>
                  <a:schemeClr val="dk1"/>
                </a:solidFill>
              </a:rPr>
              <a:t>p</a:t>
            </a:r>
            <a:r>
              <a:rPr lang="en-GB" sz="1100">
                <a:solidFill>
                  <a:schemeClr val="dk1"/>
                </a:solidFill>
              </a:rPr>
              <a:t> of the gas is recorded using a pressure sensor connected to a computer. The volume </a:t>
            </a:r>
            <a:r>
              <a:rPr lang="en-GB" sz="1100" i="1">
                <a:solidFill>
                  <a:schemeClr val="dk1"/>
                </a:solidFill>
              </a:rPr>
              <a:t>V</a:t>
            </a:r>
            <a:r>
              <a:rPr lang="en-GB" sz="1100">
                <a:solidFill>
                  <a:schemeClr val="dk1"/>
                </a:solidFill>
              </a:rPr>
              <a:t> of the gas in the syringe is also recorded. The student pushes the piston to alter the volume and a series of readings is taken.</a:t>
            </a:r>
            <a:endParaRPr sz="1100"/>
          </a:p>
        </p:txBody>
      </p:sp>
      <p:pic>
        <p:nvPicPr>
          <p:cNvPr id="2381" name="Google Shape;2381;p165"/>
          <p:cNvPicPr preferRelativeResize="0"/>
          <p:nvPr/>
        </p:nvPicPr>
        <p:blipFill>
          <a:blip r:embed="rId4">
            <a:alphaModFix/>
          </a:blip>
          <a:stretch>
            <a:fillRect/>
          </a:stretch>
        </p:blipFill>
        <p:spPr>
          <a:xfrm>
            <a:off x="680962" y="1848124"/>
            <a:ext cx="3155076" cy="1521100"/>
          </a:xfrm>
          <a:prstGeom prst="rect">
            <a:avLst/>
          </a:prstGeom>
          <a:noFill/>
          <a:ln>
            <a:noFill/>
          </a:ln>
        </p:spPr>
      </p:pic>
      <p:pic>
        <p:nvPicPr>
          <p:cNvPr id="2382" name="Google Shape;2382;p165"/>
          <p:cNvPicPr preferRelativeResize="0"/>
          <p:nvPr/>
        </p:nvPicPr>
        <p:blipFill>
          <a:blip r:embed="rId5">
            <a:alphaModFix/>
          </a:blip>
          <a:stretch>
            <a:fillRect/>
          </a:stretch>
        </p:blipFill>
        <p:spPr>
          <a:xfrm>
            <a:off x="335000" y="4179412"/>
            <a:ext cx="4018600" cy="781975"/>
          </a:xfrm>
          <a:prstGeom prst="rect">
            <a:avLst/>
          </a:prstGeom>
          <a:noFill/>
          <a:ln>
            <a:noFill/>
          </a:ln>
        </p:spPr>
      </p:pic>
      <p:sp>
        <p:nvSpPr>
          <p:cNvPr id="2383" name="Google Shape;2383;p165"/>
          <p:cNvSpPr txBox="1"/>
          <p:nvPr/>
        </p:nvSpPr>
        <p:spPr>
          <a:xfrm>
            <a:off x="4716900" y="2281075"/>
            <a:ext cx="4207800" cy="5850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Explain how the graph confirms that pressure is directly proportional to 1/volume. </a:t>
            </a:r>
            <a:r>
              <a:rPr lang="en-GB" sz="1300" b="1"/>
              <a:t>(1)</a:t>
            </a:r>
            <a:endParaRPr sz="1300" b="1"/>
          </a:p>
        </p:txBody>
      </p:sp>
      <p:sp>
        <p:nvSpPr>
          <p:cNvPr id="2384" name="Google Shape;2384;p165"/>
          <p:cNvSpPr txBox="1"/>
          <p:nvPr/>
        </p:nvSpPr>
        <p:spPr>
          <a:xfrm>
            <a:off x="4716900" y="3447508"/>
            <a:ext cx="4207800" cy="7851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Using the kinetic model, explain the increase in the pressure of the gas in the syringe as its volume decreases. </a:t>
            </a:r>
            <a:r>
              <a:rPr lang="en-GB" sz="1300" b="1"/>
              <a:t>(2)</a:t>
            </a:r>
            <a:endParaRPr sz="1300" b="1"/>
          </a:p>
        </p:txBody>
      </p:sp>
      <p:sp>
        <p:nvSpPr>
          <p:cNvPr id="2385" name="Google Shape;2385;p165"/>
          <p:cNvSpPr txBox="1"/>
          <p:nvPr/>
        </p:nvSpPr>
        <p:spPr>
          <a:xfrm>
            <a:off x="4716900" y="4261725"/>
            <a:ext cx="4207800" cy="820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As </a:t>
            </a:r>
            <a:r>
              <a:rPr lang="en-GB" sz="1100" b="1">
                <a:solidFill>
                  <a:schemeClr val="dk1"/>
                </a:solidFill>
              </a:rPr>
              <a:t>volume decreases</a:t>
            </a:r>
            <a:r>
              <a:rPr lang="en-GB" sz="1100">
                <a:solidFill>
                  <a:schemeClr val="dk1"/>
                </a:solidFill>
              </a:rPr>
              <a:t>, the </a:t>
            </a:r>
            <a:r>
              <a:rPr lang="en-GB" sz="1100" b="1">
                <a:solidFill>
                  <a:schemeClr val="dk1"/>
                </a:solidFill>
              </a:rPr>
              <a:t>particles</a:t>
            </a:r>
            <a:r>
              <a:rPr lang="en-GB" sz="1100">
                <a:solidFill>
                  <a:schemeClr val="dk1"/>
                </a:solidFill>
              </a:rPr>
              <a:t> of gas will </a:t>
            </a:r>
            <a:r>
              <a:rPr lang="en-GB" sz="1100" b="1">
                <a:solidFill>
                  <a:schemeClr val="dk1"/>
                </a:solidFill>
              </a:rPr>
              <a:t>strike</a:t>
            </a:r>
            <a:r>
              <a:rPr lang="en-GB" sz="1100">
                <a:solidFill>
                  <a:schemeClr val="dk1"/>
                </a:solidFill>
              </a:rPr>
              <a:t> the piston of the syringe</a:t>
            </a:r>
            <a:r>
              <a:rPr lang="en-GB" sz="1100" b="1">
                <a:solidFill>
                  <a:schemeClr val="dk1"/>
                </a:solidFill>
              </a:rPr>
              <a:t> more often</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Since </a:t>
            </a:r>
            <a:r>
              <a:rPr lang="en-GB" sz="1100" b="1">
                <a:solidFill>
                  <a:schemeClr val="dk1"/>
                </a:solidFill>
              </a:rPr>
              <a:t>P = F/A</a:t>
            </a:r>
            <a:r>
              <a:rPr lang="en-GB" sz="1100">
                <a:solidFill>
                  <a:schemeClr val="dk1"/>
                </a:solidFill>
              </a:rPr>
              <a:t>, this results in an </a:t>
            </a:r>
            <a:r>
              <a:rPr lang="en-GB" sz="1100" b="1">
                <a:solidFill>
                  <a:schemeClr val="dk1"/>
                </a:solidFill>
              </a:rPr>
              <a:t>increased pressure</a:t>
            </a:r>
            <a:r>
              <a:rPr lang="en-GB" sz="1100">
                <a:solidFill>
                  <a:schemeClr val="dk1"/>
                </a:solidFill>
              </a:rPr>
              <a:t> </a:t>
            </a:r>
            <a:r>
              <a:rPr lang="en-GB" sz="1100" b="1">
                <a:solidFill>
                  <a:schemeClr val="dk1"/>
                </a:solidFill>
              </a:rPr>
              <a:t>(1)</a:t>
            </a:r>
            <a:endParaRPr sz="1100" b="1">
              <a:solidFill>
                <a:schemeClr val="dk1"/>
              </a:solidFill>
            </a:endParaRPr>
          </a:p>
        </p:txBody>
      </p:sp>
      <p:pic>
        <p:nvPicPr>
          <p:cNvPr id="2386" name="Google Shape;2386;p165" title="Chart"/>
          <p:cNvPicPr preferRelativeResize="0"/>
          <p:nvPr/>
        </p:nvPicPr>
        <p:blipFill>
          <a:blip r:embed="rId6">
            <a:alphaModFix/>
          </a:blip>
          <a:stretch>
            <a:fillRect/>
          </a:stretch>
        </p:blipFill>
        <p:spPr>
          <a:xfrm>
            <a:off x="6918789" y="1027011"/>
            <a:ext cx="1848711" cy="1143088"/>
          </a:xfrm>
          <a:prstGeom prst="rect">
            <a:avLst/>
          </a:prstGeom>
          <a:noFill/>
          <a:ln w="38100" cap="flat" cmpd="sng">
            <a:solidFill>
              <a:srgbClr val="D3E3FD"/>
            </a:solidFill>
            <a:prstDash val="solid"/>
            <a:round/>
            <a:headEnd type="none" w="sm" len="sm"/>
            <a:tailEnd type="none" w="sm" len="sm"/>
          </a:ln>
        </p:spPr>
      </p:pic>
      <p:sp>
        <p:nvSpPr>
          <p:cNvPr id="2387" name="Google Shape;2387;p165"/>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7" action="ppaction://hlinksldjump"/>
              </a:rPr>
              <a:t>Relationship sheet</a:t>
            </a:r>
            <a:endParaRPr sz="1000" u="sng">
              <a:solidFill>
                <a:schemeClr val="hlink"/>
              </a:solidFill>
            </a:endParaRPr>
          </a:p>
        </p:txBody>
      </p:sp>
      <p:pic>
        <p:nvPicPr>
          <p:cNvPr id="2388" name="Google Shape;2388;p165">
            <a:hlinkClick r:id="rId8"/>
          </p:cNvPr>
          <p:cNvPicPr preferRelativeResize="0"/>
          <p:nvPr/>
        </p:nvPicPr>
        <p:blipFill>
          <a:blip r:embed="rId9">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7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Shape 2392"/>
        <p:cNvGrpSpPr/>
        <p:nvPr/>
      </p:nvGrpSpPr>
      <p:grpSpPr>
        <a:xfrm>
          <a:off x="0" y="0"/>
          <a:ext cx="0" cy="0"/>
          <a:chOff x="0" y="0"/>
          <a:chExt cx="0" cy="0"/>
        </a:xfrm>
      </p:grpSpPr>
      <p:sp>
        <p:nvSpPr>
          <p:cNvPr id="2393" name="Google Shape;2393;p166"/>
          <p:cNvSpPr txBox="1">
            <a:spLocks noGrp="1"/>
          </p:cNvSpPr>
          <p:nvPr>
            <p:ph type="title"/>
          </p:nvPr>
        </p:nvSpPr>
        <p:spPr>
          <a:xfrm>
            <a:off x="311700" y="445025"/>
            <a:ext cx="4992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Gas laws and the kinetic model</a:t>
            </a:r>
            <a:endParaRPr b="1">
              <a:latin typeface="Nunito"/>
              <a:ea typeface="Nunito"/>
              <a:cs typeface="Nunito"/>
              <a:sym typeface="Nunito"/>
            </a:endParaRPr>
          </a:p>
        </p:txBody>
      </p:sp>
      <p:sp>
        <p:nvSpPr>
          <p:cNvPr id="2394" name="Google Shape;2394;p166"/>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2018</a:t>
            </a:r>
            <a:r>
              <a:rPr lang="en-GB" sz="1200">
                <a:solidFill>
                  <a:schemeClr val="dk1"/>
                </a:solidFill>
              </a:rPr>
              <a:t> 1b</a:t>
            </a:r>
            <a:endParaRPr sz="1200">
              <a:solidFill>
                <a:schemeClr val="dk1"/>
              </a:solidFill>
            </a:endParaRPr>
          </a:p>
        </p:txBody>
      </p:sp>
      <p:sp>
        <p:nvSpPr>
          <p:cNvPr id="2395" name="Google Shape;2395;p16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396" name="Google Shape;2396;p166"/>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397" name="Google Shape;2397;p166"/>
          <p:cNvSpPr txBox="1"/>
          <p:nvPr/>
        </p:nvSpPr>
        <p:spPr>
          <a:xfrm>
            <a:off x="382900" y="916025"/>
            <a:ext cx="4062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A passenger aircraft is flying horizontally.</a:t>
            </a:r>
            <a:endParaRPr>
              <a:solidFill>
                <a:schemeClr val="dk1"/>
              </a:solidFill>
            </a:endParaRPr>
          </a:p>
        </p:txBody>
      </p:sp>
      <p:sp>
        <p:nvSpPr>
          <p:cNvPr id="2398" name="Google Shape;2398;p166"/>
          <p:cNvSpPr/>
          <p:nvPr/>
        </p:nvSpPr>
        <p:spPr>
          <a:xfrm>
            <a:off x="4667775" y="1972625"/>
            <a:ext cx="4207800" cy="2844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Calculate:</a:t>
            </a:r>
            <a:endParaRPr b="1"/>
          </a:p>
          <a:p>
            <a:pPr marL="457200" lvl="0" indent="-317500" algn="l" rtl="0">
              <a:spcBef>
                <a:spcPts val="500"/>
              </a:spcBef>
              <a:spcAft>
                <a:spcPts val="0"/>
              </a:spcAft>
              <a:buClr>
                <a:schemeClr val="dk1"/>
              </a:buClr>
              <a:buSzPts val="1400"/>
              <a:buChar char="●"/>
            </a:pPr>
            <a:r>
              <a:rPr lang="en-GB">
                <a:solidFill>
                  <a:schemeClr val="dk1"/>
                </a:solidFill>
              </a:rPr>
              <a:t>the magnitude and direction of the resultant force acting on the aircraft due to</a:t>
            </a:r>
            <a:endParaRPr>
              <a:solidFill>
                <a:schemeClr val="dk1"/>
              </a:solidFill>
            </a:endParaRPr>
          </a:p>
          <a:p>
            <a:pPr marL="914400" lvl="1" indent="-317500" algn="l" rtl="0">
              <a:spcBef>
                <a:spcPts val="1000"/>
              </a:spcBef>
              <a:spcAft>
                <a:spcPts val="0"/>
              </a:spcAft>
              <a:buClr>
                <a:schemeClr val="dk1"/>
              </a:buClr>
              <a:buSzPts val="1400"/>
              <a:buChar char="○"/>
            </a:pPr>
            <a:r>
              <a:rPr lang="en-GB">
                <a:solidFill>
                  <a:schemeClr val="dk1"/>
                </a:solidFill>
              </a:rPr>
              <a:t>engine (</a:t>
            </a:r>
            <a:r>
              <a:rPr lang="en-GB" b="1">
                <a:solidFill>
                  <a:schemeClr val="dk1"/>
                </a:solidFill>
              </a:rPr>
              <a:t>184 kN due South</a:t>
            </a:r>
            <a:r>
              <a:rPr lang="en-GB">
                <a:solidFill>
                  <a:schemeClr val="dk1"/>
                </a:solidFill>
              </a:rPr>
              <a:t>)</a:t>
            </a:r>
            <a:endParaRPr>
              <a:solidFill>
                <a:schemeClr val="dk1"/>
              </a:solidFill>
            </a:endParaRPr>
          </a:p>
          <a:p>
            <a:pPr marL="914400" lvl="1" indent="-317500" algn="l" rtl="0">
              <a:spcBef>
                <a:spcPts val="0"/>
              </a:spcBef>
              <a:spcAft>
                <a:spcPts val="0"/>
              </a:spcAft>
              <a:buClr>
                <a:schemeClr val="dk1"/>
              </a:buClr>
              <a:buSzPts val="1400"/>
              <a:buChar char="○"/>
            </a:pPr>
            <a:r>
              <a:rPr lang="en-GB">
                <a:solidFill>
                  <a:schemeClr val="dk1"/>
                </a:solidFill>
              </a:rPr>
              <a:t>crosswind (</a:t>
            </a:r>
            <a:r>
              <a:rPr lang="en-GB" b="1">
                <a:solidFill>
                  <a:schemeClr val="dk1"/>
                </a:solidFill>
              </a:rPr>
              <a:t>138 kN due East</a:t>
            </a:r>
            <a:r>
              <a:rPr lang="en-GB">
                <a:solidFill>
                  <a:schemeClr val="dk1"/>
                </a:solidFill>
              </a:rPr>
              <a:t>)</a:t>
            </a:r>
            <a:endParaRPr>
              <a:solidFill>
                <a:schemeClr val="dk1"/>
              </a:solidFill>
            </a:endParaRPr>
          </a:p>
          <a:p>
            <a:pPr marL="457200" lvl="0" indent="0" algn="l" rtl="0">
              <a:spcBef>
                <a:spcPts val="1000"/>
              </a:spcBef>
              <a:spcAft>
                <a:spcPts val="0"/>
              </a:spcAft>
              <a:buNone/>
            </a:pPr>
            <a:endParaRPr>
              <a:solidFill>
                <a:schemeClr val="dk1"/>
              </a:solidFill>
            </a:endParaRPr>
          </a:p>
          <a:p>
            <a:pPr marL="457200" lvl="0" indent="-317500" algn="l" rtl="0">
              <a:spcBef>
                <a:spcPts val="2000"/>
              </a:spcBef>
              <a:spcAft>
                <a:spcPts val="0"/>
              </a:spcAft>
              <a:buClr>
                <a:schemeClr val="dk1"/>
              </a:buClr>
              <a:buSzPts val="1400"/>
              <a:buChar char="●"/>
            </a:pPr>
            <a:r>
              <a:rPr lang="en-GB">
                <a:solidFill>
                  <a:schemeClr val="dk1"/>
                </a:solidFill>
              </a:rPr>
              <a:t>The acceleration of the aircraft if its mass is </a:t>
            </a:r>
            <a:r>
              <a:rPr lang="en-GB" b="1">
                <a:solidFill>
                  <a:schemeClr val="dk1"/>
                </a:solidFill>
              </a:rPr>
              <a:t>6.8 x 10</a:t>
            </a:r>
            <a:r>
              <a:rPr lang="en-GB" b="1" baseline="30000">
                <a:solidFill>
                  <a:schemeClr val="dk1"/>
                </a:solidFill>
              </a:rPr>
              <a:t>4</a:t>
            </a:r>
            <a:r>
              <a:rPr lang="en-GB" b="1">
                <a:solidFill>
                  <a:schemeClr val="dk1"/>
                </a:solidFill>
              </a:rPr>
              <a:t> kg</a:t>
            </a:r>
            <a:r>
              <a:rPr lang="en-GB">
                <a:solidFill>
                  <a:schemeClr val="dk1"/>
                </a:solidFill>
              </a:rPr>
              <a:t>.</a:t>
            </a:r>
            <a:endParaRPr>
              <a:solidFill>
                <a:schemeClr val="dk1"/>
              </a:solidFill>
            </a:endParaRPr>
          </a:p>
        </p:txBody>
      </p:sp>
      <p:sp>
        <p:nvSpPr>
          <p:cNvPr id="2399" name="Google Shape;2399;p166"/>
          <p:cNvSpPr txBox="1"/>
          <p:nvPr/>
        </p:nvSpPr>
        <p:spPr>
          <a:xfrm>
            <a:off x="4667775" y="1169375"/>
            <a:ext cx="42078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Mass/</a:t>
            </a:r>
            <a:r>
              <a:rPr lang="en-GB" sz="1100" b="1">
                <a:solidFill>
                  <a:schemeClr val="dk1"/>
                </a:solidFill>
              </a:rPr>
              <a:t>weight</a:t>
            </a:r>
            <a:r>
              <a:rPr lang="en-GB" sz="1100">
                <a:solidFill>
                  <a:schemeClr val="dk1"/>
                </a:solidFill>
              </a:rPr>
              <a:t>/(downward) force is </a:t>
            </a:r>
            <a:r>
              <a:rPr lang="en-GB" sz="1100" b="1">
                <a:solidFill>
                  <a:schemeClr val="dk1"/>
                </a:solidFill>
              </a:rPr>
              <a:t>less</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b="1">
                <a:solidFill>
                  <a:schemeClr val="dk1"/>
                </a:solidFill>
              </a:rPr>
              <a:t>pressure</a:t>
            </a:r>
            <a:r>
              <a:rPr lang="en-GB" sz="1100">
                <a:solidFill>
                  <a:schemeClr val="dk1"/>
                </a:solidFill>
              </a:rPr>
              <a:t> is </a:t>
            </a:r>
            <a:r>
              <a:rPr lang="en-GB" sz="1100" b="1">
                <a:solidFill>
                  <a:schemeClr val="dk1"/>
                </a:solidFill>
              </a:rPr>
              <a:t>force</a:t>
            </a:r>
            <a:r>
              <a:rPr lang="en-GB" sz="1100">
                <a:solidFill>
                  <a:schemeClr val="dk1"/>
                </a:solidFill>
              </a:rPr>
              <a:t>/weight </a:t>
            </a:r>
            <a:r>
              <a:rPr lang="en-GB" sz="1100" b="1">
                <a:solidFill>
                  <a:schemeClr val="dk1"/>
                </a:solidFill>
              </a:rPr>
              <a:t>per unit area</a:t>
            </a:r>
            <a:r>
              <a:rPr lang="en-GB" sz="1100">
                <a:solidFill>
                  <a:schemeClr val="dk1"/>
                </a:solidFill>
              </a:rPr>
              <a:t>.</a:t>
            </a:r>
            <a:r>
              <a:rPr lang="en-GB" sz="1100" b="1">
                <a:solidFill>
                  <a:schemeClr val="dk1"/>
                </a:solidFill>
              </a:rPr>
              <a:t> (1)</a:t>
            </a:r>
            <a:endParaRPr sz="1100" b="1">
              <a:solidFill>
                <a:schemeClr val="dk1"/>
              </a:solidFill>
            </a:endParaRPr>
          </a:p>
        </p:txBody>
      </p:sp>
      <p:sp>
        <p:nvSpPr>
          <p:cNvPr id="2400" name="Google Shape;2400;p166"/>
          <p:cNvSpPr txBox="1"/>
          <p:nvPr/>
        </p:nvSpPr>
        <p:spPr>
          <a:xfrm>
            <a:off x="382900" y="3298100"/>
            <a:ext cx="392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During the flight the aircraft uses fuel.</a:t>
            </a:r>
            <a:endParaRPr sz="1100">
              <a:solidFill>
                <a:schemeClr val="dk1"/>
              </a:solidFill>
            </a:endParaRPr>
          </a:p>
        </p:txBody>
      </p:sp>
      <p:pic>
        <p:nvPicPr>
          <p:cNvPr id="2401" name="Google Shape;2401;p166"/>
          <p:cNvPicPr preferRelativeResize="0"/>
          <p:nvPr/>
        </p:nvPicPr>
        <p:blipFill>
          <a:blip r:embed="rId4">
            <a:alphaModFix/>
          </a:blip>
          <a:stretch>
            <a:fillRect/>
          </a:stretch>
        </p:blipFill>
        <p:spPr>
          <a:xfrm>
            <a:off x="1189875" y="1316225"/>
            <a:ext cx="2076679" cy="2049850"/>
          </a:xfrm>
          <a:prstGeom prst="rect">
            <a:avLst/>
          </a:prstGeom>
          <a:noFill/>
          <a:ln>
            <a:noFill/>
          </a:ln>
        </p:spPr>
      </p:pic>
      <p:sp>
        <p:nvSpPr>
          <p:cNvPr id="2402" name="Google Shape;2402;p166"/>
          <p:cNvSpPr txBox="1"/>
          <p:nvPr/>
        </p:nvSpPr>
        <p:spPr>
          <a:xfrm>
            <a:off x="6746050" y="3490475"/>
            <a:ext cx="17268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230 kN at 143</a:t>
            </a:r>
            <a:endParaRPr b="1" baseline="30000"/>
          </a:p>
        </p:txBody>
      </p:sp>
      <p:sp>
        <p:nvSpPr>
          <p:cNvPr id="2403" name="Google Shape;2403;p166"/>
          <p:cNvSpPr txBox="1"/>
          <p:nvPr/>
        </p:nvSpPr>
        <p:spPr>
          <a:xfrm>
            <a:off x="6746050" y="4371475"/>
            <a:ext cx="17268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3·4 m s</a:t>
            </a:r>
            <a:r>
              <a:rPr lang="en-GB" b="1" baseline="30000"/>
              <a:t>−2</a:t>
            </a:r>
            <a:endParaRPr b="1" baseline="30000"/>
          </a:p>
        </p:txBody>
      </p:sp>
      <p:sp>
        <p:nvSpPr>
          <p:cNvPr id="2404" name="Google Shape;2404;p166"/>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sp>
        <p:nvSpPr>
          <p:cNvPr id="2405" name="Google Shape;2405;p166"/>
          <p:cNvSpPr txBox="1"/>
          <p:nvPr/>
        </p:nvSpPr>
        <p:spPr>
          <a:xfrm>
            <a:off x="382900" y="3801325"/>
            <a:ext cx="39228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Explain why the pressure exerted by the tyres of the aircraft on the runway after the flight is less than the pressure exerted by the tyres on the runway before the flight. </a:t>
            </a:r>
            <a:r>
              <a:rPr lang="en-GB" b="1">
                <a:solidFill>
                  <a:schemeClr val="dk1"/>
                </a:solidFill>
              </a:rPr>
              <a:t>(2)</a:t>
            </a:r>
            <a:endParaRPr/>
          </a:p>
        </p:txBody>
      </p:sp>
      <p:pic>
        <p:nvPicPr>
          <p:cNvPr id="2406" name="Google Shape;2406;p166">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0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Shape 2410"/>
        <p:cNvGrpSpPr/>
        <p:nvPr/>
      </p:nvGrpSpPr>
      <p:grpSpPr>
        <a:xfrm>
          <a:off x="0" y="0"/>
          <a:ext cx="0" cy="0"/>
          <a:chOff x="0" y="0"/>
          <a:chExt cx="0" cy="0"/>
        </a:xfrm>
      </p:grpSpPr>
      <p:sp>
        <p:nvSpPr>
          <p:cNvPr id="2411" name="Google Shape;2411;p167"/>
          <p:cNvSpPr txBox="1">
            <a:spLocks noGrp="1"/>
          </p:cNvSpPr>
          <p:nvPr>
            <p:ph type="title"/>
          </p:nvPr>
        </p:nvSpPr>
        <p:spPr>
          <a:xfrm>
            <a:off x="311700" y="445025"/>
            <a:ext cx="4992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Gas laws and the kinetic model</a:t>
            </a:r>
            <a:endParaRPr b="1">
              <a:latin typeface="Nunito"/>
              <a:ea typeface="Nunito"/>
              <a:cs typeface="Nunito"/>
              <a:sym typeface="Nunito"/>
            </a:endParaRPr>
          </a:p>
        </p:txBody>
      </p:sp>
      <p:sp>
        <p:nvSpPr>
          <p:cNvPr id="2412" name="Google Shape;2412;p167"/>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2018</a:t>
            </a:r>
            <a:r>
              <a:rPr lang="en-GB" sz="1200">
                <a:solidFill>
                  <a:schemeClr val="dk1"/>
                </a:solidFill>
              </a:rPr>
              <a:t> 9aii</a:t>
            </a:r>
            <a:endParaRPr sz="1200">
              <a:solidFill>
                <a:schemeClr val="dk1"/>
              </a:solidFill>
            </a:endParaRPr>
          </a:p>
        </p:txBody>
      </p:sp>
      <p:sp>
        <p:nvSpPr>
          <p:cNvPr id="2413" name="Google Shape;2413;p16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414" name="Google Shape;2414;p167"/>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415" name="Google Shape;2415;p167"/>
          <p:cNvSpPr txBox="1"/>
          <p:nvPr/>
        </p:nvSpPr>
        <p:spPr>
          <a:xfrm>
            <a:off x="382900" y="1039050"/>
            <a:ext cx="40623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A student sets up an experiment to investigate the relationship between the pressure and temperature of a fixed mass of gas as shown.</a:t>
            </a:r>
            <a:endParaRPr>
              <a:solidFill>
                <a:schemeClr val="dk1"/>
              </a:solidFill>
            </a:endParaRPr>
          </a:p>
        </p:txBody>
      </p:sp>
      <p:sp>
        <p:nvSpPr>
          <p:cNvPr id="2416" name="Google Shape;2416;p167"/>
          <p:cNvSpPr txBox="1"/>
          <p:nvPr/>
        </p:nvSpPr>
        <p:spPr>
          <a:xfrm>
            <a:off x="4571900" y="1985463"/>
            <a:ext cx="4309200" cy="1118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(The increase in temperature) </a:t>
            </a:r>
            <a:r>
              <a:rPr lang="en-GB" sz="1100" b="1">
                <a:solidFill>
                  <a:schemeClr val="dk1"/>
                </a:solidFill>
              </a:rPr>
              <a:t>increases</a:t>
            </a:r>
            <a:r>
              <a:rPr lang="en-GB" sz="1100">
                <a:solidFill>
                  <a:schemeClr val="dk1"/>
                </a:solidFill>
              </a:rPr>
              <a:t> the </a:t>
            </a:r>
            <a:r>
              <a:rPr lang="en-GB" sz="1100" b="1">
                <a:solidFill>
                  <a:schemeClr val="dk1"/>
                </a:solidFill>
              </a:rPr>
              <a:t>kinetic energy</a:t>
            </a:r>
            <a:r>
              <a:rPr lang="en-GB" sz="1100">
                <a:solidFill>
                  <a:schemeClr val="dk1"/>
                </a:solidFill>
              </a:rPr>
              <a:t> of the gas </a:t>
            </a:r>
            <a:r>
              <a:rPr lang="en-GB" sz="1100" b="1">
                <a:solidFill>
                  <a:schemeClr val="dk1"/>
                </a:solidFill>
              </a:rPr>
              <a:t>particles</a:t>
            </a:r>
            <a:r>
              <a:rPr lang="en-GB" sz="1100">
                <a:solidFill>
                  <a:schemeClr val="dk1"/>
                </a:solidFill>
              </a:rPr>
              <a:t>/the </a:t>
            </a:r>
            <a:r>
              <a:rPr lang="en-GB" sz="1100" b="1">
                <a:solidFill>
                  <a:schemeClr val="dk1"/>
                </a:solidFill>
              </a:rPr>
              <a:t>particles</a:t>
            </a:r>
            <a:r>
              <a:rPr lang="en-GB" sz="1100">
                <a:solidFill>
                  <a:schemeClr val="dk1"/>
                </a:solidFill>
              </a:rPr>
              <a:t> move </a:t>
            </a:r>
            <a:r>
              <a:rPr lang="en-GB" sz="1100" b="1">
                <a:solidFill>
                  <a:schemeClr val="dk1"/>
                </a:solidFill>
              </a:rPr>
              <a:t>faster</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a:solidFill>
                  <a:schemeClr val="dk1"/>
                </a:solidFill>
              </a:rPr>
              <a:t>The </a:t>
            </a:r>
            <a:r>
              <a:rPr lang="en-GB" sz="1100" b="1">
                <a:solidFill>
                  <a:schemeClr val="dk1"/>
                </a:solidFill>
              </a:rPr>
              <a:t>particles</a:t>
            </a:r>
            <a:r>
              <a:rPr lang="en-GB" sz="1100">
                <a:solidFill>
                  <a:schemeClr val="dk1"/>
                </a:solidFill>
              </a:rPr>
              <a:t> </a:t>
            </a:r>
            <a:r>
              <a:rPr lang="en-GB" sz="1100" b="1">
                <a:solidFill>
                  <a:schemeClr val="dk1"/>
                </a:solidFill>
              </a:rPr>
              <a:t>hit</a:t>
            </a:r>
            <a:r>
              <a:rPr lang="en-GB" sz="1100">
                <a:solidFill>
                  <a:schemeClr val="dk1"/>
                </a:solidFill>
              </a:rPr>
              <a:t> the </a:t>
            </a:r>
            <a:r>
              <a:rPr lang="en-GB" sz="1100" b="1">
                <a:solidFill>
                  <a:schemeClr val="dk1"/>
                </a:solidFill>
              </a:rPr>
              <a:t>container</a:t>
            </a:r>
            <a:r>
              <a:rPr lang="en-GB" sz="1100">
                <a:solidFill>
                  <a:schemeClr val="dk1"/>
                </a:solidFill>
              </a:rPr>
              <a:t>/walls </a:t>
            </a:r>
            <a:r>
              <a:rPr lang="en-GB" sz="1100" b="1">
                <a:solidFill>
                  <a:schemeClr val="dk1"/>
                </a:solidFill>
              </a:rPr>
              <a:t>more</a:t>
            </a:r>
            <a:r>
              <a:rPr lang="en-GB" sz="1100">
                <a:solidFill>
                  <a:schemeClr val="dk1"/>
                </a:solidFill>
              </a:rPr>
              <a:t> </a:t>
            </a:r>
            <a:r>
              <a:rPr lang="en-GB" sz="1100" b="1">
                <a:solidFill>
                  <a:schemeClr val="dk1"/>
                </a:solidFill>
              </a:rPr>
              <a:t>frequently</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The </a:t>
            </a:r>
            <a:r>
              <a:rPr lang="en-GB" sz="1100" b="1">
                <a:solidFill>
                  <a:schemeClr val="dk1"/>
                </a:solidFill>
              </a:rPr>
              <a:t>particles</a:t>
            </a:r>
            <a:r>
              <a:rPr lang="en-GB" sz="1100">
                <a:solidFill>
                  <a:schemeClr val="dk1"/>
                </a:solidFill>
              </a:rPr>
              <a:t> </a:t>
            </a:r>
            <a:r>
              <a:rPr lang="en-GB" sz="1100" b="1">
                <a:solidFill>
                  <a:schemeClr val="dk1"/>
                </a:solidFill>
              </a:rPr>
              <a:t>hit</a:t>
            </a:r>
            <a:r>
              <a:rPr lang="en-GB" sz="1100">
                <a:solidFill>
                  <a:schemeClr val="dk1"/>
                </a:solidFill>
              </a:rPr>
              <a:t> the </a:t>
            </a:r>
            <a:r>
              <a:rPr lang="en-GB" sz="1100" b="1">
                <a:solidFill>
                  <a:schemeClr val="dk1"/>
                </a:solidFill>
              </a:rPr>
              <a:t>container</a:t>
            </a:r>
            <a:r>
              <a:rPr lang="en-GB" sz="1100">
                <a:solidFill>
                  <a:schemeClr val="dk1"/>
                </a:solidFill>
              </a:rPr>
              <a:t>/walls with </a:t>
            </a:r>
            <a:r>
              <a:rPr lang="en-GB" sz="1100" b="1">
                <a:solidFill>
                  <a:schemeClr val="dk1"/>
                </a:solidFill>
              </a:rPr>
              <a:t>greater</a:t>
            </a:r>
            <a:r>
              <a:rPr lang="en-GB" sz="1100">
                <a:solidFill>
                  <a:schemeClr val="dk1"/>
                </a:solidFill>
              </a:rPr>
              <a:t> </a:t>
            </a:r>
            <a:r>
              <a:rPr lang="en-GB" sz="1100" b="1">
                <a:solidFill>
                  <a:schemeClr val="dk1"/>
                </a:solidFill>
              </a:rPr>
              <a:t>force</a:t>
            </a:r>
            <a:r>
              <a:rPr lang="en-GB" sz="1100">
                <a:solidFill>
                  <a:schemeClr val="dk1"/>
                </a:solidFill>
              </a:rPr>
              <a:t>. </a:t>
            </a:r>
            <a:r>
              <a:rPr lang="en-GB" sz="1100" b="1">
                <a:solidFill>
                  <a:schemeClr val="dk1"/>
                </a:solidFill>
              </a:rPr>
              <a:t>(1)</a:t>
            </a:r>
            <a:endParaRPr sz="1100" b="1">
              <a:solidFill>
                <a:schemeClr val="dk1"/>
              </a:solidFill>
            </a:endParaRPr>
          </a:p>
        </p:txBody>
      </p:sp>
      <p:sp>
        <p:nvSpPr>
          <p:cNvPr id="2417" name="Google Shape;2417;p167"/>
          <p:cNvSpPr txBox="1"/>
          <p:nvPr/>
        </p:nvSpPr>
        <p:spPr>
          <a:xfrm>
            <a:off x="4572000" y="1131725"/>
            <a:ext cx="43092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Using the kinetic model, explain why the pressure of the gas increases as its temperature increases. </a:t>
            </a:r>
            <a:r>
              <a:rPr lang="en-GB" b="1">
                <a:solidFill>
                  <a:schemeClr val="dk1"/>
                </a:solidFill>
              </a:rPr>
              <a:t>(3)</a:t>
            </a:r>
            <a:endParaRPr sz="1100" b="1">
              <a:solidFill>
                <a:schemeClr val="dk1"/>
              </a:solidFill>
            </a:endParaRPr>
          </a:p>
        </p:txBody>
      </p:sp>
      <p:pic>
        <p:nvPicPr>
          <p:cNvPr id="2418" name="Google Shape;2418;p167"/>
          <p:cNvPicPr preferRelativeResize="0"/>
          <p:nvPr/>
        </p:nvPicPr>
        <p:blipFill>
          <a:blip r:embed="rId4">
            <a:alphaModFix/>
          </a:blip>
          <a:stretch>
            <a:fillRect/>
          </a:stretch>
        </p:blipFill>
        <p:spPr>
          <a:xfrm>
            <a:off x="697287" y="1891675"/>
            <a:ext cx="3128876" cy="1756125"/>
          </a:xfrm>
          <a:prstGeom prst="rect">
            <a:avLst/>
          </a:prstGeom>
          <a:noFill/>
          <a:ln>
            <a:noFill/>
          </a:ln>
        </p:spPr>
      </p:pic>
      <p:sp>
        <p:nvSpPr>
          <p:cNvPr id="2419" name="Google Shape;2419;p167"/>
          <p:cNvSpPr/>
          <p:nvPr/>
        </p:nvSpPr>
        <p:spPr>
          <a:xfrm>
            <a:off x="4571900" y="3342000"/>
            <a:ext cx="4309200" cy="1494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Predict:</a:t>
            </a:r>
            <a:endParaRPr b="1"/>
          </a:p>
          <a:p>
            <a:pPr marL="457200" lvl="0" indent="-317500" algn="l" rtl="0">
              <a:spcBef>
                <a:spcPts val="500"/>
              </a:spcBef>
              <a:spcAft>
                <a:spcPts val="0"/>
              </a:spcAft>
              <a:buClr>
                <a:schemeClr val="dk1"/>
              </a:buClr>
              <a:buSzPts val="1400"/>
              <a:buChar char="●"/>
            </a:pPr>
            <a:r>
              <a:rPr lang="en-GB">
                <a:solidFill>
                  <a:schemeClr val="dk1"/>
                </a:solidFill>
              </a:rPr>
              <a:t>the pressure reading which would be obtained if the student was to cool the gas to </a:t>
            </a:r>
            <a:r>
              <a:rPr lang="en-GB" b="1">
                <a:solidFill>
                  <a:schemeClr val="dk1"/>
                </a:solidFill>
              </a:rPr>
              <a:t>253 K</a:t>
            </a:r>
            <a:endParaRPr b="1">
              <a:solidFill>
                <a:schemeClr val="dk1"/>
              </a:solidFill>
            </a:endParaRPr>
          </a:p>
          <a:p>
            <a:pPr marL="0" lvl="0" indent="0" algn="l" rtl="0">
              <a:spcBef>
                <a:spcPts val="1000"/>
              </a:spcBef>
              <a:spcAft>
                <a:spcPts val="1000"/>
              </a:spcAft>
              <a:buNone/>
            </a:pPr>
            <a:endParaRPr>
              <a:solidFill>
                <a:schemeClr val="dk1"/>
              </a:solidFill>
            </a:endParaRPr>
          </a:p>
        </p:txBody>
      </p:sp>
      <p:sp>
        <p:nvSpPr>
          <p:cNvPr id="2420" name="Google Shape;2420;p167"/>
          <p:cNvSpPr txBox="1"/>
          <p:nvPr/>
        </p:nvSpPr>
        <p:spPr>
          <a:xfrm>
            <a:off x="5450375" y="4258175"/>
            <a:ext cx="3129000" cy="4674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Any single value between 83 kPa and 89 kPa inclusive</a:t>
            </a:r>
            <a:endParaRPr b="1" baseline="30000"/>
          </a:p>
        </p:txBody>
      </p:sp>
      <p:sp>
        <p:nvSpPr>
          <p:cNvPr id="2421" name="Google Shape;2421;p167"/>
          <p:cNvSpPr txBox="1"/>
          <p:nvPr/>
        </p:nvSpPr>
        <p:spPr>
          <a:xfrm>
            <a:off x="253775" y="3601650"/>
            <a:ext cx="4062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heats the water and records the following readings of pressure and temperature.</a:t>
            </a:r>
            <a:endParaRPr/>
          </a:p>
        </p:txBody>
      </p:sp>
      <p:pic>
        <p:nvPicPr>
          <p:cNvPr id="2422" name="Google Shape;2422;p167"/>
          <p:cNvPicPr preferRelativeResize="0"/>
          <p:nvPr/>
        </p:nvPicPr>
        <p:blipFill>
          <a:blip r:embed="rId5">
            <a:alphaModFix/>
          </a:blip>
          <a:stretch>
            <a:fillRect/>
          </a:stretch>
        </p:blipFill>
        <p:spPr>
          <a:xfrm>
            <a:off x="674075" y="4217246"/>
            <a:ext cx="3175301" cy="716379"/>
          </a:xfrm>
          <a:prstGeom prst="rect">
            <a:avLst/>
          </a:prstGeom>
          <a:noFill/>
          <a:ln>
            <a:noFill/>
          </a:ln>
        </p:spPr>
      </p:pic>
      <p:sp>
        <p:nvSpPr>
          <p:cNvPr id="2423" name="Google Shape;2423;p167"/>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6" action="ppaction://hlinksldjump"/>
              </a:rPr>
              <a:t>Relationship sheet</a:t>
            </a:r>
            <a:endParaRPr sz="1000" u="sng">
              <a:solidFill>
                <a:schemeClr val="hlink"/>
              </a:solidFill>
            </a:endParaRPr>
          </a:p>
        </p:txBody>
      </p:sp>
      <p:pic>
        <p:nvPicPr>
          <p:cNvPr id="2424" name="Google Shape;2424;p167">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Shape 2428"/>
        <p:cNvGrpSpPr/>
        <p:nvPr/>
      </p:nvGrpSpPr>
      <p:grpSpPr>
        <a:xfrm>
          <a:off x="0" y="0"/>
          <a:ext cx="0" cy="0"/>
          <a:chOff x="0" y="0"/>
          <a:chExt cx="0" cy="0"/>
        </a:xfrm>
      </p:grpSpPr>
      <p:sp>
        <p:nvSpPr>
          <p:cNvPr id="2429" name="Google Shape;2429;p168"/>
          <p:cNvSpPr txBox="1">
            <a:spLocks noGrp="1"/>
          </p:cNvSpPr>
          <p:nvPr>
            <p:ph type="title"/>
          </p:nvPr>
        </p:nvSpPr>
        <p:spPr>
          <a:xfrm>
            <a:off x="311700" y="445025"/>
            <a:ext cx="4992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Gas laws and the kinetic model</a:t>
            </a:r>
            <a:endParaRPr b="1">
              <a:latin typeface="Nunito"/>
              <a:ea typeface="Nunito"/>
              <a:cs typeface="Nunito"/>
              <a:sym typeface="Nunito"/>
            </a:endParaRPr>
          </a:p>
        </p:txBody>
      </p:sp>
      <p:sp>
        <p:nvSpPr>
          <p:cNvPr id="2430" name="Google Shape;2430;p168"/>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2019</a:t>
            </a:r>
            <a:r>
              <a:rPr lang="en-GB" sz="1200">
                <a:solidFill>
                  <a:schemeClr val="dk1"/>
                </a:solidFill>
              </a:rPr>
              <a:t> 8cii</a:t>
            </a:r>
            <a:endParaRPr sz="1200">
              <a:solidFill>
                <a:schemeClr val="dk1"/>
              </a:solidFill>
            </a:endParaRPr>
          </a:p>
        </p:txBody>
      </p:sp>
      <p:sp>
        <p:nvSpPr>
          <p:cNvPr id="2431" name="Google Shape;2431;p16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432" name="Google Shape;2432;p168"/>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433" name="Google Shape;2433;p168"/>
          <p:cNvSpPr txBox="1"/>
          <p:nvPr/>
        </p:nvSpPr>
        <p:spPr>
          <a:xfrm>
            <a:off x="382900" y="916025"/>
            <a:ext cx="40623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A water rocket consists of a plastic bottle partly filled with water. Air is pumped in through the water. When the pressure is great enough, the tube detaches from the bottle. Water is forced out of the bottle, which causes the bottle to be launched upwards.</a:t>
            </a:r>
            <a:endParaRPr>
              <a:solidFill>
                <a:schemeClr val="dk1"/>
              </a:solidFill>
            </a:endParaRPr>
          </a:p>
        </p:txBody>
      </p:sp>
      <p:sp>
        <p:nvSpPr>
          <p:cNvPr id="2434" name="Google Shape;2434;p168"/>
          <p:cNvSpPr txBox="1"/>
          <p:nvPr/>
        </p:nvSpPr>
        <p:spPr>
          <a:xfrm>
            <a:off x="4673300" y="1095563"/>
            <a:ext cx="4207800" cy="1163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50">
                <a:latin typeface="Trebuchet MS"/>
                <a:ea typeface="Trebuchet MS"/>
                <a:cs typeface="Trebuchet MS"/>
                <a:sym typeface="Trebuchet MS"/>
              </a:rPr>
              <a:t>(individual)</a:t>
            </a:r>
            <a:r>
              <a:rPr lang="en-GB" sz="1050"/>
              <a:t> </a:t>
            </a:r>
            <a:r>
              <a:rPr lang="en-GB" sz="1050" b="1">
                <a:latin typeface="Trebuchet MS"/>
                <a:ea typeface="Trebuchet MS"/>
                <a:cs typeface="Trebuchet MS"/>
                <a:sym typeface="Trebuchet MS"/>
              </a:rPr>
              <a:t>particles</a:t>
            </a:r>
            <a:r>
              <a:rPr lang="en-GB" sz="1050"/>
              <a:t> </a:t>
            </a:r>
            <a:r>
              <a:rPr lang="en-GB" sz="1050" b="1">
                <a:latin typeface="Trebuchet MS"/>
                <a:ea typeface="Trebuchet MS"/>
                <a:cs typeface="Trebuchet MS"/>
                <a:sym typeface="Trebuchet MS"/>
              </a:rPr>
              <a:t>collide</a:t>
            </a:r>
            <a:r>
              <a:rPr lang="en-GB" sz="1050"/>
              <a:t> </a:t>
            </a:r>
            <a:r>
              <a:rPr lang="en-GB" sz="1050">
                <a:latin typeface="Trebuchet MS"/>
                <a:ea typeface="Trebuchet MS"/>
                <a:cs typeface="Trebuchet MS"/>
                <a:sym typeface="Trebuchet MS"/>
              </a:rPr>
              <a:t>with</a:t>
            </a:r>
            <a:r>
              <a:rPr lang="en-GB" sz="1050"/>
              <a:t> </a:t>
            </a:r>
            <a:r>
              <a:rPr lang="en-GB" sz="1050">
                <a:latin typeface="Trebuchet MS"/>
                <a:ea typeface="Trebuchet MS"/>
                <a:cs typeface="Trebuchet MS"/>
                <a:sym typeface="Trebuchet MS"/>
              </a:rPr>
              <a:t>container/</a:t>
            </a:r>
            <a:r>
              <a:rPr lang="en-GB" sz="1050" b="1">
                <a:latin typeface="Trebuchet MS"/>
                <a:ea typeface="Trebuchet MS"/>
                <a:cs typeface="Trebuchet MS"/>
                <a:sym typeface="Trebuchet MS"/>
              </a:rPr>
              <a:t>walls</a:t>
            </a:r>
            <a:r>
              <a:rPr lang="en-GB" sz="1050"/>
              <a:t> </a:t>
            </a:r>
            <a:r>
              <a:rPr lang="en-GB" sz="1050" b="1">
                <a:latin typeface="Trebuchet MS"/>
                <a:ea typeface="Trebuchet MS"/>
                <a:cs typeface="Trebuchet MS"/>
                <a:sym typeface="Trebuchet MS"/>
              </a:rPr>
              <a:t>less</a:t>
            </a:r>
            <a:r>
              <a:rPr lang="en-GB" sz="1050"/>
              <a:t> </a:t>
            </a:r>
            <a:r>
              <a:rPr lang="en-GB" sz="1050" b="1">
                <a:latin typeface="Trebuchet MS"/>
                <a:ea typeface="Trebuchet MS"/>
                <a:cs typeface="Trebuchet MS"/>
                <a:sym typeface="Trebuchet MS"/>
              </a:rPr>
              <a:t>frequently</a:t>
            </a:r>
            <a:r>
              <a:rPr lang="en-GB" sz="1050"/>
              <a:t> </a:t>
            </a:r>
            <a:r>
              <a:rPr lang="en-GB" sz="1050">
                <a:latin typeface="Trebuchet MS"/>
                <a:ea typeface="Trebuchet MS"/>
                <a:cs typeface="Trebuchet MS"/>
                <a:sym typeface="Trebuchet MS"/>
              </a:rPr>
              <a:t>(than</a:t>
            </a:r>
            <a:r>
              <a:rPr lang="en-GB" sz="1050"/>
              <a:t> </a:t>
            </a:r>
            <a:r>
              <a:rPr lang="en-GB" sz="1050">
                <a:latin typeface="Trebuchet MS"/>
                <a:ea typeface="Trebuchet MS"/>
                <a:cs typeface="Trebuchet MS"/>
                <a:sym typeface="Trebuchet MS"/>
              </a:rPr>
              <a:t>before)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050">
                <a:solidFill>
                  <a:schemeClr val="dk1"/>
                </a:solidFill>
                <a:latin typeface="Trebuchet MS"/>
                <a:ea typeface="Trebuchet MS"/>
                <a:cs typeface="Trebuchet MS"/>
                <a:sym typeface="Trebuchet MS"/>
              </a:rPr>
              <a:t>(overall)</a:t>
            </a:r>
            <a:r>
              <a:rPr lang="en-GB" sz="1050">
                <a:solidFill>
                  <a:schemeClr val="dk1"/>
                </a:solidFill>
              </a:rPr>
              <a:t> </a:t>
            </a:r>
            <a:r>
              <a:rPr lang="en-GB" sz="1050" b="1">
                <a:solidFill>
                  <a:schemeClr val="dk1"/>
                </a:solidFill>
                <a:latin typeface="Trebuchet MS"/>
                <a:ea typeface="Trebuchet MS"/>
                <a:cs typeface="Trebuchet MS"/>
                <a:sym typeface="Trebuchet MS"/>
              </a:rPr>
              <a:t>force</a:t>
            </a:r>
            <a:r>
              <a:rPr lang="en-GB" sz="1050">
                <a:solidFill>
                  <a:schemeClr val="dk1"/>
                </a:solidFill>
              </a:rPr>
              <a:t> </a:t>
            </a:r>
            <a:r>
              <a:rPr lang="en-GB" sz="1050">
                <a:solidFill>
                  <a:schemeClr val="dk1"/>
                </a:solidFill>
                <a:latin typeface="Trebuchet MS"/>
                <a:ea typeface="Trebuchet MS"/>
                <a:cs typeface="Trebuchet MS"/>
                <a:sym typeface="Trebuchet MS"/>
              </a:rPr>
              <a:t>(on</a:t>
            </a:r>
            <a:r>
              <a:rPr lang="en-GB" sz="1050">
                <a:solidFill>
                  <a:schemeClr val="dk1"/>
                </a:solidFill>
              </a:rPr>
              <a:t> </a:t>
            </a:r>
            <a:r>
              <a:rPr lang="en-GB" sz="1050">
                <a:solidFill>
                  <a:schemeClr val="dk1"/>
                </a:solidFill>
                <a:latin typeface="Trebuchet MS"/>
                <a:ea typeface="Trebuchet MS"/>
                <a:cs typeface="Trebuchet MS"/>
                <a:sym typeface="Trebuchet MS"/>
              </a:rPr>
              <a:t>walls)</a:t>
            </a:r>
            <a:r>
              <a:rPr lang="en-GB" sz="1050">
                <a:solidFill>
                  <a:schemeClr val="dk1"/>
                </a:solidFill>
              </a:rPr>
              <a:t> </a:t>
            </a:r>
            <a:r>
              <a:rPr lang="en-GB" sz="1050">
                <a:solidFill>
                  <a:schemeClr val="dk1"/>
                </a:solidFill>
                <a:latin typeface="Trebuchet MS"/>
                <a:ea typeface="Trebuchet MS"/>
                <a:cs typeface="Trebuchet MS"/>
                <a:sym typeface="Trebuchet MS"/>
              </a:rPr>
              <a:t>is</a:t>
            </a:r>
            <a:r>
              <a:rPr lang="en-GB" sz="1050">
                <a:solidFill>
                  <a:schemeClr val="dk1"/>
                </a:solidFill>
              </a:rPr>
              <a:t> </a:t>
            </a:r>
            <a:r>
              <a:rPr lang="en-GB" sz="1050" b="1">
                <a:solidFill>
                  <a:schemeClr val="dk1"/>
                </a:solidFill>
                <a:latin typeface="Trebuchet MS"/>
                <a:ea typeface="Trebuchet MS"/>
                <a:cs typeface="Trebuchet MS"/>
                <a:sym typeface="Trebuchet MS"/>
              </a:rPr>
              <a:t>less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GB" sz="1050" b="1">
                <a:solidFill>
                  <a:schemeClr val="dk1"/>
                </a:solidFill>
                <a:latin typeface="Trebuchet MS"/>
                <a:ea typeface="Trebuchet MS"/>
                <a:cs typeface="Trebuchet MS"/>
                <a:sym typeface="Trebuchet MS"/>
              </a:rPr>
              <a:t>pressure</a:t>
            </a:r>
            <a:r>
              <a:rPr lang="en-GB" sz="1050">
                <a:solidFill>
                  <a:schemeClr val="dk1"/>
                </a:solidFill>
              </a:rPr>
              <a:t> </a:t>
            </a:r>
            <a:r>
              <a:rPr lang="en-GB" sz="1050" b="1">
                <a:solidFill>
                  <a:schemeClr val="dk1"/>
                </a:solidFill>
                <a:latin typeface="Trebuchet MS"/>
                <a:ea typeface="Trebuchet MS"/>
                <a:cs typeface="Trebuchet MS"/>
                <a:sym typeface="Trebuchet MS"/>
              </a:rPr>
              <a:t>decreases</a:t>
            </a:r>
            <a:r>
              <a:rPr lang="en-GB" sz="1050">
                <a:solidFill>
                  <a:schemeClr val="dk1"/>
                </a:solidFill>
                <a:latin typeface="Trebuchet MS"/>
                <a:ea typeface="Trebuchet MS"/>
                <a:cs typeface="Trebuchet MS"/>
                <a:sym typeface="Trebuchet MS"/>
              </a:rPr>
              <a:t> </a:t>
            </a:r>
            <a:r>
              <a:rPr lang="en-GB" sz="1050" b="1">
                <a:latin typeface="Trebuchet MS"/>
                <a:ea typeface="Trebuchet MS"/>
                <a:cs typeface="Trebuchet MS"/>
                <a:sym typeface="Trebuchet MS"/>
              </a:rPr>
              <a:t>(1)</a:t>
            </a:r>
            <a:endParaRPr sz="1100">
              <a:solidFill>
                <a:schemeClr val="dk1"/>
              </a:solidFill>
            </a:endParaRPr>
          </a:p>
        </p:txBody>
      </p:sp>
      <p:sp>
        <p:nvSpPr>
          <p:cNvPr id="2435" name="Google Shape;2435;p168"/>
          <p:cNvSpPr/>
          <p:nvPr/>
        </p:nvSpPr>
        <p:spPr>
          <a:xfrm>
            <a:off x="4673300" y="2323075"/>
            <a:ext cx="4207800" cy="2725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Calculate:</a:t>
            </a:r>
            <a:endParaRPr b="1"/>
          </a:p>
          <a:p>
            <a:pPr marL="457200" lvl="0" indent="-317500" algn="l" rtl="0">
              <a:spcBef>
                <a:spcPts val="500"/>
              </a:spcBef>
              <a:spcAft>
                <a:spcPts val="0"/>
              </a:spcAft>
              <a:buClr>
                <a:schemeClr val="dk1"/>
              </a:buClr>
              <a:buSzPts val="1400"/>
              <a:buChar char="●"/>
            </a:pPr>
            <a:r>
              <a:rPr lang="en-GB">
                <a:solidFill>
                  <a:schemeClr val="dk1"/>
                </a:solidFill>
              </a:rPr>
              <a:t>the force exerted on the water at launch by the pressurised air if the area of contact is </a:t>
            </a:r>
            <a:r>
              <a:rPr lang="en-GB" b="1">
                <a:solidFill>
                  <a:schemeClr val="dk1"/>
                </a:solidFill>
              </a:rPr>
              <a:t>4.50 x 10</a:t>
            </a:r>
            <a:r>
              <a:rPr lang="en-GB" b="1" baseline="30000">
                <a:solidFill>
                  <a:schemeClr val="dk1"/>
                </a:solidFill>
              </a:rPr>
              <a:t>-3</a:t>
            </a:r>
            <a:r>
              <a:rPr lang="en-GB" b="1">
                <a:solidFill>
                  <a:schemeClr val="dk1"/>
                </a:solidFill>
              </a:rPr>
              <a:t> m</a:t>
            </a:r>
            <a:r>
              <a:rPr lang="en-GB" b="1" baseline="30000">
                <a:solidFill>
                  <a:schemeClr val="dk1"/>
                </a:solidFill>
              </a:rPr>
              <a:t>2</a:t>
            </a:r>
            <a:endParaRPr b="1">
              <a:solidFill>
                <a:schemeClr val="dk1"/>
              </a:solidFill>
            </a:endParaRPr>
          </a:p>
          <a:p>
            <a:pPr marL="457200" lvl="0" indent="0" algn="l" rtl="0">
              <a:spcBef>
                <a:spcPts val="1000"/>
              </a:spcBef>
              <a:spcAft>
                <a:spcPts val="0"/>
              </a:spcAft>
              <a:buNone/>
            </a:pPr>
            <a:endParaRPr>
              <a:solidFill>
                <a:schemeClr val="dk1"/>
              </a:solidFill>
            </a:endParaRPr>
          </a:p>
          <a:p>
            <a:pPr marL="457200" lvl="0" indent="-317500" algn="l" rtl="0">
              <a:spcBef>
                <a:spcPts val="1000"/>
              </a:spcBef>
              <a:spcAft>
                <a:spcPts val="0"/>
              </a:spcAft>
              <a:buClr>
                <a:schemeClr val="dk1"/>
              </a:buClr>
              <a:buSzPts val="1400"/>
              <a:buChar char="●"/>
            </a:pPr>
            <a:r>
              <a:rPr lang="en-GB">
                <a:solidFill>
                  <a:schemeClr val="dk1"/>
                </a:solidFill>
              </a:rPr>
              <a:t>the pressure of the air in the bottle if the volume of the air in the bottle increases from </a:t>
            </a:r>
            <a:endParaRPr>
              <a:solidFill>
                <a:schemeClr val="dk1"/>
              </a:solidFill>
            </a:endParaRPr>
          </a:p>
          <a:p>
            <a:pPr marL="0" lvl="0" indent="457200" algn="l" rtl="0">
              <a:spcBef>
                <a:spcPts val="0"/>
              </a:spcBef>
              <a:spcAft>
                <a:spcPts val="0"/>
              </a:spcAft>
              <a:buNone/>
            </a:pPr>
            <a:r>
              <a:rPr lang="en-GB" b="1">
                <a:solidFill>
                  <a:schemeClr val="dk1"/>
                </a:solidFill>
              </a:rPr>
              <a:t>7.5 x 10</a:t>
            </a:r>
            <a:r>
              <a:rPr lang="en-GB" b="1" baseline="30000">
                <a:solidFill>
                  <a:schemeClr val="dk1"/>
                </a:solidFill>
              </a:rPr>
              <a:t>-4</a:t>
            </a:r>
            <a:r>
              <a:rPr lang="en-GB" b="1">
                <a:solidFill>
                  <a:schemeClr val="dk1"/>
                </a:solidFill>
              </a:rPr>
              <a:t> m</a:t>
            </a:r>
            <a:r>
              <a:rPr lang="en-GB" b="1" baseline="30000">
                <a:solidFill>
                  <a:schemeClr val="dk1"/>
                </a:solidFill>
              </a:rPr>
              <a:t>3</a:t>
            </a:r>
            <a:r>
              <a:rPr lang="en-GB" baseline="30000">
                <a:solidFill>
                  <a:schemeClr val="dk1"/>
                </a:solidFill>
              </a:rPr>
              <a:t> </a:t>
            </a:r>
            <a:r>
              <a:rPr lang="en-GB">
                <a:solidFill>
                  <a:schemeClr val="dk1"/>
                </a:solidFill>
              </a:rPr>
              <a:t>to </a:t>
            </a:r>
            <a:r>
              <a:rPr lang="en-GB" b="1">
                <a:solidFill>
                  <a:schemeClr val="dk1"/>
                </a:solidFill>
              </a:rPr>
              <a:t>1·2 × 10</a:t>
            </a:r>
            <a:r>
              <a:rPr lang="en-GB" b="1" baseline="30000">
                <a:solidFill>
                  <a:schemeClr val="dk1"/>
                </a:solidFill>
              </a:rPr>
              <a:t>−4 </a:t>
            </a:r>
            <a:r>
              <a:rPr lang="en-GB" b="1">
                <a:solidFill>
                  <a:schemeClr val="dk1"/>
                </a:solidFill>
              </a:rPr>
              <a:t>m</a:t>
            </a:r>
            <a:r>
              <a:rPr lang="en-GB" b="1" baseline="30000">
                <a:solidFill>
                  <a:schemeClr val="dk1"/>
                </a:solidFill>
              </a:rPr>
              <a:t>3</a:t>
            </a:r>
            <a:r>
              <a:rPr lang="en-GB">
                <a:solidFill>
                  <a:schemeClr val="dk1"/>
                </a:solidFill>
              </a:rPr>
              <a:t>.</a:t>
            </a:r>
            <a:endParaRPr>
              <a:solidFill>
                <a:schemeClr val="dk1"/>
              </a:solidFill>
            </a:endParaRPr>
          </a:p>
          <a:p>
            <a:pPr marL="0" lvl="0" indent="0" algn="l" rtl="0">
              <a:spcBef>
                <a:spcPts val="1000"/>
              </a:spcBef>
              <a:spcAft>
                <a:spcPts val="1000"/>
              </a:spcAft>
              <a:buNone/>
            </a:pPr>
            <a:endParaRPr>
              <a:solidFill>
                <a:schemeClr val="dk1"/>
              </a:solidFill>
            </a:endParaRPr>
          </a:p>
        </p:txBody>
      </p:sp>
      <p:sp>
        <p:nvSpPr>
          <p:cNvPr id="2436" name="Google Shape;2436;p168"/>
          <p:cNvSpPr txBox="1"/>
          <p:nvPr/>
        </p:nvSpPr>
        <p:spPr>
          <a:xfrm>
            <a:off x="6991050" y="3349650"/>
            <a:ext cx="10152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783N</a:t>
            </a:r>
            <a:endParaRPr b="1" baseline="30000"/>
          </a:p>
        </p:txBody>
      </p:sp>
      <p:sp>
        <p:nvSpPr>
          <p:cNvPr id="2437" name="Google Shape;2437;p168"/>
          <p:cNvSpPr txBox="1"/>
          <p:nvPr/>
        </p:nvSpPr>
        <p:spPr>
          <a:xfrm>
            <a:off x="382900" y="3601650"/>
            <a:ext cx="4062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At launch, the air in the bottle is at a pressure of </a:t>
            </a:r>
            <a:r>
              <a:rPr lang="en-GB" b="1"/>
              <a:t>1·74 × 10</a:t>
            </a:r>
            <a:r>
              <a:rPr lang="en-GB" b="1" baseline="30000"/>
              <a:t>5</a:t>
            </a:r>
            <a:r>
              <a:rPr lang="en-GB" b="1"/>
              <a:t> Pa</a:t>
            </a:r>
            <a:r>
              <a:rPr lang="en-GB"/>
              <a:t>.</a:t>
            </a:r>
            <a:endParaRPr/>
          </a:p>
        </p:txBody>
      </p:sp>
      <p:pic>
        <p:nvPicPr>
          <p:cNvPr id="2438" name="Google Shape;2438;p168"/>
          <p:cNvPicPr preferRelativeResize="0"/>
          <p:nvPr/>
        </p:nvPicPr>
        <p:blipFill>
          <a:blip r:embed="rId4">
            <a:alphaModFix/>
          </a:blip>
          <a:stretch>
            <a:fillRect/>
          </a:stretch>
        </p:blipFill>
        <p:spPr>
          <a:xfrm>
            <a:off x="1084950" y="2323075"/>
            <a:ext cx="2922450" cy="1278575"/>
          </a:xfrm>
          <a:prstGeom prst="rect">
            <a:avLst/>
          </a:prstGeom>
          <a:noFill/>
          <a:ln>
            <a:noFill/>
          </a:ln>
        </p:spPr>
      </p:pic>
      <p:sp>
        <p:nvSpPr>
          <p:cNvPr id="2439" name="Google Shape;2439;p168"/>
          <p:cNvSpPr txBox="1"/>
          <p:nvPr/>
        </p:nvSpPr>
        <p:spPr>
          <a:xfrm>
            <a:off x="382900" y="4217250"/>
            <a:ext cx="40044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the kinetic model, explain what happens to the pressure of the air inside the bottle as the volume of the air increases. </a:t>
            </a:r>
            <a:r>
              <a:rPr lang="en-GB" b="1"/>
              <a:t>(3)</a:t>
            </a:r>
            <a:endParaRPr b="1"/>
          </a:p>
        </p:txBody>
      </p:sp>
      <p:sp>
        <p:nvSpPr>
          <p:cNvPr id="2440" name="Google Shape;2440;p168"/>
          <p:cNvSpPr txBox="1"/>
          <p:nvPr/>
        </p:nvSpPr>
        <p:spPr>
          <a:xfrm>
            <a:off x="6991050" y="4574450"/>
            <a:ext cx="10152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1·5 </a:t>
            </a:r>
            <a:r>
              <a:rPr lang="en-GB" b="1">
                <a:solidFill>
                  <a:schemeClr val="dk1"/>
                </a:solidFill>
              </a:rPr>
              <a:t>× </a:t>
            </a:r>
            <a:r>
              <a:rPr lang="en-GB" b="1"/>
              <a:t>10</a:t>
            </a:r>
            <a:r>
              <a:rPr lang="en-GB" b="1" baseline="30000"/>
              <a:t>5 </a:t>
            </a:r>
            <a:r>
              <a:rPr lang="en-GB" b="1"/>
              <a:t>Pa</a:t>
            </a:r>
            <a:endParaRPr b="1" baseline="30000"/>
          </a:p>
        </p:txBody>
      </p:sp>
      <p:sp>
        <p:nvSpPr>
          <p:cNvPr id="2441" name="Google Shape;2441;p168"/>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2442" name="Google Shape;2442;p16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Shape 2446"/>
        <p:cNvGrpSpPr/>
        <p:nvPr/>
      </p:nvGrpSpPr>
      <p:grpSpPr>
        <a:xfrm>
          <a:off x="0" y="0"/>
          <a:ext cx="0" cy="0"/>
          <a:chOff x="0" y="0"/>
          <a:chExt cx="0" cy="0"/>
        </a:xfrm>
      </p:grpSpPr>
      <p:sp>
        <p:nvSpPr>
          <p:cNvPr id="2447" name="Google Shape;2447;p169"/>
          <p:cNvSpPr txBox="1">
            <a:spLocks noGrp="1"/>
          </p:cNvSpPr>
          <p:nvPr>
            <p:ph type="title"/>
          </p:nvPr>
        </p:nvSpPr>
        <p:spPr>
          <a:xfrm>
            <a:off x="311700" y="445025"/>
            <a:ext cx="4992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Gas laws and the kinetic model</a:t>
            </a:r>
            <a:endParaRPr b="1">
              <a:latin typeface="Nunito"/>
              <a:ea typeface="Nunito"/>
              <a:cs typeface="Nunito"/>
              <a:sym typeface="Nunito"/>
            </a:endParaRPr>
          </a:p>
        </p:txBody>
      </p:sp>
      <p:sp>
        <p:nvSpPr>
          <p:cNvPr id="2448" name="Google Shape;2448;p169"/>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2020</a:t>
            </a:r>
            <a:r>
              <a:rPr lang="en-GB" sz="1200">
                <a:solidFill>
                  <a:schemeClr val="dk1"/>
                </a:solidFill>
              </a:rPr>
              <a:t> 9bii</a:t>
            </a:r>
            <a:endParaRPr sz="1200">
              <a:solidFill>
                <a:schemeClr val="dk1"/>
              </a:solidFill>
            </a:endParaRPr>
          </a:p>
        </p:txBody>
      </p:sp>
      <p:sp>
        <p:nvSpPr>
          <p:cNvPr id="2449" name="Google Shape;2449;p16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450" name="Google Shape;2450;p169"/>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451" name="Google Shape;2451;p169"/>
          <p:cNvSpPr txBox="1"/>
          <p:nvPr/>
        </p:nvSpPr>
        <p:spPr>
          <a:xfrm>
            <a:off x="382900" y="916025"/>
            <a:ext cx="4359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A scuba diver uses compressed air from a cylinder to breathe underwater.</a:t>
            </a:r>
            <a:endParaRPr>
              <a:solidFill>
                <a:schemeClr val="dk1"/>
              </a:solidFill>
            </a:endParaRPr>
          </a:p>
        </p:txBody>
      </p:sp>
      <p:sp>
        <p:nvSpPr>
          <p:cNvPr id="2452" name="Google Shape;2452;p169"/>
          <p:cNvSpPr txBox="1"/>
          <p:nvPr/>
        </p:nvSpPr>
        <p:spPr>
          <a:xfrm>
            <a:off x="440800" y="3302350"/>
            <a:ext cx="4127100" cy="17373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050">
                <a:latin typeface="Trebuchet MS"/>
                <a:ea typeface="Trebuchet MS"/>
                <a:cs typeface="Trebuchet MS"/>
                <a:sym typeface="Trebuchet MS"/>
              </a:rPr>
              <a:t>(The decrease in temperature) </a:t>
            </a:r>
            <a:r>
              <a:rPr lang="en-GB" sz="1050" b="1">
                <a:latin typeface="Trebuchet MS"/>
                <a:ea typeface="Trebuchet MS"/>
                <a:cs typeface="Trebuchet MS"/>
                <a:sym typeface="Trebuchet MS"/>
              </a:rPr>
              <a:t>decreases</a:t>
            </a:r>
            <a:r>
              <a:rPr lang="en-GB" sz="1050">
                <a:latin typeface="Trebuchet MS"/>
                <a:ea typeface="Trebuchet MS"/>
                <a:cs typeface="Trebuchet MS"/>
                <a:sym typeface="Trebuchet MS"/>
              </a:rPr>
              <a:t> the </a:t>
            </a:r>
            <a:r>
              <a:rPr lang="en-GB" sz="1050" b="1">
                <a:latin typeface="Trebuchet MS"/>
                <a:ea typeface="Trebuchet MS"/>
                <a:cs typeface="Trebuchet MS"/>
                <a:sym typeface="Trebuchet MS"/>
              </a:rPr>
              <a:t>kinetic energy</a:t>
            </a:r>
            <a:r>
              <a:rPr lang="en-GB" sz="1050">
                <a:latin typeface="Trebuchet MS"/>
                <a:ea typeface="Trebuchet MS"/>
                <a:cs typeface="Trebuchet MS"/>
                <a:sym typeface="Trebuchet MS"/>
              </a:rPr>
              <a:t> of the gas </a:t>
            </a:r>
            <a:r>
              <a:rPr lang="en-GB" sz="1050" b="1">
                <a:latin typeface="Trebuchet MS"/>
                <a:ea typeface="Trebuchet MS"/>
                <a:cs typeface="Trebuchet MS"/>
                <a:sym typeface="Trebuchet MS"/>
              </a:rPr>
              <a:t>particles</a:t>
            </a:r>
            <a:r>
              <a:rPr lang="en-GB" sz="1050">
                <a:latin typeface="Trebuchet MS"/>
                <a:ea typeface="Trebuchet MS"/>
                <a:cs typeface="Trebuchet MS"/>
                <a:sym typeface="Trebuchet MS"/>
              </a:rPr>
              <a:t>/the </a:t>
            </a:r>
            <a:r>
              <a:rPr lang="en-GB" sz="1050" b="1">
                <a:latin typeface="Trebuchet MS"/>
                <a:ea typeface="Trebuchet MS"/>
                <a:cs typeface="Trebuchet MS"/>
                <a:sym typeface="Trebuchet MS"/>
              </a:rPr>
              <a:t>particles</a:t>
            </a:r>
            <a:r>
              <a:rPr lang="en-GB" sz="1050">
                <a:latin typeface="Trebuchet MS"/>
                <a:ea typeface="Trebuchet MS"/>
                <a:cs typeface="Trebuchet MS"/>
                <a:sym typeface="Trebuchet MS"/>
              </a:rPr>
              <a:t> move </a:t>
            </a:r>
            <a:r>
              <a:rPr lang="en-GB" sz="1050" b="1">
                <a:latin typeface="Trebuchet MS"/>
                <a:ea typeface="Trebuchet MS"/>
                <a:cs typeface="Trebuchet MS"/>
                <a:sym typeface="Trebuchet MS"/>
              </a:rPr>
              <a:t>slower</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050">
                <a:latin typeface="Trebuchet MS"/>
                <a:ea typeface="Trebuchet MS"/>
                <a:cs typeface="Trebuchet MS"/>
                <a:sym typeface="Trebuchet MS"/>
              </a:rPr>
              <a:t>The </a:t>
            </a:r>
            <a:r>
              <a:rPr lang="en-GB" sz="1050" b="1">
                <a:latin typeface="Trebuchet MS"/>
                <a:ea typeface="Trebuchet MS"/>
                <a:cs typeface="Trebuchet MS"/>
                <a:sym typeface="Trebuchet MS"/>
              </a:rPr>
              <a:t>particles</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hit</a:t>
            </a:r>
            <a:r>
              <a:rPr lang="en-GB" sz="1050">
                <a:latin typeface="Trebuchet MS"/>
                <a:ea typeface="Trebuchet MS"/>
                <a:cs typeface="Trebuchet MS"/>
                <a:sym typeface="Trebuchet MS"/>
              </a:rPr>
              <a:t> the </a:t>
            </a:r>
            <a:r>
              <a:rPr lang="en-GB" sz="1050" b="1">
                <a:latin typeface="Trebuchet MS"/>
                <a:ea typeface="Trebuchet MS"/>
                <a:cs typeface="Trebuchet MS"/>
                <a:sym typeface="Trebuchet MS"/>
              </a:rPr>
              <a:t>walls</a:t>
            </a:r>
            <a:r>
              <a:rPr lang="en-GB" sz="1050">
                <a:latin typeface="Trebuchet MS"/>
                <a:ea typeface="Trebuchet MS"/>
                <a:cs typeface="Trebuchet MS"/>
                <a:sym typeface="Trebuchet MS"/>
              </a:rPr>
              <a:t> of the </a:t>
            </a:r>
            <a:r>
              <a:rPr lang="en-GB" sz="1050" b="1">
                <a:latin typeface="Trebuchet MS"/>
                <a:ea typeface="Trebuchet MS"/>
                <a:cs typeface="Trebuchet MS"/>
                <a:sym typeface="Trebuchet MS"/>
              </a:rPr>
              <a:t>container</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less</a:t>
            </a:r>
            <a:r>
              <a:rPr lang="en-GB" sz="1050">
                <a:latin typeface="Trebuchet MS"/>
                <a:ea typeface="Trebuchet MS"/>
                <a:cs typeface="Trebuchet MS"/>
                <a:sym typeface="Trebuchet MS"/>
              </a:rPr>
              <a:t> often/</a:t>
            </a:r>
            <a:r>
              <a:rPr lang="en-GB" sz="1050" b="1">
                <a:latin typeface="Trebuchet MS"/>
                <a:ea typeface="Trebuchet MS"/>
                <a:cs typeface="Trebuchet MS"/>
                <a:sym typeface="Trebuchet MS"/>
              </a:rPr>
              <a:t>frequently</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050">
                <a:latin typeface="Trebuchet MS"/>
                <a:ea typeface="Trebuchet MS"/>
                <a:cs typeface="Trebuchet MS"/>
                <a:sym typeface="Trebuchet MS"/>
              </a:rPr>
              <a:t>The </a:t>
            </a:r>
            <a:r>
              <a:rPr lang="en-GB" sz="1050" b="1">
                <a:latin typeface="Trebuchet MS"/>
                <a:ea typeface="Trebuchet MS"/>
                <a:cs typeface="Trebuchet MS"/>
                <a:sym typeface="Trebuchet MS"/>
              </a:rPr>
              <a:t>particles</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hit</a:t>
            </a:r>
            <a:r>
              <a:rPr lang="en-GB" sz="1050">
                <a:latin typeface="Trebuchet MS"/>
                <a:ea typeface="Trebuchet MS"/>
                <a:cs typeface="Trebuchet MS"/>
                <a:sym typeface="Trebuchet MS"/>
              </a:rPr>
              <a:t> the walls of the container with </a:t>
            </a:r>
            <a:r>
              <a:rPr lang="en-GB" sz="1050" b="1">
                <a:latin typeface="Trebuchet MS"/>
                <a:ea typeface="Trebuchet MS"/>
                <a:cs typeface="Trebuchet MS"/>
                <a:sym typeface="Trebuchet MS"/>
              </a:rPr>
              <a:t>less</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force</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GB" sz="1050">
                <a:solidFill>
                  <a:schemeClr val="dk1"/>
                </a:solidFill>
                <a:latin typeface="Trebuchet MS"/>
                <a:ea typeface="Trebuchet MS"/>
                <a:cs typeface="Trebuchet MS"/>
                <a:sym typeface="Trebuchet MS"/>
              </a:rPr>
              <a:t>(since </a:t>
            </a:r>
            <a:r>
              <a:rPr lang="en-GB" sz="1050">
                <a:latin typeface="Trebuchet MS"/>
                <a:ea typeface="Trebuchet MS"/>
                <a:cs typeface="Trebuchet MS"/>
                <a:sym typeface="Trebuchet MS"/>
              </a:rPr>
              <a:t>p= F/</a:t>
            </a:r>
            <a:r>
              <a:rPr lang="en-GB" sz="1050">
                <a:solidFill>
                  <a:schemeClr val="dk1"/>
                </a:solidFill>
                <a:latin typeface="Trebuchet MS"/>
                <a:ea typeface="Trebuchet MS"/>
                <a:cs typeface="Trebuchet MS"/>
                <a:sym typeface="Trebuchet MS"/>
              </a:rPr>
              <a:t>A</a:t>
            </a:r>
            <a:r>
              <a:rPr lang="en-GB" sz="1050">
                <a:latin typeface="Trebuchet MS"/>
                <a:ea typeface="Trebuchet MS"/>
                <a:cs typeface="Trebuchet MS"/>
                <a:sym typeface="Trebuchet MS"/>
              </a:rPr>
              <a:t> and A is constant, the pressure decreases)</a:t>
            </a:r>
            <a:endParaRPr sz="1050">
              <a:latin typeface="Trebuchet MS"/>
              <a:ea typeface="Trebuchet MS"/>
              <a:cs typeface="Trebuchet MS"/>
              <a:sym typeface="Trebuchet MS"/>
            </a:endParaRPr>
          </a:p>
        </p:txBody>
      </p:sp>
      <p:sp>
        <p:nvSpPr>
          <p:cNvPr id="2453" name="Google Shape;2453;p169"/>
          <p:cNvSpPr/>
          <p:nvPr/>
        </p:nvSpPr>
        <p:spPr>
          <a:xfrm>
            <a:off x="4804275" y="1066125"/>
            <a:ext cx="4207800" cy="3973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Calculate:</a:t>
            </a:r>
            <a:endParaRPr b="1"/>
          </a:p>
          <a:p>
            <a:pPr marL="457200" lvl="0" indent="-317500" algn="l" rtl="0">
              <a:spcBef>
                <a:spcPts val="500"/>
              </a:spcBef>
              <a:spcAft>
                <a:spcPts val="0"/>
              </a:spcAft>
              <a:buClr>
                <a:schemeClr val="dk1"/>
              </a:buClr>
              <a:buSzPts val="1400"/>
              <a:buChar char="●"/>
            </a:pPr>
            <a:r>
              <a:rPr lang="en-GB">
                <a:solidFill>
                  <a:schemeClr val="dk1"/>
                </a:solidFill>
              </a:rPr>
              <a:t>the pressure in a full cylinder if…</a:t>
            </a:r>
            <a:endParaRPr>
              <a:solidFill>
                <a:schemeClr val="dk1"/>
              </a:solidFill>
            </a:endParaRPr>
          </a:p>
          <a:p>
            <a:pPr marL="774000" lvl="1" indent="-319300" algn="l" rtl="0">
              <a:spcBef>
                <a:spcPts val="1000"/>
              </a:spcBef>
              <a:spcAft>
                <a:spcPts val="0"/>
              </a:spcAft>
              <a:buClr>
                <a:schemeClr val="dk1"/>
              </a:buClr>
              <a:buSzPts val="1400"/>
              <a:buChar char="○"/>
            </a:pPr>
            <a:r>
              <a:rPr lang="en-GB">
                <a:solidFill>
                  <a:schemeClr val="dk1"/>
                </a:solidFill>
              </a:rPr>
              <a:t>the volume of a cylinder is </a:t>
            </a:r>
            <a:r>
              <a:rPr lang="en-GB" b="1">
                <a:solidFill>
                  <a:schemeClr val="dk1"/>
                </a:solidFill>
              </a:rPr>
              <a:t>12 litres</a:t>
            </a:r>
            <a:endParaRPr b="1">
              <a:solidFill>
                <a:schemeClr val="dk1"/>
              </a:solidFill>
            </a:endParaRPr>
          </a:p>
          <a:p>
            <a:pPr marL="774000" lvl="1" indent="-319300" algn="l" rtl="0">
              <a:spcBef>
                <a:spcPts val="1000"/>
              </a:spcBef>
              <a:spcAft>
                <a:spcPts val="0"/>
              </a:spcAft>
              <a:buClr>
                <a:schemeClr val="dk1"/>
              </a:buClr>
              <a:buSzPts val="1400"/>
              <a:buChar char="○"/>
            </a:pPr>
            <a:r>
              <a:rPr lang="en-GB">
                <a:solidFill>
                  <a:schemeClr val="dk1"/>
                </a:solidFill>
              </a:rPr>
              <a:t>the compressed air is equivalent to </a:t>
            </a:r>
            <a:r>
              <a:rPr lang="en-GB" b="1">
                <a:solidFill>
                  <a:schemeClr val="dk1"/>
                </a:solidFill>
              </a:rPr>
              <a:t>960 litres</a:t>
            </a:r>
            <a:r>
              <a:rPr lang="en-GB">
                <a:solidFill>
                  <a:schemeClr val="dk1"/>
                </a:solidFill>
              </a:rPr>
              <a:t> of air at a pressure of </a:t>
            </a:r>
            <a:r>
              <a:rPr lang="en-GB" b="1">
                <a:solidFill>
                  <a:schemeClr val="dk1"/>
                </a:solidFill>
              </a:rPr>
              <a:t>2·5 x 10</a:t>
            </a:r>
            <a:r>
              <a:rPr lang="en-GB" b="1" baseline="30000">
                <a:solidFill>
                  <a:schemeClr val="dk1"/>
                </a:solidFill>
              </a:rPr>
              <a:t>5</a:t>
            </a:r>
            <a:r>
              <a:rPr lang="en-GB" b="1">
                <a:solidFill>
                  <a:schemeClr val="dk1"/>
                </a:solidFill>
              </a:rPr>
              <a:t> Pa</a:t>
            </a:r>
            <a:endParaRPr b="1">
              <a:solidFill>
                <a:schemeClr val="dk1"/>
              </a:solidFill>
            </a:endParaRPr>
          </a:p>
          <a:p>
            <a:pPr marL="0" lvl="0" indent="0" algn="l" rtl="0">
              <a:spcBef>
                <a:spcPts val="1000"/>
              </a:spcBef>
              <a:spcAft>
                <a:spcPts val="0"/>
              </a:spcAft>
              <a:buNone/>
            </a:pPr>
            <a:endParaRPr>
              <a:solidFill>
                <a:schemeClr val="dk1"/>
              </a:solidFill>
            </a:endParaRPr>
          </a:p>
          <a:p>
            <a:pPr marL="0" lvl="0" indent="0" algn="l" rtl="0">
              <a:spcBef>
                <a:spcPts val="1000"/>
              </a:spcBef>
              <a:spcAft>
                <a:spcPts val="0"/>
              </a:spcAft>
              <a:buNone/>
            </a:pPr>
            <a:r>
              <a:rPr lang="en-GB">
                <a:solidFill>
                  <a:schemeClr val="dk1"/>
                </a:solidFill>
              </a:rPr>
              <a:t>A full cylinder of air at a pressure of </a:t>
            </a:r>
            <a:r>
              <a:rPr lang="en-GB" b="1">
                <a:solidFill>
                  <a:schemeClr val="dk1"/>
                </a:solidFill>
              </a:rPr>
              <a:t>2.0 x 10</a:t>
            </a:r>
            <a:r>
              <a:rPr lang="en-GB" b="1" baseline="30000">
                <a:solidFill>
                  <a:schemeClr val="dk1"/>
                </a:solidFill>
              </a:rPr>
              <a:t>7</a:t>
            </a:r>
            <a:r>
              <a:rPr lang="en-GB" b="1">
                <a:solidFill>
                  <a:schemeClr val="dk1"/>
                </a:solidFill>
              </a:rPr>
              <a:t> Pa</a:t>
            </a:r>
            <a:r>
              <a:rPr lang="en-GB">
                <a:solidFill>
                  <a:schemeClr val="dk1"/>
                </a:solidFill>
              </a:rPr>
              <a:t> is stored at </a:t>
            </a:r>
            <a:r>
              <a:rPr lang="en-GB" b="1">
                <a:solidFill>
                  <a:schemeClr val="dk1"/>
                </a:solidFill>
              </a:rPr>
              <a:t>21°C</a:t>
            </a:r>
            <a:r>
              <a:rPr lang="en-GB">
                <a:solidFill>
                  <a:schemeClr val="dk1"/>
                </a:solidFill>
              </a:rPr>
              <a:t> before the dive.</a:t>
            </a:r>
            <a:endParaRPr>
              <a:solidFill>
                <a:schemeClr val="dk1"/>
              </a:solidFill>
            </a:endParaRPr>
          </a:p>
          <a:p>
            <a:pPr marL="0" lvl="0" indent="0" algn="l" rtl="0">
              <a:spcBef>
                <a:spcPts val="1000"/>
              </a:spcBef>
              <a:spcAft>
                <a:spcPts val="0"/>
              </a:spcAft>
              <a:buNone/>
            </a:pPr>
            <a:r>
              <a:rPr lang="en-GB" b="1">
                <a:solidFill>
                  <a:schemeClr val="dk1"/>
                </a:solidFill>
              </a:rPr>
              <a:t>Calculate:</a:t>
            </a:r>
            <a:endParaRPr b="1">
              <a:solidFill>
                <a:schemeClr val="dk1"/>
              </a:solidFill>
            </a:endParaRPr>
          </a:p>
          <a:p>
            <a:pPr marL="457200" lvl="0" indent="-317500" algn="l" rtl="0">
              <a:spcBef>
                <a:spcPts val="1000"/>
              </a:spcBef>
              <a:spcAft>
                <a:spcPts val="0"/>
              </a:spcAft>
              <a:buClr>
                <a:schemeClr val="dk1"/>
              </a:buClr>
              <a:buSzPts val="1400"/>
              <a:buChar char="●"/>
            </a:pPr>
            <a:r>
              <a:rPr lang="en-GB">
                <a:solidFill>
                  <a:schemeClr val="dk1"/>
                </a:solidFill>
              </a:rPr>
              <a:t>the temperature of the water that causes the pressure of the air in the cylinder to drop to </a:t>
            </a:r>
            <a:r>
              <a:rPr lang="en-GB" b="1">
                <a:solidFill>
                  <a:schemeClr val="dk1"/>
                </a:solidFill>
              </a:rPr>
              <a:t>1.9 x 10</a:t>
            </a:r>
            <a:r>
              <a:rPr lang="en-GB" b="1" baseline="30000">
                <a:solidFill>
                  <a:schemeClr val="dk1"/>
                </a:solidFill>
              </a:rPr>
              <a:t>7</a:t>
            </a:r>
            <a:r>
              <a:rPr lang="en-GB" b="1">
                <a:solidFill>
                  <a:schemeClr val="dk1"/>
                </a:solidFill>
              </a:rPr>
              <a:t> Pa</a:t>
            </a:r>
            <a:r>
              <a:rPr lang="en-GB">
                <a:solidFill>
                  <a:schemeClr val="dk1"/>
                </a:solidFill>
              </a:rPr>
              <a:t> when submerged in the water.</a:t>
            </a:r>
            <a:endParaRPr>
              <a:solidFill>
                <a:schemeClr val="dk1"/>
              </a:solidFill>
            </a:endParaRPr>
          </a:p>
          <a:p>
            <a:pPr marL="0" lvl="0" indent="0" algn="l" rtl="0">
              <a:spcBef>
                <a:spcPts val="0"/>
              </a:spcBef>
              <a:spcAft>
                <a:spcPts val="1000"/>
              </a:spcAft>
              <a:buNone/>
            </a:pPr>
            <a:endParaRPr>
              <a:solidFill>
                <a:schemeClr val="dk1"/>
              </a:solidFill>
            </a:endParaRPr>
          </a:p>
        </p:txBody>
      </p:sp>
      <p:sp>
        <p:nvSpPr>
          <p:cNvPr id="2454" name="Google Shape;2454;p169"/>
          <p:cNvSpPr txBox="1"/>
          <p:nvPr/>
        </p:nvSpPr>
        <p:spPr>
          <a:xfrm>
            <a:off x="7146600" y="2637475"/>
            <a:ext cx="1227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2⋅0 × 10</a:t>
            </a:r>
            <a:r>
              <a:rPr lang="en-GB" b="1" baseline="30000"/>
              <a:t>7</a:t>
            </a:r>
            <a:r>
              <a:rPr lang="en-GB" b="1"/>
              <a:t> Pa</a:t>
            </a:r>
            <a:endParaRPr b="1" baseline="30000"/>
          </a:p>
        </p:txBody>
      </p:sp>
      <p:sp>
        <p:nvSpPr>
          <p:cNvPr id="2455" name="Google Shape;2455;p169"/>
          <p:cNvSpPr txBox="1"/>
          <p:nvPr/>
        </p:nvSpPr>
        <p:spPr>
          <a:xfrm>
            <a:off x="440800" y="2397788"/>
            <a:ext cx="41271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the kinetic model, explain why the pressure of the gas inside the full cylinder decreases as the temperature decreases. </a:t>
            </a:r>
            <a:r>
              <a:rPr lang="en-GB" b="1"/>
              <a:t>(3)</a:t>
            </a:r>
            <a:endParaRPr b="1"/>
          </a:p>
        </p:txBody>
      </p:sp>
      <p:sp>
        <p:nvSpPr>
          <p:cNvPr id="2456" name="Google Shape;2456;p169"/>
          <p:cNvSpPr txBox="1"/>
          <p:nvPr/>
        </p:nvSpPr>
        <p:spPr>
          <a:xfrm>
            <a:off x="7252500" y="4664475"/>
            <a:ext cx="10152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280 K</a:t>
            </a:r>
            <a:endParaRPr b="1" baseline="30000"/>
          </a:p>
        </p:txBody>
      </p:sp>
      <p:pic>
        <p:nvPicPr>
          <p:cNvPr id="2457" name="Google Shape;2457;p169"/>
          <p:cNvPicPr preferRelativeResize="0"/>
          <p:nvPr/>
        </p:nvPicPr>
        <p:blipFill>
          <a:blip r:embed="rId4">
            <a:alphaModFix/>
          </a:blip>
          <a:stretch>
            <a:fillRect/>
          </a:stretch>
        </p:blipFill>
        <p:spPr>
          <a:xfrm>
            <a:off x="1127725" y="1252525"/>
            <a:ext cx="2662500" cy="1071993"/>
          </a:xfrm>
          <a:prstGeom prst="rect">
            <a:avLst/>
          </a:prstGeom>
          <a:noFill/>
          <a:ln>
            <a:noFill/>
          </a:ln>
        </p:spPr>
      </p:pic>
      <p:sp>
        <p:nvSpPr>
          <p:cNvPr id="2458" name="Google Shape;2458;p169"/>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2459" name="Google Shape;2459;p169">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2463"/>
        <p:cNvGrpSpPr/>
        <p:nvPr/>
      </p:nvGrpSpPr>
      <p:grpSpPr>
        <a:xfrm>
          <a:off x="0" y="0"/>
          <a:ext cx="0" cy="0"/>
          <a:chOff x="0" y="0"/>
          <a:chExt cx="0" cy="0"/>
        </a:xfrm>
      </p:grpSpPr>
      <p:sp>
        <p:nvSpPr>
          <p:cNvPr id="2464" name="Google Shape;2464;p170"/>
          <p:cNvSpPr txBox="1">
            <a:spLocks noGrp="1"/>
          </p:cNvSpPr>
          <p:nvPr>
            <p:ph type="title"/>
          </p:nvPr>
        </p:nvSpPr>
        <p:spPr>
          <a:xfrm>
            <a:off x="311700" y="445025"/>
            <a:ext cx="4992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Gas laws and the kinetic model</a:t>
            </a:r>
            <a:endParaRPr b="1">
              <a:latin typeface="Nunito"/>
              <a:ea typeface="Nunito"/>
              <a:cs typeface="Nunito"/>
              <a:sym typeface="Nunito"/>
            </a:endParaRPr>
          </a:p>
        </p:txBody>
      </p:sp>
      <p:sp>
        <p:nvSpPr>
          <p:cNvPr id="2465" name="Google Shape;2465;p170"/>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2022 </a:t>
            </a:r>
            <a:r>
              <a:rPr lang="en-GB" sz="1200">
                <a:solidFill>
                  <a:schemeClr val="dk1"/>
                </a:solidFill>
              </a:rPr>
              <a:t>9d</a:t>
            </a:r>
            <a:endParaRPr sz="1200">
              <a:solidFill>
                <a:schemeClr val="dk1"/>
              </a:solidFill>
            </a:endParaRPr>
          </a:p>
        </p:txBody>
      </p:sp>
      <p:sp>
        <p:nvSpPr>
          <p:cNvPr id="2466" name="Google Shape;2466;p17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467" name="Google Shape;2467;p170"/>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468" name="Google Shape;2468;p170"/>
          <p:cNvSpPr txBox="1"/>
          <p:nvPr/>
        </p:nvSpPr>
        <p:spPr>
          <a:xfrm>
            <a:off x="382900" y="1237775"/>
            <a:ext cx="4359300" cy="109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The tyre pressure in racing cars is carefully monitored throughout a race.</a:t>
            </a:r>
            <a:endParaRPr>
              <a:solidFill>
                <a:schemeClr val="dk1"/>
              </a:solidFill>
            </a:endParaRPr>
          </a:p>
          <a:p>
            <a:pPr marL="0" lvl="0" indent="0" algn="l" rtl="0">
              <a:spcBef>
                <a:spcPts val="400"/>
              </a:spcBef>
              <a:spcAft>
                <a:spcPts val="400"/>
              </a:spcAft>
              <a:buNone/>
            </a:pPr>
            <a:r>
              <a:rPr lang="en-GB">
                <a:solidFill>
                  <a:schemeClr val="dk1"/>
                </a:solidFill>
              </a:rPr>
              <a:t>As the cars drive around the racing circuit, the temperature of the gas inside the tyres increases.</a:t>
            </a:r>
            <a:endParaRPr>
              <a:solidFill>
                <a:schemeClr val="dk1"/>
              </a:solidFill>
            </a:endParaRPr>
          </a:p>
        </p:txBody>
      </p:sp>
      <p:sp>
        <p:nvSpPr>
          <p:cNvPr id="2469" name="Google Shape;2469;p170"/>
          <p:cNvSpPr txBox="1"/>
          <p:nvPr/>
        </p:nvSpPr>
        <p:spPr>
          <a:xfrm>
            <a:off x="4884975" y="1352375"/>
            <a:ext cx="4127100" cy="1891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050">
                <a:latin typeface="Trebuchet MS"/>
                <a:ea typeface="Trebuchet MS"/>
                <a:cs typeface="Trebuchet MS"/>
                <a:sym typeface="Trebuchet MS"/>
              </a:rPr>
              <a:t>(The increase in temperature) </a:t>
            </a:r>
            <a:r>
              <a:rPr lang="en-GB" sz="1050" b="1">
                <a:latin typeface="Trebuchet MS"/>
                <a:ea typeface="Trebuchet MS"/>
                <a:cs typeface="Trebuchet MS"/>
                <a:sym typeface="Trebuchet MS"/>
              </a:rPr>
              <a:t>increases</a:t>
            </a:r>
            <a:r>
              <a:rPr lang="en-GB" sz="1050">
                <a:latin typeface="Trebuchet MS"/>
                <a:ea typeface="Trebuchet MS"/>
                <a:cs typeface="Trebuchet MS"/>
                <a:sym typeface="Trebuchet MS"/>
              </a:rPr>
              <a:t> the </a:t>
            </a:r>
            <a:r>
              <a:rPr lang="en-GB" sz="1050" b="1">
                <a:latin typeface="Trebuchet MS"/>
                <a:ea typeface="Trebuchet MS"/>
                <a:cs typeface="Trebuchet MS"/>
                <a:sym typeface="Trebuchet MS"/>
              </a:rPr>
              <a:t>kinetic energy</a:t>
            </a:r>
            <a:r>
              <a:rPr lang="en-GB" sz="1050">
                <a:latin typeface="Trebuchet MS"/>
                <a:ea typeface="Trebuchet MS"/>
                <a:cs typeface="Trebuchet MS"/>
                <a:sym typeface="Trebuchet MS"/>
              </a:rPr>
              <a:t> of the gas </a:t>
            </a:r>
            <a:r>
              <a:rPr lang="en-GB" sz="1050" b="1">
                <a:latin typeface="Trebuchet MS"/>
                <a:ea typeface="Trebuchet MS"/>
                <a:cs typeface="Trebuchet MS"/>
                <a:sym typeface="Trebuchet MS"/>
              </a:rPr>
              <a:t>particles</a:t>
            </a:r>
            <a:r>
              <a:rPr lang="en-GB" sz="1050">
                <a:latin typeface="Trebuchet MS"/>
                <a:ea typeface="Trebuchet MS"/>
                <a:cs typeface="Trebuchet MS"/>
                <a:sym typeface="Trebuchet MS"/>
              </a:rPr>
              <a:t>/the </a:t>
            </a:r>
            <a:r>
              <a:rPr lang="en-GB" sz="1050" b="1">
                <a:latin typeface="Trebuchet MS"/>
                <a:ea typeface="Trebuchet MS"/>
                <a:cs typeface="Trebuchet MS"/>
                <a:sym typeface="Trebuchet MS"/>
              </a:rPr>
              <a:t>particles</a:t>
            </a:r>
            <a:r>
              <a:rPr lang="en-GB" sz="1050">
                <a:latin typeface="Trebuchet MS"/>
                <a:ea typeface="Trebuchet MS"/>
                <a:cs typeface="Trebuchet MS"/>
                <a:sym typeface="Trebuchet MS"/>
              </a:rPr>
              <a:t> move </a:t>
            </a:r>
            <a:r>
              <a:rPr lang="en-GB" sz="1050" b="1">
                <a:latin typeface="Trebuchet MS"/>
                <a:ea typeface="Trebuchet MS"/>
                <a:cs typeface="Trebuchet MS"/>
                <a:sym typeface="Trebuchet MS"/>
              </a:rPr>
              <a:t>faster</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050">
                <a:latin typeface="Trebuchet MS"/>
                <a:ea typeface="Trebuchet MS"/>
                <a:cs typeface="Trebuchet MS"/>
                <a:sym typeface="Trebuchet MS"/>
              </a:rPr>
              <a:t>The </a:t>
            </a:r>
            <a:r>
              <a:rPr lang="en-GB" sz="1050" b="1">
                <a:latin typeface="Trebuchet MS"/>
                <a:ea typeface="Trebuchet MS"/>
                <a:cs typeface="Trebuchet MS"/>
                <a:sym typeface="Trebuchet MS"/>
              </a:rPr>
              <a:t>particles</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hit</a:t>
            </a:r>
            <a:r>
              <a:rPr lang="en-GB" sz="1050">
                <a:latin typeface="Trebuchet MS"/>
                <a:ea typeface="Trebuchet MS"/>
                <a:cs typeface="Trebuchet MS"/>
                <a:sym typeface="Trebuchet MS"/>
              </a:rPr>
              <a:t> the tyre </a:t>
            </a:r>
            <a:r>
              <a:rPr lang="en-GB" sz="1050" b="1">
                <a:latin typeface="Trebuchet MS"/>
                <a:ea typeface="Trebuchet MS"/>
                <a:cs typeface="Trebuchet MS"/>
                <a:sym typeface="Trebuchet MS"/>
              </a:rPr>
              <a:t>walls</a:t>
            </a:r>
            <a:r>
              <a:rPr lang="en-GB" sz="1050">
                <a:latin typeface="Trebuchet MS"/>
                <a:ea typeface="Trebuchet MS"/>
                <a:cs typeface="Trebuchet MS"/>
                <a:sym typeface="Trebuchet MS"/>
              </a:rPr>
              <a:t> more </a:t>
            </a:r>
            <a:r>
              <a:rPr lang="en-GB" sz="1050" b="1">
                <a:latin typeface="Trebuchet MS"/>
                <a:ea typeface="Trebuchet MS"/>
                <a:cs typeface="Trebuchet MS"/>
                <a:sym typeface="Trebuchet MS"/>
              </a:rPr>
              <a:t>frequently</a:t>
            </a:r>
            <a:endParaRPr sz="10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050">
                <a:latin typeface="Trebuchet MS"/>
                <a:ea typeface="Trebuchet MS"/>
                <a:cs typeface="Trebuchet MS"/>
                <a:sym typeface="Trebuchet MS"/>
              </a:rPr>
              <a:t>OR</a:t>
            </a:r>
            <a:endParaRPr sz="10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050">
                <a:latin typeface="Trebuchet MS"/>
                <a:ea typeface="Trebuchet MS"/>
                <a:cs typeface="Trebuchet MS"/>
                <a:sym typeface="Trebuchet MS"/>
              </a:rPr>
              <a:t>The </a:t>
            </a:r>
            <a:r>
              <a:rPr lang="en-GB" sz="1050" b="1">
                <a:latin typeface="Trebuchet MS"/>
                <a:ea typeface="Trebuchet MS"/>
                <a:cs typeface="Trebuchet MS"/>
                <a:sym typeface="Trebuchet MS"/>
              </a:rPr>
              <a:t>particles</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hit</a:t>
            </a:r>
            <a:r>
              <a:rPr lang="en-GB" sz="1050">
                <a:latin typeface="Trebuchet MS"/>
                <a:ea typeface="Trebuchet MS"/>
                <a:cs typeface="Trebuchet MS"/>
                <a:sym typeface="Trebuchet MS"/>
              </a:rPr>
              <a:t> the tyre </a:t>
            </a:r>
            <a:r>
              <a:rPr lang="en-GB" sz="1050" b="1">
                <a:latin typeface="Trebuchet MS"/>
                <a:ea typeface="Trebuchet MS"/>
                <a:cs typeface="Trebuchet MS"/>
                <a:sym typeface="Trebuchet MS"/>
              </a:rPr>
              <a:t>walls</a:t>
            </a:r>
            <a:r>
              <a:rPr lang="en-GB" sz="1050">
                <a:latin typeface="Trebuchet MS"/>
                <a:ea typeface="Trebuchet MS"/>
                <a:cs typeface="Trebuchet MS"/>
                <a:sym typeface="Trebuchet MS"/>
              </a:rPr>
              <a:t> with </a:t>
            </a:r>
            <a:r>
              <a:rPr lang="en-GB" sz="1050" b="1">
                <a:latin typeface="Trebuchet MS"/>
                <a:ea typeface="Trebuchet MS"/>
                <a:cs typeface="Trebuchet MS"/>
                <a:sym typeface="Trebuchet MS"/>
              </a:rPr>
              <a:t>greater</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force</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GB" sz="1050" b="1">
                <a:latin typeface="Trebuchet MS"/>
                <a:ea typeface="Trebuchet MS"/>
                <a:cs typeface="Trebuchet MS"/>
                <a:sym typeface="Trebuchet MS"/>
              </a:rPr>
              <a:t>Pressure</a:t>
            </a:r>
            <a:r>
              <a:rPr lang="en-GB" sz="1050">
                <a:latin typeface="Trebuchet MS"/>
                <a:ea typeface="Trebuchet MS"/>
                <a:cs typeface="Trebuchet MS"/>
                <a:sym typeface="Trebuchet MS"/>
              </a:rPr>
              <a:t> (in the tyre) </a:t>
            </a:r>
            <a:r>
              <a:rPr lang="en-GB" sz="1050" b="1">
                <a:latin typeface="Trebuchet MS"/>
                <a:ea typeface="Trebuchet MS"/>
                <a:cs typeface="Trebuchet MS"/>
                <a:sym typeface="Trebuchet MS"/>
              </a:rPr>
              <a:t>increases</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p:txBody>
      </p:sp>
      <p:sp>
        <p:nvSpPr>
          <p:cNvPr id="2470" name="Google Shape;2470;p170"/>
          <p:cNvSpPr txBox="1"/>
          <p:nvPr/>
        </p:nvSpPr>
        <p:spPr>
          <a:xfrm>
            <a:off x="382900" y="2627975"/>
            <a:ext cx="41892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Explain, using the kinetic model, how this affects the pressure of the gas inside the tyres. </a:t>
            </a:r>
            <a:r>
              <a:rPr lang="en-GB" b="1">
                <a:solidFill>
                  <a:schemeClr val="dk1"/>
                </a:solidFill>
              </a:rPr>
              <a:t>(3)</a:t>
            </a:r>
            <a:endParaRPr/>
          </a:p>
        </p:txBody>
      </p:sp>
      <p:pic>
        <p:nvPicPr>
          <p:cNvPr id="2471" name="Google Shape;2471;p170">
            <a:hlinkClick r:id="rId4"/>
          </p:cNvPr>
          <p:cNvPicPr preferRelativeResize="0"/>
          <p:nvPr/>
        </p:nvPicPr>
        <p:blipFill>
          <a:blip r:embed="rId5">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Shape 2475"/>
        <p:cNvGrpSpPr/>
        <p:nvPr/>
      </p:nvGrpSpPr>
      <p:grpSpPr>
        <a:xfrm>
          <a:off x="0" y="0"/>
          <a:ext cx="0" cy="0"/>
          <a:chOff x="0" y="0"/>
          <a:chExt cx="0" cy="0"/>
        </a:xfrm>
      </p:grpSpPr>
      <p:sp>
        <p:nvSpPr>
          <p:cNvPr id="2476" name="Google Shape;2476;p171"/>
          <p:cNvSpPr txBox="1">
            <a:spLocks noGrp="1"/>
          </p:cNvSpPr>
          <p:nvPr>
            <p:ph type="title"/>
          </p:nvPr>
        </p:nvSpPr>
        <p:spPr>
          <a:xfrm>
            <a:off x="311700" y="445025"/>
            <a:ext cx="4992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Gas laws and the kinetic model</a:t>
            </a:r>
            <a:endParaRPr b="1">
              <a:latin typeface="Nunito"/>
              <a:ea typeface="Nunito"/>
              <a:cs typeface="Nunito"/>
              <a:sym typeface="Nunito"/>
            </a:endParaRPr>
          </a:p>
        </p:txBody>
      </p:sp>
      <p:sp>
        <p:nvSpPr>
          <p:cNvPr id="2477" name="Google Shape;2477;p171"/>
          <p:cNvSpPr txBox="1"/>
          <p:nvPr/>
        </p:nvSpPr>
        <p:spPr>
          <a:xfrm>
            <a:off x="6481025" y="546725"/>
            <a:ext cx="11649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a:t>
            </a:r>
            <a:r>
              <a:rPr lang="en-GB" sz="1200">
                <a:solidFill>
                  <a:schemeClr val="dk1"/>
                </a:solidFill>
              </a:rPr>
              <a:t> 9aiii</a:t>
            </a:r>
            <a:endParaRPr sz="1200">
              <a:solidFill>
                <a:schemeClr val="dk1"/>
              </a:solidFill>
            </a:endParaRPr>
          </a:p>
        </p:txBody>
      </p:sp>
      <p:sp>
        <p:nvSpPr>
          <p:cNvPr id="2478" name="Google Shape;2478;p17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479" name="Google Shape;2479;p171"/>
          <p:cNvSpPr txBox="1"/>
          <p:nvPr/>
        </p:nvSpPr>
        <p:spPr>
          <a:xfrm>
            <a:off x="382900" y="60425"/>
            <a:ext cx="2662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Properties of matter (explanation questions)</a:t>
            </a:r>
            <a:endParaRPr sz="1000" i="1">
              <a:solidFill>
                <a:schemeClr val="dk1"/>
              </a:solidFill>
            </a:endParaRPr>
          </a:p>
        </p:txBody>
      </p:sp>
      <p:sp>
        <p:nvSpPr>
          <p:cNvPr id="2480" name="Google Shape;2480;p171"/>
          <p:cNvSpPr txBox="1"/>
          <p:nvPr/>
        </p:nvSpPr>
        <p:spPr>
          <a:xfrm>
            <a:off x="382900" y="1063625"/>
            <a:ext cx="4359300" cy="88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An aircraft is flying at high altitude.</a:t>
            </a:r>
            <a:endParaRPr>
              <a:solidFill>
                <a:schemeClr val="dk1"/>
              </a:solidFill>
            </a:endParaRPr>
          </a:p>
          <a:p>
            <a:pPr marL="0" lvl="0" indent="0" algn="l" rtl="0">
              <a:spcBef>
                <a:spcPts val="400"/>
              </a:spcBef>
              <a:spcAft>
                <a:spcPts val="400"/>
              </a:spcAft>
              <a:buNone/>
            </a:pPr>
            <a:r>
              <a:rPr lang="en-GB">
                <a:solidFill>
                  <a:schemeClr val="dk1"/>
                </a:solidFill>
              </a:rPr>
              <a:t>During the flight the pressure of the air inside the aircraft is reduced.</a:t>
            </a:r>
            <a:endParaRPr b="1">
              <a:solidFill>
                <a:schemeClr val="dk1"/>
              </a:solidFill>
            </a:endParaRPr>
          </a:p>
        </p:txBody>
      </p:sp>
      <p:sp>
        <p:nvSpPr>
          <p:cNvPr id="2481" name="Google Shape;2481;p171"/>
          <p:cNvSpPr txBox="1"/>
          <p:nvPr/>
        </p:nvSpPr>
        <p:spPr>
          <a:xfrm>
            <a:off x="450550" y="4084575"/>
            <a:ext cx="4059600" cy="532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GB" sz="1050">
                <a:latin typeface="Trebuchet MS"/>
                <a:ea typeface="Trebuchet MS"/>
                <a:cs typeface="Trebuchet MS"/>
                <a:sym typeface="Trebuchet MS"/>
              </a:rPr>
              <a:t>The (gas) </a:t>
            </a:r>
            <a:r>
              <a:rPr lang="en-GB" sz="1050" b="1">
                <a:latin typeface="Trebuchet MS"/>
                <a:ea typeface="Trebuchet MS"/>
                <a:cs typeface="Trebuchet MS"/>
                <a:sym typeface="Trebuchet MS"/>
              </a:rPr>
              <a:t>particles</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collide</a:t>
            </a:r>
            <a:r>
              <a:rPr lang="en-GB" sz="1050">
                <a:latin typeface="Trebuchet MS"/>
                <a:ea typeface="Trebuchet MS"/>
                <a:cs typeface="Trebuchet MS"/>
                <a:sym typeface="Trebuchet MS"/>
              </a:rPr>
              <a:t> with the </a:t>
            </a:r>
            <a:r>
              <a:rPr lang="en-GB" sz="1050" b="1">
                <a:latin typeface="Trebuchet MS"/>
                <a:ea typeface="Trebuchet MS"/>
                <a:cs typeface="Trebuchet MS"/>
                <a:sym typeface="Trebuchet MS"/>
              </a:rPr>
              <a:t>walls</a:t>
            </a:r>
            <a:r>
              <a:rPr lang="en-GB" sz="1050">
                <a:latin typeface="Trebuchet MS"/>
                <a:ea typeface="Trebuchet MS"/>
                <a:cs typeface="Trebuchet MS"/>
                <a:sym typeface="Trebuchet MS"/>
              </a:rPr>
              <a:t> (of the crisp packet).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p:txBody>
      </p:sp>
      <p:sp>
        <p:nvSpPr>
          <p:cNvPr id="2482" name="Google Shape;2482;p171"/>
          <p:cNvSpPr txBox="1"/>
          <p:nvPr/>
        </p:nvSpPr>
        <p:spPr>
          <a:xfrm>
            <a:off x="450550" y="2755425"/>
            <a:ext cx="4059600" cy="346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GB" sz="1050" b="1">
                <a:latin typeface="Trebuchet MS"/>
                <a:ea typeface="Trebuchet MS"/>
                <a:cs typeface="Trebuchet MS"/>
                <a:sym typeface="Trebuchet MS"/>
              </a:rPr>
              <a:t>Force</a:t>
            </a:r>
            <a:r>
              <a:rPr lang="en-GB" sz="1050">
                <a:latin typeface="Trebuchet MS"/>
                <a:ea typeface="Trebuchet MS"/>
                <a:cs typeface="Trebuchet MS"/>
                <a:sym typeface="Trebuchet MS"/>
              </a:rPr>
              <a:t> per </a:t>
            </a:r>
            <a:r>
              <a:rPr lang="en-GB" sz="1050" b="1">
                <a:latin typeface="Trebuchet MS"/>
                <a:ea typeface="Trebuchet MS"/>
                <a:cs typeface="Trebuchet MS"/>
                <a:sym typeface="Trebuchet MS"/>
              </a:rPr>
              <a:t>unit</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area (1)</a:t>
            </a:r>
            <a:endParaRPr sz="1050" b="1">
              <a:latin typeface="Trebuchet MS"/>
              <a:ea typeface="Trebuchet MS"/>
              <a:cs typeface="Trebuchet MS"/>
              <a:sym typeface="Trebuchet MS"/>
            </a:endParaRPr>
          </a:p>
        </p:txBody>
      </p:sp>
      <p:sp>
        <p:nvSpPr>
          <p:cNvPr id="2483" name="Google Shape;2483;p171"/>
          <p:cNvSpPr/>
          <p:nvPr/>
        </p:nvSpPr>
        <p:spPr>
          <a:xfrm>
            <a:off x="4804275" y="1066125"/>
            <a:ext cx="4207800" cy="3550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a:t>During the flight a passenger notices that the volume of a crisp packet is greater than it was at take-off.</a:t>
            </a:r>
            <a:endParaRPr/>
          </a:p>
          <a:p>
            <a:pPr marL="0" lvl="0" indent="0" algn="l" rtl="0">
              <a:spcBef>
                <a:spcPts val="500"/>
              </a:spcBef>
              <a:spcAft>
                <a:spcPts val="0"/>
              </a:spcAft>
              <a:buClr>
                <a:schemeClr val="dk1"/>
              </a:buClr>
              <a:buSzPts val="1100"/>
              <a:buFont typeface="Arial"/>
              <a:buNone/>
            </a:pPr>
            <a:r>
              <a:rPr lang="en-GB"/>
              <a:t>At take-off the pressure of the gas inside the crisp packet was </a:t>
            </a:r>
            <a:r>
              <a:rPr lang="en-GB" b="1"/>
              <a:t>101 kPa</a:t>
            </a:r>
            <a:r>
              <a:rPr lang="en-GB"/>
              <a:t> and the volume of gas in the crisp packet was </a:t>
            </a:r>
            <a:r>
              <a:rPr lang="en-GB" b="1"/>
              <a:t>2.3 × 10</a:t>
            </a:r>
            <a:r>
              <a:rPr lang="en-GB" b="1" baseline="30000"/>
              <a:t>−3</a:t>
            </a:r>
            <a:r>
              <a:rPr lang="en-GB" b="1"/>
              <a:t> m</a:t>
            </a:r>
            <a:r>
              <a:rPr lang="en-GB" b="1" baseline="30000"/>
              <a:t>3</a:t>
            </a:r>
            <a:r>
              <a:rPr lang="en-GB"/>
              <a:t> .</a:t>
            </a:r>
            <a:endParaRPr/>
          </a:p>
          <a:p>
            <a:pPr marL="0" lvl="0" indent="0" algn="l" rtl="0">
              <a:spcBef>
                <a:spcPts val="500"/>
              </a:spcBef>
              <a:spcAft>
                <a:spcPts val="0"/>
              </a:spcAft>
              <a:buNone/>
            </a:pPr>
            <a:r>
              <a:rPr lang="en-GB"/>
              <a:t>During the flight the pressure of the gas inside the crisp packet is </a:t>
            </a:r>
            <a:r>
              <a:rPr lang="en-GB" b="1"/>
              <a:t>92 kPa</a:t>
            </a:r>
            <a:r>
              <a:rPr lang="en-GB"/>
              <a:t>.</a:t>
            </a:r>
            <a:r>
              <a:rPr lang="en-GB" b="1"/>
              <a:t> </a:t>
            </a:r>
            <a:endParaRPr b="1"/>
          </a:p>
          <a:p>
            <a:pPr marL="0" lvl="0" indent="0" algn="l" rtl="0">
              <a:spcBef>
                <a:spcPts val="500"/>
              </a:spcBef>
              <a:spcAft>
                <a:spcPts val="0"/>
              </a:spcAft>
              <a:buClr>
                <a:schemeClr val="dk1"/>
              </a:buClr>
              <a:buSzPts val="1100"/>
              <a:buFont typeface="Arial"/>
              <a:buNone/>
            </a:pPr>
            <a:r>
              <a:rPr lang="en-GB"/>
              <a:t>The temperature of the gas inside the crisp packet remains constant.</a:t>
            </a:r>
            <a:endParaRPr/>
          </a:p>
          <a:p>
            <a:pPr marL="0" lvl="0" indent="0" algn="l" rtl="0">
              <a:spcBef>
                <a:spcPts val="500"/>
              </a:spcBef>
              <a:spcAft>
                <a:spcPts val="0"/>
              </a:spcAft>
              <a:buNone/>
            </a:pPr>
            <a:r>
              <a:rPr lang="en-GB" b="1"/>
              <a:t>Calculate:</a:t>
            </a:r>
            <a:endParaRPr b="1"/>
          </a:p>
          <a:p>
            <a:pPr marL="457200" lvl="0" indent="-317500" algn="l" rtl="0">
              <a:spcBef>
                <a:spcPts val="500"/>
              </a:spcBef>
              <a:spcAft>
                <a:spcPts val="0"/>
              </a:spcAft>
              <a:buClr>
                <a:schemeClr val="dk1"/>
              </a:buClr>
              <a:buSzPts val="1400"/>
              <a:buChar char="●"/>
            </a:pPr>
            <a:r>
              <a:rPr lang="en-GB">
                <a:solidFill>
                  <a:schemeClr val="dk1"/>
                </a:solidFill>
              </a:rPr>
              <a:t>the volume of the gas inside the crisp packet at a pressure of </a:t>
            </a:r>
            <a:r>
              <a:rPr lang="en-GB" b="1">
                <a:solidFill>
                  <a:schemeClr val="dk1"/>
                </a:solidFill>
              </a:rPr>
              <a:t>92 kPa</a:t>
            </a:r>
            <a:r>
              <a:rPr lang="en-GB">
                <a:solidFill>
                  <a:schemeClr val="dk1"/>
                </a:solidFill>
              </a:rPr>
              <a:t>.</a:t>
            </a:r>
            <a:endParaRPr>
              <a:solidFill>
                <a:schemeClr val="dk1"/>
              </a:solidFill>
            </a:endParaRPr>
          </a:p>
          <a:p>
            <a:pPr marL="0" lvl="0" indent="0" algn="l" rtl="0">
              <a:spcBef>
                <a:spcPts val="1000"/>
              </a:spcBef>
              <a:spcAft>
                <a:spcPts val="1000"/>
              </a:spcAft>
              <a:buNone/>
            </a:pPr>
            <a:endParaRPr>
              <a:solidFill>
                <a:schemeClr val="dk1"/>
              </a:solidFill>
            </a:endParaRPr>
          </a:p>
        </p:txBody>
      </p:sp>
      <p:sp>
        <p:nvSpPr>
          <p:cNvPr id="2484" name="Google Shape;2484;p171"/>
          <p:cNvSpPr txBox="1"/>
          <p:nvPr/>
        </p:nvSpPr>
        <p:spPr>
          <a:xfrm>
            <a:off x="7064725" y="4278175"/>
            <a:ext cx="1227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2.5 × 10</a:t>
            </a:r>
            <a:r>
              <a:rPr lang="en-GB" b="1" baseline="30000"/>
              <a:t>−3</a:t>
            </a:r>
            <a:r>
              <a:rPr lang="en-GB" b="1"/>
              <a:t> m</a:t>
            </a:r>
            <a:r>
              <a:rPr lang="en-GB" b="1" baseline="30000"/>
              <a:t>3</a:t>
            </a:r>
            <a:endParaRPr b="1" baseline="30000"/>
          </a:p>
        </p:txBody>
      </p:sp>
      <p:sp>
        <p:nvSpPr>
          <p:cNvPr id="2485" name="Google Shape;2485;p171"/>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4" action="ppaction://hlinksldjump"/>
              </a:rPr>
              <a:t>Relationship sheet</a:t>
            </a:r>
            <a:endParaRPr sz="1000" u="sng">
              <a:solidFill>
                <a:schemeClr val="hlink"/>
              </a:solidFill>
            </a:endParaRPr>
          </a:p>
        </p:txBody>
      </p:sp>
      <p:sp>
        <p:nvSpPr>
          <p:cNvPr id="2486" name="Google Shape;2486;p171"/>
          <p:cNvSpPr txBox="1"/>
          <p:nvPr/>
        </p:nvSpPr>
        <p:spPr>
          <a:xfrm>
            <a:off x="450550" y="2171550"/>
            <a:ext cx="4059600" cy="4002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State what is meant by the term pressure. </a:t>
            </a:r>
            <a:r>
              <a:rPr lang="en-GB" b="1">
                <a:solidFill>
                  <a:schemeClr val="dk1"/>
                </a:solidFill>
              </a:rPr>
              <a:t>(1)</a:t>
            </a:r>
            <a:endParaRPr/>
          </a:p>
        </p:txBody>
      </p:sp>
      <p:sp>
        <p:nvSpPr>
          <p:cNvPr id="2487" name="Google Shape;2487;p171"/>
          <p:cNvSpPr txBox="1"/>
          <p:nvPr/>
        </p:nvSpPr>
        <p:spPr>
          <a:xfrm>
            <a:off x="450550" y="3285300"/>
            <a:ext cx="40596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solidFill>
                  <a:schemeClr val="dk1"/>
                </a:solidFill>
              </a:rPr>
              <a:t>Describe how the kinetic model accounts for the pressure of the gas inside the crisp packet. </a:t>
            </a:r>
            <a:r>
              <a:rPr lang="en-GB" b="1">
                <a:solidFill>
                  <a:schemeClr val="dk1"/>
                </a:solidFill>
              </a:rPr>
              <a:t>(1)</a:t>
            </a:r>
            <a:endParaRPr/>
          </a:p>
        </p:txBody>
      </p:sp>
      <p:pic>
        <p:nvPicPr>
          <p:cNvPr id="2488" name="Google Shape;2488;p171">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8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8"/>
          <p:cNvSpPr/>
          <p:nvPr/>
        </p:nvSpPr>
        <p:spPr>
          <a:xfrm>
            <a:off x="2718879" y="809925"/>
            <a:ext cx="37869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6" name="Google Shape;216;p28"/>
          <p:cNvSpPr txBox="1">
            <a:spLocks noGrp="1"/>
          </p:cNvSpPr>
          <p:nvPr>
            <p:ph type="title" idx="4294967295"/>
          </p:nvPr>
        </p:nvSpPr>
        <p:spPr>
          <a:xfrm>
            <a:off x="1987375" y="809925"/>
            <a:ext cx="507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GB" b="1">
                <a:latin typeface="Nunito"/>
                <a:ea typeface="Nunito"/>
                <a:cs typeface="Nunito"/>
                <a:sym typeface="Nunito"/>
              </a:rPr>
              <a:t>Unfamiliar Physics</a:t>
            </a:r>
            <a:endParaRPr b="1">
              <a:latin typeface="Nunito"/>
              <a:ea typeface="Nunito"/>
              <a:cs typeface="Nunito"/>
              <a:sym typeface="Nunito"/>
            </a:endParaRPr>
          </a:p>
        </p:txBody>
      </p:sp>
      <p:graphicFrame>
        <p:nvGraphicFramePr>
          <p:cNvPr id="217" name="Google Shape;217;p28"/>
          <p:cNvGraphicFramePr/>
          <p:nvPr/>
        </p:nvGraphicFramePr>
        <p:xfrm>
          <a:off x="348550" y="1699625"/>
          <a:ext cx="3000000" cy="3000000"/>
        </p:xfrm>
        <a:graphic>
          <a:graphicData uri="http://schemas.openxmlformats.org/drawingml/2006/table">
            <a:tbl>
              <a:tblPr>
                <a:noFill/>
                <a:tableStyleId>{D506777C-C052-4AE0-8132-7D2D3A3D9816}</a:tableStyleId>
              </a:tblPr>
              <a:tblGrid>
                <a:gridCol w="2739025">
                  <a:extLst>
                    <a:ext uri="{9D8B030D-6E8A-4147-A177-3AD203B41FA5}">
                      <a16:colId xmlns:a16="http://schemas.microsoft.com/office/drawing/2014/main" val="20000"/>
                    </a:ext>
                  </a:extLst>
                </a:gridCol>
                <a:gridCol w="5617125">
                  <a:extLst>
                    <a:ext uri="{9D8B030D-6E8A-4147-A177-3AD203B41FA5}">
                      <a16:colId xmlns:a16="http://schemas.microsoft.com/office/drawing/2014/main" val="20001"/>
                    </a:ext>
                  </a:extLst>
                </a:gridCol>
              </a:tblGrid>
              <a:tr h="361100">
                <a:tc>
                  <a:txBody>
                    <a:bodyPr/>
                    <a:lstStyle/>
                    <a:p>
                      <a:pPr marL="0" lvl="0" indent="0" algn="ctr" rtl="0">
                        <a:lnSpc>
                          <a:spcPct val="90000"/>
                        </a:lnSpc>
                        <a:spcBef>
                          <a:spcPts val="0"/>
                        </a:spcBef>
                        <a:spcAft>
                          <a:spcPts val="0"/>
                        </a:spcAft>
                        <a:buClr>
                          <a:schemeClr val="dk1"/>
                        </a:buClr>
                        <a:buSzPts val="852"/>
                        <a:buFont typeface="Arial"/>
                        <a:buNone/>
                      </a:pPr>
                      <a:r>
                        <a:rPr lang="en-GB" sz="2400">
                          <a:latin typeface="Nunito"/>
                          <a:ea typeface="Nunito"/>
                          <a:cs typeface="Nunito"/>
                          <a:sym typeface="Nunito"/>
                        </a:rPr>
                        <a:t>Dynamics</a:t>
                      </a:r>
                      <a:endParaRPr sz="24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b="1" u="sng">
                          <a:solidFill>
                            <a:schemeClr val="hlink"/>
                          </a:solidFill>
                          <a:hlinkClick r:id="rId3" action="ppaction://hlinksldjump"/>
                        </a:rPr>
                        <a:t>SQP</a:t>
                      </a:r>
                      <a:r>
                        <a:rPr lang="en-GB" u="sng">
                          <a:solidFill>
                            <a:schemeClr val="hlink"/>
                          </a:solidFill>
                          <a:hlinkClick r:id="rId3" action="ppaction://hlinksldjump"/>
                        </a:rPr>
                        <a:t> Q2d</a:t>
                      </a:r>
                      <a:r>
                        <a:rPr lang="en-GB"/>
                        <a:t>, </a:t>
                      </a:r>
                      <a:r>
                        <a:rPr lang="en-GB" b="1" u="sng">
                          <a:solidFill>
                            <a:schemeClr val="hlink"/>
                          </a:solidFill>
                          <a:hlinkClick r:id="rId4" action="ppaction://hlinksldjump"/>
                        </a:rPr>
                        <a:t>2018</a:t>
                      </a:r>
                      <a:r>
                        <a:rPr lang="en-GB" u="sng">
                          <a:solidFill>
                            <a:schemeClr val="hlink"/>
                          </a:solidFill>
                          <a:hlinkClick r:id="rId4" action="ppaction://hlinksldjump"/>
                        </a:rPr>
                        <a:t> Q22</a:t>
                      </a:r>
                      <a:r>
                        <a:rPr lang="en-GB"/>
                        <a:t>, </a:t>
                      </a:r>
                      <a:r>
                        <a:rPr lang="en-GB" b="1" u="sng">
                          <a:solidFill>
                            <a:schemeClr val="hlink"/>
                          </a:solidFill>
                          <a:hlinkClick r:id="rId5" action="ppaction://hlinksldjump"/>
                        </a:rPr>
                        <a:t>2020</a:t>
                      </a:r>
                      <a:r>
                        <a:rPr lang="en-GB" u="sng">
                          <a:solidFill>
                            <a:schemeClr val="hlink"/>
                          </a:solidFill>
                          <a:hlinkClick r:id="rId5" action="ppaction://hlinksldjump"/>
                        </a:rPr>
                        <a:t> Q4</a:t>
                      </a:r>
                      <a:r>
                        <a:rPr lang="en-GB"/>
                        <a:t>, </a:t>
                      </a:r>
                      <a:r>
                        <a:rPr lang="en-GB" b="1" u="sng">
                          <a:solidFill>
                            <a:schemeClr val="hlink"/>
                          </a:solidFill>
                          <a:hlinkClick r:id="rId6" action="ppaction://hlinksldjump"/>
                        </a:rPr>
                        <a:t>2024</a:t>
                      </a:r>
                      <a:r>
                        <a:rPr lang="en-GB" u="sng">
                          <a:solidFill>
                            <a:schemeClr val="hlink"/>
                          </a:solidFill>
                          <a:hlinkClick r:id="rId6" action="ppaction://hlinksldjump"/>
                        </a:rPr>
                        <a:t> Q18</a:t>
                      </a:r>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Electricity</a:t>
                      </a:r>
                      <a:endParaRPr sz="24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0000"/>
                        </a:lnSpc>
                        <a:spcBef>
                          <a:spcPts val="0"/>
                        </a:spcBef>
                        <a:spcAft>
                          <a:spcPts val="0"/>
                        </a:spcAft>
                        <a:buNone/>
                      </a:pPr>
                      <a:endParaRPr>
                        <a:solidFill>
                          <a:srgbClr val="0D1C45"/>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Radioactivity</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0000"/>
                        </a:lnSpc>
                        <a:spcBef>
                          <a:spcPts val="0"/>
                        </a:spcBef>
                        <a:spcAft>
                          <a:spcPts val="0"/>
                        </a:spcAft>
                        <a:buNone/>
                      </a:pPr>
                      <a:endParaRPr>
                        <a:solidFill>
                          <a:srgbClr val="0D1C45"/>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000">
                          <a:solidFill>
                            <a:srgbClr val="0D1C45"/>
                          </a:solidFill>
                          <a:latin typeface="Nunito"/>
                          <a:ea typeface="Nunito"/>
                          <a:cs typeface="Nunito"/>
                          <a:sym typeface="Nunito"/>
                        </a:rPr>
                        <a:t>Properties of matter </a:t>
                      </a:r>
                      <a:endParaRPr sz="2500">
                        <a:solidFill>
                          <a:srgbClr val="0D1C45"/>
                        </a:solidFill>
                        <a:latin typeface="Nunito"/>
                        <a:ea typeface="Nunito"/>
                        <a:cs typeface="Nunito"/>
                        <a:sym typeface="Nuni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0000"/>
                        </a:lnSpc>
                        <a:spcBef>
                          <a:spcPts val="0"/>
                        </a:spcBef>
                        <a:spcAft>
                          <a:spcPts val="0"/>
                        </a:spcAft>
                        <a:buNone/>
                      </a:pPr>
                      <a:r>
                        <a:rPr lang="en-GB" b="1" u="sng">
                          <a:solidFill>
                            <a:schemeClr val="hlink"/>
                          </a:solidFill>
                          <a:hlinkClick r:id="rId7" action="ppaction://hlinksldjump"/>
                        </a:rPr>
                        <a:t>2019</a:t>
                      </a:r>
                      <a:r>
                        <a:rPr lang="en-GB" u="sng">
                          <a:solidFill>
                            <a:schemeClr val="hlink"/>
                          </a:solidFill>
                          <a:hlinkClick r:id="rId7" action="ppaction://hlinksldjump"/>
                        </a:rPr>
                        <a:t> Q14</a:t>
                      </a:r>
                      <a:r>
                        <a:rPr lang="en-GB">
                          <a:solidFill>
                            <a:srgbClr val="0D1C45"/>
                          </a:solidFill>
                        </a:rPr>
                        <a:t>, </a:t>
                      </a:r>
                      <a:r>
                        <a:rPr lang="en-GB" b="1" u="sng">
                          <a:solidFill>
                            <a:schemeClr val="hlink"/>
                          </a:solidFill>
                          <a:hlinkClick r:id="rId8" action="ppaction://hlinksldjump"/>
                        </a:rPr>
                        <a:t>2021</a:t>
                      </a:r>
                      <a:r>
                        <a:rPr lang="en-GB" u="sng">
                          <a:solidFill>
                            <a:schemeClr val="hlink"/>
                          </a:solidFill>
                          <a:hlinkClick r:id="rId8" action="ppaction://hlinksldjump"/>
                        </a:rPr>
                        <a:t> Q18</a:t>
                      </a:r>
                      <a:endParaRPr>
                        <a:solidFill>
                          <a:srgbClr val="0D1C45"/>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Space</a:t>
                      </a:r>
                      <a:endParaRPr sz="1600">
                        <a:solidFill>
                          <a:srgbClr val="0D1C45"/>
                        </a:solidFill>
                        <a:latin typeface="Nunito"/>
                        <a:ea typeface="Nunito"/>
                        <a:cs typeface="Nunito"/>
                        <a:sym typeface="Nuni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lnSpc>
                          <a:spcPct val="110000"/>
                        </a:lnSpc>
                        <a:spcBef>
                          <a:spcPts val="0"/>
                        </a:spcBef>
                        <a:spcAft>
                          <a:spcPts val="0"/>
                        </a:spcAft>
                        <a:buNone/>
                      </a:pPr>
                      <a:r>
                        <a:rPr lang="en-GB" b="1" u="sng">
                          <a:solidFill>
                            <a:schemeClr val="hlink"/>
                          </a:solidFill>
                          <a:hlinkClick r:id="rId9" action="ppaction://hlinksldjump"/>
                        </a:rPr>
                        <a:t>2023</a:t>
                      </a:r>
                      <a:r>
                        <a:rPr lang="en-GB" u="sng">
                          <a:solidFill>
                            <a:schemeClr val="hlink"/>
                          </a:solidFill>
                          <a:hlinkClick r:id="rId9" action="ppaction://hlinksldjump"/>
                        </a:rPr>
                        <a:t> Q6</a:t>
                      </a:r>
                      <a:endParaRPr>
                        <a:solidFill>
                          <a:srgbClr val="0D1C45"/>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6110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Waves</a:t>
                      </a:r>
                      <a:endParaRPr sz="2400">
                        <a:solidFill>
                          <a:srgbClr val="0D1C45"/>
                        </a:solidFill>
                        <a:latin typeface="Nunito"/>
                        <a:ea typeface="Nunito"/>
                        <a:cs typeface="Nunito"/>
                        <a:sym typeface="Nuni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b="1" u="sng">
                          <a:solidFill>
                            <a:schemeClr val="hlink"/>
                          </a:solidFill>
                          <a:hlinkClick r:id="rId10" action="ppaction://hlinksldjump"/>
                        </a:rPr>
                        <a:t>2014</a:t>
                      </a:r>
                      <a:r>
                        <a:rPr lang="en-GB" u="sng">
                          <a:solidFill>
                            <a:schemeClr val="hlink"/>
                          </a:solidFill>
                          <a:hlinkClick r:id="rId10" action="ppaction://hlinksldjump"/>
                        </a:rPr>
                        <a:t> Q5</a:t>
                      </a:r>
                      <a:endParaRPr>
                        <a:solidFill>
                          <a:srgbClr val="0D1C45"/>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218" name="Google Shape;218;p2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solidFill>
                  <a:schemeClr val="hlink"/>
                </a:solidFill>
                <a:uFill>
                  <a:noFill/>
                </a:uFill>
                <a:hlinkClick r:id="rId11" action="ppaction://hlinksldjump"/>
              </a:rPr>
              <a:t>←</a:t>
            </a:r>
            <a:endParaRPr sz="1800" b="1">
              <a:solidFill>
                <a:schemeClr val="dk2"/>
              </a:solidFill>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Shape 2492"/>
        <p:cNvGrpSpPr/>
        <p:nvPr/>
      </p:nvGrpSpPr>
      <p:grpSpPr>
        <a:xfrm>
          <a:off x="0" y="0"/>
          <a:ext cx="0" cy="0"/>
          <a:chOff x="0" y="0"/>
          <a:chExt cx="0" cy="0"/>
        </a:xfrm>
      </p:grpSpPr>
      <p:sp>
        <p:nvSpPr>
          <p:cNvPr id="2493" name="Google Shape;2493;p172"/>
          <p:cNvSpPr txBox="1">
            <a:spLocks noGrp="1"/>
          </p:cNvSpPr>
          <p:nvPr>
            <p:ph type="title"/>
          </p:nvPr>
        </p:nvSpPr>
        <p:spPr>
          <a:xfrm>
            <a:off x="311700" y="460625"/>
            <a:ext cx="5361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GB" b="1">
                <a:latin typeface="Nunito"/>
                <a:ea typeface="Nunito"/>
                <a:cs typeface="Nunito"/>
                <a:sym typeface="Nunito"/>
              </a:rPr>
              <a:t>Gas laws and the kinetic model</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2494" name="Google Shape;2494;p172"/>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2024 </a:t>
            </a:r>
            <a:r>
              <a:rPr lang="en-GB">
                <a:solidFill>
                  <a:schemeClr val="dk1"/>
                </a:solidFill>
              </a:rPr>
              <a:t>10aii</a:t>
            </a:r>
            <a:endParaRPr/>
          </a:p>
        </p:txBody>
      </p:sp>
      <p:sp>
        <p:nvSpPr>
          <p:cNvPr id="2495" name="Google Shape;2495;p172"/>
          <p:cNvSpPr txBox="1"/>
          <p:nvPr/>
        </p:nvSpPr>
        <p:spPr>
          <a:xfrm>
            <a:off x="206775" y="1033325"/>
            <a:ext cx="4352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cyclist inflates the tyres on their bike before going cycling.</a:t>
            </a:r>
            <a:endParaRPr/>
          </a:p>
        </p:txBody>
      </p:sp>
      <p:sp>
        <p:nvSpPr>
          <p:cNvPr id="2496" name="Google Shape;2496;p17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497" name="Google Shape;2497;p172"/>
          <p:cNvSpPr txBox="1"/>
          <p:nvPr/>
        </p:nvSpPr>
        <p:spPr>
          <a:xfrm>
            <a:off x="5007925" y="1954123"/>
            <a:ext cx="3846000" cy="14571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(As the temperature decreases) the </a:t>
            </a:r>
            <a:r>
              <a:rPr lang="en-GB" sz="1100" b="1">
                <a:solidFill>
                  <a:schemeClr val="dk1"/>
                </a:solidFill>
              </a:rPr>
              <a:t>kinetic energy</a:t>
            </a:r>
            <a:r>
              <a:rPr lang="en-GB" sz="1100">
                <a:solidFill>
                  <a:schemeClr val="dk1"/>
                </a:solidFill>
              </a:rPr>
              <a:t> of the particles </a:t>
            </a:r>
            <a:r>
              <a:rPr lang="en-GB" sz="1100" b="1">
                <a:solidFill>
                  <a:schemeClr val="dk1"/>
                </a:solidFill>
              </a:rPr>
              <a:t>decreases</a:t>
            </a:r>
            <a:r>
              <a:rPr lang="en-GB" sz="1100">
                <a:solidFill>
                  <a:schemeClr val="dk1"/>
                </a:solidFill>
              </a:rPr>
              <a:t>/particles move slower </a:t>
            </a:r>
            <a:r>
              <a:rPr lang="en-GB" sz="1100" b="1">
                <a:solidFill>
                  <a:schemeClr val="dk1"/>
                </a:solidFill>
              </a:rPr>
              <a:t>(1)</a:t>
            </a:r>
            <a:endParaRPr sz="1100" b="1">
              <a:solidFill>
                <a:schemeClr val="dk1"/>
              </a:solidFill>
            </a:endParaRPr>
          </a:p>
          <a:p>
            <a:pPr marL="0" lvl="0" indent="0" algn="l" rtl="0">
              <a:spcBef>
                <a:spcPts val="1000"/>
              </a:spcBef>
              <a:spcAft>
                <a:spcPts val="0"/>
              </a:spcAft>
              <a:buClr>
                <a:schemeClr val="dk1"/>
              </a:buClr>
              <a:buSzPts val="1100"/>
              <a:buFont typeface="Arial"/>
              <a:buNone/>
            </a:pPr>
            <a:r>
              <a:rPr lang="en-GB" sz="1100" b="1">
                <a:solidFill>
                  <a:schemeClr val="dk1"/>
                </a:solidFill>
              </a:rPr>
              <a:t>Particles</a:t>
            </a:r>
            <a:r>
              <a:rPr lang="en-GB" sz="1100">
                <a:solidFill>
                  <a:schemeClr val="dk1"/>
                </a:solidFill>
              </a:rPr>
              <a:t> </a:t>
            </a:r>
            <a:r>
              <a:rPr lang="en-GB" sz="1100" b="1">
                <a:solidFill>
                  <a:schemeClr val="dk1"/>
                </a:solidFill>
              </a:rPr>
              <a:t>collide</a:t>
            </a:r>
            <a:r>
              <a:rPr lang="en-GB" sz="1100">
                <a:solidFill>
                  <a:schemeClr val="dk1"/>
                </a:solidFill>
              </a:rPr>
              <a:t> with the walls of the container </a:t>
            </a:r>
            <a:r>
              <a:rPr lang="en-GB" sz="1100" b="1">
                <a:solidFill>
                  <a:schemeClr val="dk1"/>
                </a:solidFill>
              </a:rPr>
              <a:t>less frequently</a:t>
            </a:r>
            <a:r>
              <a:rPr lang="en-GB" sz="1100">
                <a:solidFill>
                  <a:schemeClr val="dk1"/>
                </a:solidFill>
              </a:rPr>
              <a:t>/often </a:t>
            </a:r>
            <a:r>
              <a:rPr lang="en-GB" sz="1100" b="1">
                <a:solidFill>
                  <a:schemeClr val="dk1"/>
                </a:solidFill>
              </a:rPr>
              <a:t>OR</a:t>
            </a:r>
            <a:r>
              <a:rPr lang="en-GB" sz="1100">
                <a:solidFill>
                  <a:schemeClr val="dk1"/>
                </a:solidFill>
              </a:rPr>
              <a:t> </a:t>
            </a:r>
            <a:r>
              <a:rPr lang="en-GB" sz="1100" b="1">
                <a:solidFill>
                  <a:schemeClr val="dk1"/>
                </a:solidFill>
              </a:rPr>
              <a:t>Particles</a:t>
            </a:r>
            <a:r>
              <a:rPr lang="en-GB" sz="1100">
                <a:solidFill>
                  <a:schemeClr val="dk1"/>
                </a:solidFill>
              </a:rPr>
              <a:t> </a:t>
            </a:r>
            <a:r>
              <a:rPr lang="en-GB" sz="1100" b="1">
                <a:solidFill>
                  <a:schemeClr val="dk1"/>
                </a:solidFill>
              </a:rPr>
              <a:t>collide</a:t>
            </a:r>
            <a:r>
              <a:rPr lang="en-GB" sz="1100">
                <a:solidFill>
                  <a:schemeClr val="dk1"/>
                </a:solidFill>
              </a:rPr>
              <a:t> with the walls of the container </a:t>
            </a:r>
            <a:r>
              <a:rPr lang="en-GB" sz="1100" b="1">
                <a:solidFill>
                  <a:schemeClr val="dk1"/>
                </a:solidFill>
              </a:rPr>
              <a:t>with</a:t>
            </a:r>
            <a:r>
              <a:rPr lang="en-GB" sz="1100">
                <a:solidFill>
                  <a:schemeClr val="dk1"/>
                </a:solidFill>
              </a:rPr>
              <a:t> </a:t>
            </a:r>
            <a:r>
              <a:rPr lang="en-GB" sz="1100" b="1">
                <a:solidFill>
                  <a:schemeClr val="dk1"/>
                </a:solidFill>
              </a:rPr>
              <a:t>less force (1)</a:t>
            </a:r>
            <a:endParaRPr sz="1100" b="1">
              <a:solidFill>
                <a:schemeClr val="dk1"/>
              </a:solidFill>
            </a:endParaRPr>
          </a:p>
          <a:p>
            <a:pPr marL="0" lvl="0" indent="0" algn="l" rtl="0">
              <a:spcBef>
                <a:spcPts val="1000"/>
              </a:spcBef>
              <a:spcAft>
                <a:spcPts val="1000"/>
              </a:spcAft>
              <a:buNone/>
            </a:pPr>
            <a:r>
              <a:rPr lang="en-GB" sz="1100" b="1">
                <a:solidFill>
                  <a:schemeClr val="dk1"/>
                </a:solidFill>
              </a:rPr>
              <a:t>Pressure decreases (1)</a:t>
            </a:r>
            <a:endParaRPr sz="1100" b="1">
              <a:solidFill>
                <a:schemeClr val="dk1"/>
              </a:solidFill>
            </a:endParaRPr>
          </a:p>
        </p:txBody>
      </p:sp>
      <p:sp>
        <p:nvSpPr>
          <p:cNvPr id="2498" name="Google Shape;2498;p172"/>
          <p:cNvSpPr txBox="1"/>
          <p:nvPr/>
        </p:nvSpPr>
        <p:spPr>
          <a:xfrm>
            <a:off x="5007925" y="1071825"/>
            <a:ext cx="38460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Explain, using the kinetic model, how the decrease in temperature affects the pressure of the gas inside the tyre. </a:t>
            </a:r>
            <a:r>
              <a:rPr lang="en-GB" b="1"/>
              <a:t>(3)</a:t>
            </a:r>
            <a:endParaRPr b="1"/>
          </a:p>
        </p:txBody>
      </p:sp>
      <p:pic>
        <p:nvPicPr>
          <p:cNvPr id="2499" name="Google Shape;2499;p172"/>
          <p:cNvPicPr preferRelativeResize="0"/>
          <p:nvPr/>
        </p:nvPicPr>
        <p:blipFill>
          <a:blip r:embed="rId4">
            <a:alphaModFix/>
          </a:blip>
          <a:stretch>
            <a:fillRect/>
          </a:stretch>
        </p:blipFill>
        <p:spPr>
          <a:xfrm>
            <a:off x="920425" y="1686175"/>
            <a:ext cx="2627449" cy="1771150"/>
          </a:xfrm>
          <a:prstGeom prst="rect">
            <a:avLst/>
          </a:prstGeom>
          <a:noFill/>
          <a:ln>
            <a:noFill/>
          </a:ln>
        </p:spPr>
      </p:pic>
      <p:sp>
        <p:nvSpPr>
          <p:cNvPr id="2500" name="Google Shape;2500;p172"/>
          <p:cNvSpPr/>
          <p:nvPr/>
        </p:nvSpPr>
        <p:spPr>
          <a:xfrm>
            <a:off x="5007925" y="3457325"/>
            <a:ext cx="3846000" cy="1593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the pressure when the temperature of the gas is 14°C.</a:t>
            </a:r>
            <a:endParaRPr/>
          </a:p>
          <a:p>
            <a:pPr marL="457200" lvl="0" indent="-317500" algn="l" rtl="0">
              <a:spcBef>
                <a:spcPts val="1000"/>
              </a:spcBef>
              <a:spcAft>
                <a:spcPts val="0"/>
              </a:spcAft>
              <a:buSzPts val="1400"/>
              <a:buChar char="●"/>
            </a:pPr>
            <a:r>
              <a:rPr lang="en-GB"/>
              <a:t>the mass of cyclist and bike if pressure on ground is </a:t>
            </a:r>
            <a:r>
              <a:rPr lang="en-GB" b="1"/>
              <a:t>1.02x10</a:t>
            </a:r>
            <a:r>
              <a:rPr lang="en-GB" b="1" baseline="30000"/>
              <a:t>6</a:t>
            </a:r>
            <a:r>
              <a:rPr lang="en-GB" b="1"/>
              <a:t> Pa</a:t>
            </a:r>
            <a:r>
              <a:rPr lang="en-GB"/>
              <a:t> and area of contact is </a:t>
            </a:r>
            <a:r>
              <a:rPr lang="en-GB" b="1"/>
              <a:t>7.5x10</a:t>
            </a:r>
            <a:r>
              <a:rPr lang="en-GB" b="1" baseline="30000"/>
              <a:t>-4</a:t>
            </a:r>
            <a:r>
              <a:rPr lang="en-GB" b="1"/>
              <a:t> m</a:t>
            </a:r>
            <a:r>
              <a:rPr lang="en-GB" b="1" baseline="30000"/>
              <a:t>2</a:t>
            </a:r>
            <a:r>
              <a:rPr lang="en-GB"/>
              <a:t>.</a:t>
            </a:r>
            <a:endParaRPr/>
          </a:p>
        </p:txBody>
      </p:sp>
      <p:sp>
        <p:nvSpPr>
          <p:cNvPr id="2501" name="Google Shape;2501;p172"/>
          <p:cNvSpPr txBox="1"/>
          <p:nvPr/>
        </p:nvSpPr>
        <p:spPr>
          <a:xfrm>
            <a:off x="7836425" y="4754425"/>
            <a:ext cx="873900" cy="215400"/>
          </a:xfrm>
          <a:prstGeom prst="rect">
            <a:avLst/>
          </a:prstGeom>
          <a:solidFill>
            <a:srgbClr val="C9DAF8"/>
          </a:solidFill>
          <a:ln>
            <a:noFill/>
          </a:ln>
        </p:spPr>
        <p:txBody>
          <a:bodyPr spcFirstLastPara="1" wrap="square" lIns="0" tIns="0" rIns="0" bIns="0" anchor="t" anchorCtr="0">
            <a:spAutoFit/>
          </a:bodyPr>
          <a:lstStyle/>
          <a:p>
            <a:pPr marL="0" lvl="0" indent="0" algn="ctr" rtl="0">
              <a:spcBef>
                <a:spcPts val="0"/>
              </a:spcBef>
              <a:spcAft>
                <a:spcPts val="0"/>
              </a:spcAft>
              <a:buNone/>
            </a:pPr>
            <a:r>
              <a:rPr lang="en-GB" b="1"/>
              <a:t>78 kg</a:t>
            </a:r>
            <a:endParaRPr b="1"/>
          </a:p>
        </p:txBody>
      </p:sp>
      <p:sp>
        <p:nvSpPr>
          <p:cNvPr id="2502" name="Google Shape;2502;p172"/>
          <p:cNvSpPr txBox="1"/>
          <p:nvPr/>
        </p:nvSpPr>
        <p:spPr>
          <a:xfrm>
            <a:off x="7836500" y="4044925"/>
            <a:ext cx="8739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639 kPa</a:t>
            </a:r>
            <a:endParaRPr b="1"/>
          </a:p>
        </p:txBody>
      </p:sp>
      <p:sp>
        <p:nvSpPr>
          <p:cNvPr id="2503" name="Google Shape;2503;p172"/>
          <p:cNvSpPr txBox="1"/>
          <p:nvPr/>
        </p:nvSpPr>
        <p:spPr>
          <a:xfrm>
            <a:off x="57450" y="3550975"/>
            <a:ext cx="4732800" cy="151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cyclist inflates a tyre to a pressure of </a:t>
            </a:r>
            <a:r>
              <a:rPr lang="en-GB" b="1"/>
              <a:t>655 kPa</a:t>
            </a:r>
            <a:r>
              <a:rPr lang="en-GB"/>
              <a:t>.</a:t>
            </a:r>
            <a:endParaRPr/>
          </a:p>
          <a:p>
            <a:pPr marL="0" lvl="0" indent="0" algn="l" rtl="0">
              <a:spcBef>
                <a:spcPts val="1000"/>
              </a:spcBef>
              <a:spcAft>
                <a:spcPts val="0"/>
              </a:spcAft>
              <a:buNone/>
            </a:pPr>
            <a:r>
              <a:rPr lang="en-GB"/>
              <a:t>The temperature of the gas inside the tyre is </a:t>
            </a:r>
            <a:r>
              <a:rPr lang="en-GB" b="1"/>
              <a:t>21 °C</a:t>
            </a:r>
            <a:r>
              <a:rPr lang="en-GB"/>
              <a:t>.</a:t>
            </a:r>
            <a:endParaRPr/>
          </a:p>
          <a:p>
            <a:pPr marL="0" lvl="0" indent="0" algn="l" rtl="0">
              <a:spcBef>
                <a:spcPts val="1000"/>
              </a:spcBef>
              <a:spcAft>
                <a:spcPts val="0"/>
              </a:spcAft>
              <a:buNone/>
            </a:pPr>
            <a:r>
              <a:rPr lang="en-GB"/>
              <a:t>At one point in the journey the temperature of the gas inside the tyre is </a:t>
            </a:r>
            <a:r>
              <a:rPr lang="en-GB" b="1"/>
              <a:t>14 °C</a:t>
            </a:r>
            <a:r>
              <a:rPr lang="en-GB"/>
              <a:t>. The mass of gas and the volume of gas inside the tyre remain constant.</a:t>
            </a:r>
            <a:endParaRPr/>
          </a:p>
        </p:txBody>
      </p:sp>
      <p:sp>
        <p:nvSpPr>
          <p:cNvPr id="2504" name="Google Shape;2504;p172"/>
          <p:cNvSpPr txBox="1"/>
          <p:nvPr/>
        </p:nvSpPr>
        <p:spPr>
          <a:xfrm>
            <a:off x="382900" y="60425"/>
            <a:ext cx="2760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000" i="1">
                <a:solidFill>
                  <a:schemeClr val="dk1"/>
                </a:solidFill>
              </a:rPr>
              <a:t>Properties of matter (explanation questions)</a:t>
            </a:r>
            <a:endParaRPr sz="1000" i="1">
              <a:solidFill>
                <a:schemeClr val="dk1"/>
              </a:solidFill>
            </a:endParaRPr>
          </a:p>
          <a:p>
            <a:pPr marL="0" lvl="0" indent="0" algn="l" rtl="0">
              <a:spcBef>
                <a:spcPts val="0"/>
              </a:spcBef>
              <a:spcAft>
                <a:spcPts val="0"/>
              </a:spcAft>
              <a:buNone/>
            </a:pPr>
            <a:endParaRPr sz="1000" i="1">
              <a:solidFill>
                <a:schemeClr val="dk1"/>
              </a:solidFill>
            </a:endParaRPr>
          </a:p>
        </p:txBody>
      </p:sp>
      <p:sp>
        <p:nvSpPr>
          <p:cNvPr id="2505" name="Google Shape;2505;p172"/>
          <p:cNvSpPr txBox="1"/>
          <p:nvPr/>
        </p:nvSpPr>
        <p:spPr>
          <a:xfrm>
            <a:off x="3727800" y="28050"/>
            <a:ext cx="1688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2506" name="Google Shape;2506;p172">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9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0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Shape 2510"/>
        <p:cNvGrpSpPr/>
        <p:nvPr/>
      </p:nvGrpSpPr>
      <p:grpSpPr>
        <a:xfrm>
          <a:off x="0" y="0"/>
          <a:ext cx="0" cy="0"/>
          <a:chOff x="0" y="0"/>
          <a:chExt cx="0" cy="0"/>
        </a:xfrm>
      </p:grpSpPr>
      <p:sp>
        <p:nvSpPr>
          <p:cNvPr id="2511" name="Google Shape;2511;p173"/>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2512" name="Google Shape;2512;p173"/>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2513" name="Google Shape;2513;p173">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2514" name="Google Shape;2514;p173">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2515" name="Google Shape;2515;p173">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2516" name="Google Shape;2516;p173">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2517" name="Google Shape;2517;p173">
            <a:hlinkClick r:id="rId7"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
        <p:nvSpPr>
          <p:cNvPr id="2518" name="Google Shape;2518;p173">
            <a:hlinkClick r:id="rId8"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Shape 2522"/>
        <p:cNvGrpSpPr/>
        <p:nvPr/>
      </p:nvGrpSpPr>
      <p:grpSpPr>
        <a:xfrm>
          <a:off x="0" y="0"/>
          <a:ext cx="0" cy="0"/>
          <a:chOff x="0" y="0"/>
          <a:chExt cx="0" cy="0"/>
        </a:xfrm>
      </p:grpSpPr>
      <p:sp>
        <p:nvSpPr>
          <p:cNvPr id="2523" name="Google Shape;2523;p174"/>
          <p:cNvSpPr/>
          <p:nvPr/>
        </p:nvSpPr>
        <p:spPr>
          <a:xfrm>
            <a:off x="6702825" y="757350"/>
            <a:ext cx="1973400" cy="1714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24" name="Google Shape;2524;p174"/>
          <p:cNvSpPr/>
          <p:nvPr/>
        </p:nvSpPr>
        <p:spPr>
          <a:xfrm>
            <a:off x="4624475" y="757350"/>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25" name="Google Shape;2525;p174"/>
          <p:cNvSpPr/>
          <p:nvPr/>
        </p:nvSpPr>
        <p:spPr>
          <a:xfrm>
            <a:off x="2546125" y="757350"/>
            <a:ext cx="1973400" cy="3013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26" name="Google Shape;2526;p174"/>
          <p:cNvSpPr txBox="1">
            <a:spLocks noGrp="1"/>
          </p:cNvSpPr>
          <p:nvPr>
            <p:ph type="subTitle" idx="1"/>
          </p:nvPr>
        </p:nvSpPr>
        <p:spPr>
          <a:xfrm>
            <a:off x="3248500" y="0"/>
            <a:ext cx="36111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Relationships sheet</a:t>
            </a:r>
            <a:endParaRPr/>
          </a:p>
        </p:txBody>
      </p:sp>
      <p:pic>
        <p:nvPicPr>
          <p:cNvPr id="2527" name="Google Shape;2527;p174"/>
          <p:cNvPicPr preferRelativeResize="0"/>
          <p:nvPr/>
        </p:nvPicPr>
        <p:blipFill>
          <a:blip r:embed="rId3">
            <a:alphaModFix/>
          </a:blip>
          <a:stretch>
            <a:fillRect/>
          </a:stretch>
        </p:blipFill>
        <p:spPr>
          <a:xfrm>
            <a:off x="7310162" y="3220268"/>
            <a:ext cx="758725" cy="1646146"/>
          </a:xfrm>
          <a:prstGeom prst="rect">
            <a:avLst/>
          </a:prstGeom>
          <a:noFill/>
          <a:ln>
            <a:noFill/>
          </a:ln>
        </p:spPr>
      </p:pic>
      <p:pic>
        <p:nvPicPr>
          <p:cNvPr id="2528" name="Google Shape;2528;p174"/>
          <p:cNvPicPr preferRelativeResize="0"/>
          <p:nvPr/>
        </p:nvPicPr>
        <p:blipFill rotWithShape="1">
          <a:blip r:embed="rId4">
            <a:alphaModFix/>
          </a:blip>
          <a:srcRect b="45963"/>
          <a:stretch/>
        </p:blipFill>
        <p:spPr>
          <a:xfrm>
            <a:off x="6904100" y="1371362"/>
            <a:ext cx="705375" cy="1030974"/>
          </a:xfrm>
          <a:prstGeom prst="rect">
            <a:avLst/>
          </a:prstGeom>
          <a:noFill/>
          <a:ln>
            <a:noFill/>
          </a:ln>
        </p:spPr>
      </p:pic>
      <p:pic>
        <p:nvPicPr>
          <p:cNvPr id="2529" name="Google Shape;2529;p174"/>
          <p:cNvPicPr preferRelativeResize="0"/>
          <p:nvPr/>
        </p:nvPicPr>
        <p:blipFill>
          <a:blip r:embed="rId5">
            <a:alphaModFix/>
          </a:blip>
          <a:stretch>
            <a:fillRect/>
          </a:stretch>
        </p:blipFill>
        <p:spPr>
          <a:xfrm>
            <a:off x="713424" y="1307425"/>
            <a:ext cx="628225" cy="1771375"/>
          </a:xfrm>
          <a:prstGeom prst="rect">
            <a:avLst/>
          </a:prstGeom>
          <a:noFill/>
          <a:ln>
            <a:noFill/>
          </a:ln>
        </p:spPr>
      </p:pic>
      <p:pic>
        <p:nvPicPr>
          <p:cNvPr id="2530" name="Google Shape;2530;p174"/>
          <p:cNvPicPr preferRelativeResize="0"/>
          <p:nvPr/>
        </p:nvPicPr>
        <p:blipFill>
          <a:blip r:embed="rId6">
            <a:alphaModFix/>
          </a:blip>
          <a:stretch>
            <a:fillRect/>
          </a:stretch>
        </p:blipFill>
        <p:spPr>
          <a:xfrm>
            <a:off x="1469599" y="1307413"/>
            <a:ext cx="628225" cy="1771387"/>
          </a:xfrm>
          <a:prstGeom prst="rect">
            <a:avLst/>
          </a:prstGeom>
          <a:noFill/>
          <a:ln>
            <a:noFill/>
          </a:ln>
        </p:spPr>
      </p:pic>
      <p:pic>
        <p:nvPicPr>
          <p:cNvPr id="2531" name="Google Shape;2531;p174"/>
          <p:cNvPicPr preferRelativeResize="0"/>
          <p:nvPr/>
        </p:nvPicPr>
        <p:blipFill>
          <a:blip r:embed="rId7">
            <a:alphaModFix/>
          </a:blip>
          <a:stretch>
            <a:fillRect/>
          </a:stretch>
        </p:blipFill>
        <p:spPr>
          <a:xfrm>
            <a:off x="503750" y="823100"/>
            <a:ext cx="1937299" cy="484325"/>
          </a:xfrm>
          <a:prstGeom prst="rect">
            <a:avLst/>
          </a:prstGeom>
          <a:noFill/>
          <a:ln>
            <a:noFill/>
          </a:ln>
        </p:spPr>
      </p:pic>
      <p:pic>
        <p:nvPicPr>
          <p:cNvPr id="2532" name="Google Shape;2532;p174"/>
          <p:cNvPicPr preferRelativeResize="0"/>
          <p:nvPr/>
        </p:nvPicPr>
        <p:blipFill>
          <a:blip r:embed="rId8">
            <a:alphaModFix/>
          </a:blip>
          <a:stretch>
            <a:fillRect/>
          </a:stretch>
        </p:blipFill>
        <p:spPr>
          <a:xfrm>
            <a:off x="2662217" y="1307425"/>
            <a:ext cx="1028489" cy="2361200"/>
          </a:xfrm>
          <a:prstGeom prst="rect">
            <a:avLst/>
          </a:prstGeom>
          <a:noFill/>
          <a:ln>
            <a:noFill/>
          </a:ln>
        </p:spPr>
      </p:pic>
      <p:pic>
        <p:nvPicPr>
          <p:cNvPr id="2533" name="Google Shape;2533;p174"/>
          <p:cNvPicPr preferRelativeResize="0"/>
          <p:nvPr/>
        </p:nvPicPr>
        <p:blipFill>
          <a:blip r:embed="rId9">
            <a:alphaModFix/>
          </a:blip>
          <a:stretch>
            <a:fillRect/>
          </a:stretch>
        </p:blipFill>
        <p:spPr>
          <a:xfrm>
            <a:off x="3614875" y="1306288"/>
            <a:ext cx="758737" cy="1806250"/>
          </a:xfrm>
          <a:prstGeom prst="rect">
            <a:avLst/>
          </a:prstGeom>
          <a:noFill/>
          <a:ln>
            <a:noFill/>
          </a:ln>
        </p:spPr>
      </p:pic>
      <p:pic>
        <p:nvPicPr>
          <p:cNvPr id="2534" name="Google Shape;2534;p174"/>
          <p:cNvPicPr preferRelativeResize="0"/>
          <p:nvPr/>
        </p:nvPicPr>
        <p:blipFill>
          <a:blip r:embed="rId10">
            <a:alphaModFix/>
          </a:blip>
          <a:stretch>
            <a:fillRect/>
          </a:stretch>
        </p:blipFill>
        <p:spPr>
          <a:xfrm>
            <a:off x="2627585" y="858113"/>
            <a:ext cx="1810475" cy="414300"/>
          </a:xfrm>
          <a:prstGeom prst="rect">
            <a:avLst/>
          </a:prstGeom>
          <a:noFill/>
          <a:ln>
            <a:noFill/>
          </a:ln>
        </p:spPr>
      </p:pic>
      <p:pic>
        <p:nvPicPr>
          <p:cNvPr id="2535" name="Google Shape;2535;p174"/>
          <p:cNvPicPr preferRelativeResize="0"/>
          <p:nvPr/>
        </p:nvPicPr>
        <p:blipFill>
          <a:blip r:embed="rId11">
            <a:alphaModFix/>
          </a:blip>
          <a:stretch>
            <a:fillRect/>
          </a:stretch>
        </p:blipFill>
        <p:spPr>
          <a:xfrm>
            <a:off x="4751923" y="1370049"/>
            <a:ext cx="854900" cy="1203839"/>
          </a:xfrm>
          <a:prstGeom prst="rect">
            <a:avLst/>
          </a:prstGeom>
          <a:noFill/>
          <a:ln>
            <a:noFill/>
          </a:ln>
        </p:spPr>
      </p:pic>
      <p:pic>
        <p:nvPicPr>
          <p:cNvPr id="2536" name="Google Shape;2536;p174"/>
          <p:cNvPicPr preferRelativeResize="0"/>
          <p:nvPr/>
        </p:nvPicPr>
        <p:blipFill>
          <a:blip r:embed="rId12">
            <a:alphaModFix/>
          </a:blip>
          <a:stretch>
            <a:fillRect/>
          </a:stretch>
        </p:blipFill>
        <p:spPr>
          <a:xfrm>
            <a:off x="5674750" y="1370050"/>
            <a:ext cx="795672" cy="1529801"/>
          </a:xfrm>
          <a:prstGeom prst="rect">
            <a:avLst/>
          </a:prstGeom>
          <a:noFill/>
          <a:ln>
            <a:noFill/>
          </a:ln>
        </p:spPr>
      </p:pic>
      <p:pic>
        <p:nvPicPr>
          <p:cNvPr id="2537" name="Google Shape;2537;p174"/>
          <p:cNvPicPr preferRelativeResize="0"/>
          <p:nvPr/>
        </p:nvPicPr>
        <p:blipFill>
          <a:blip r:embed="rId13">
            <a:alphaModFix/>
          </a:blip>
          <a:stretch>
            <a:fillRect/>
          </a:stretch>
        </p:blipFill>
        <p:spPr>
          <a:xfrm>
            <a:off x="4705938" y="841814"/>
            <a:ext cx="1810475" cy="446898"/>
          </a:xfrm>
          <a:prstGeom prst="rect">
            <a:avLst/>
          </a:prstGeom>
          <a:noFill/>
          <a:ln>
            <a:noFill/>
          </a:ln>
        </p:spPr>
      </p:pic>
      <p:pic>
        <p:nvPicPr>
          <p:cNvPr id="2538" name="Google Shape;2538;p174"/>
          <p:cNvPicPr preferRelativeResize="0"/>
          <p:nvPr/>
        </p:nvPicPr>
        <p:blipFill>
          <a:blip r:embed="rId14">
            <a:alphaModFix/>
          </a:blip>
          <a:stretch>
            <a:fillRect/>
          </a:stretch>
        </p:blipFill>
        <p:spPr>
          <a:xfrm>
            <a:off x="6771738" y="858113"/>
            <a:ext cx="1835577" cy="414300"/>
          </a:xfrm>
          <a:prstGeom prst="rect">
            <a:avLst/>
          </a:prstGeom>
          <a:noFill/>
          <a:ln>
            <a:noFill/>
          </a:ln>
        </p:spPr>
      </p:pic>
      <p:pic>
        <p:nvPicPr>
          <p:cNvPr id="2539" name="Google Shape;2539;p174"/>
          <p:cNvPicPr preferRelativeResize="0"/>
          <p:nvPr/>
        </p:nvPicPr>
        <p:blipFill>
          <a:blip r:embed="rId15">
            <a:alphaModFix/>
          </a:blip>
          <a:stretch>
            <a:fillRect/>
          </a:stretch>
        </p:blipFill>
        <p:spPr>
          <a:xfrm>
            <a:off x="6778970" y="2665650"/>
            <a:ext cx="1821118" cy="446900"/>
          </a:xfrm>
          <a:prstGeom prst="rect">
            <a:avLst/>
          </a:prstGeom>
          <a:noFill/>
          <a:ln>
            <a:noFill/>
          </a:ln>
        </p:spPr>
      </p:pic>
      <p:pic>
        <p:nvPicPr>
          <p:cNvPr id="2540" name="Google Shape;2540;p174"/>
          <p:cNvPicPr preferRelativeResize="0"/>
          <p:nvPr/>
        </p:nvPicPr>
        <p:blipFill rotWithShape="1">
          <a:blip r:embed="rId4">
            <a:alphaModFix/>
          </a:blip>
          <a:srcRect t="54942"/>
          <a:stretch/>
        </p:blipFill>
        <p:spPr>
          <a:xfrm>
            <a:off x="7631750" y="1457012"/>
            <a:ext cx="705375" cy="859675"/>
          </a:xfrm>
          <a:prstGeom prst="rect">
            <a:avLst/>
          </a:prstGeom>
          <a:noFill/>
          <a:ln>
            <a:noFill/>
          </a:ln>
        </p:spPr>
      </p:pic>
      <p:sp>
        <p:nvSpPr>
          <p:cNvPr id="2541" name="Google Shape;2541;p174"/>
          <p:cNvSpPr/>
          <p:nvPr/>
        </p:nvSpPr>
        <p:spPr>
          <a:xfrm>
            <a:off x="6702825" y="2589075"/>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42" name="Google Shape;2542;p174"/>
          <p:cNvSpPr/>
          <p:nvPr/>
        </p:nvSpPr>
        <p:spPr>
          <a:xfrm>
            <a:off x="467775" y="757350"/>
            <a:ext cx="1973400" cy="2416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43" name="Google Shape;2543;p174"/>
          <p:cNvSpPr txBox="1"/>
          <p:nvPr/>
        </p:nvSpPr>
        <p:spPr>
          <a:xfrm>
            <a:off x="400225" y="0"/>
            <a:ext cx="18867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Back to </a:t>
            </a:r>
            <a:r>
              <a:rPr lang="en-GB" sz="1000" b="1" i="1">
                <a:solidFill>
                  <a:schemeClr val="dk1"/>
                </a:solidFill>
              </a:rPr>
              <a:t>Waves (explanation)</a:t>
            </a:r>
            <a:r>
              <a:rPr lang="en-GB" sz="1000" i="1">
                <a:solidFill>
                  <a:schemeClr val="dk1"/>
                </a:solidFill>
              </a:rPr>
              <a:t> questions</a:t>
            </a:r>
            <a:endParaRPr sz="1000" i="1">
              <a:solidFill>
                <a:schemeClr val="dk1"/>
              </a:solidFill>
            </a:endParaRPr>
          </a:p>
        </p:txBody>
      </p:sp>
      <p:sp>
        <p:nvSpPr>
          <p:cNvPr id="2544" name="Google Shape;2544;p17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i="1">
                <a:solidFill>
                  <a:schemeClr val="hlink"/>
                </a:solidFill>
                <a:uFill>
                  <a:noFill/>
                </a:uFill>
                <a:hlinkClick r:id="rId16" action="ppaction://hlinksldjump"/>
              </a:rPr>
              <a:t>←</a:t>
            </a:r>
            <a:endParaRPr sz="1800" i="1">
              <a:solidFill>
                <a:schemeClr val="dk2"/>
              </a:solidFill>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Shape 2548"/>
        <p:cNvGrpSpPr/>
        <p:nvPr/>
      </p:nvGrpSpPr>
      <p:grpSpPr>
        <a:xfrm>
          <a:off x="0" y="0"/>
          <a:ext cx="0" cy="0"/>
          <a:chOff x="0" y="0"/>
          <a:chExt cx="0" cy="0"/>
        </a:xfrm>
      </p:grpSpPr>
      <p:sp>
        <p:nvSpPr>
          <p:cNvPr id="2549" name="Google Shape;2549;p175"/>
          <p:cNvSpPr txBox="1">
            <a:spLocks noGrp="1"/>
          </p:cNvSpPr>
          <p:nvPr>
            <p:ph type="title"/>
          </p:nvPr>
        </p:nvSpPr>
        <p:spPr>
          <a:xfrm>
            <a:off x="311700" y="445025"/>
            <a:ext cx="5643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GB" b="1">
                <a:latin typeface="Nunito"/>
                <a:ea typeface="Nunito"/>
                <a:cs typeface="Nunito"/>
                <a:sym typeface="Nunito"/>
              </a:rPr>
              <a:t>Wave parameters &amp; behaviours</a:t>
            </a:r>
            <a:endParaRPr b="1">
              <a:latin typeface="Nunito"/>
              <a:ea typeface="Nunito"/>
              <a:cs typeface="Nunito"/>
              <a:sym typeface="Nunito"/>
            </a:endParaRPr>
          </a:p>
          <a:p>
            <a:pPr marL="0" lvl="0" indent="0" algn="l" rtl="0">
              <a:spcBef>
                <a:spcPts val="0"/>
              </a:spcBef>
              <a:spcAft>
                <a:spcPts val="0"/>
              </a:spcAft>
              <a:buClr>
                <a:schemeClr val="dk1"/>
              </a:buClr>
              <a:buSzPct val="39285"/>
              <a:buFont typeface="Arial"/>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2550" name="Google Shape;2550;p175"/>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1200" b="1">
                <a:solidFill>
                  <a:schemeClr val="dk1"/>
                </a:solidFill>
              </a:rPr>
              <a:t>2015 </a:t>
            </a:r>
            <a:r>
              <a:rPr lang="en-GB" sz="1200">
                <a:solidFill>
                  <a:schemeClr val="dk1"/>
                </a:solidFill>
              </a:rPr>
              <a:t>3d</a:t>
            </a:r>
            <a:endParaRPr/>
          </a:p>
        </p:txBody>
      </p:sp>
      <p:sp>
        <p:nvSpPr>
          <p:cNvPr id="2551" name="Google Shape;2551;p175"/>
          <p:cNvSpPr txBox="1"/>
          <p:nvPr/>
        </p:nvSpPr>
        <p:spPr>
          <a:xfrm>
            <a:off x="5205100" y="2571750"/>
            <a:ext cx="3705600" cy="820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b="1">
                <a:solidFill>
                  <a:schemeClr val="dk1"/>
                </a:solidFill>
              </a:rPr>
              <a:t>Speed</a:t>
            </a:r>
            <a:r>
              <a:rPr lang="en-GB" sz="1100">
                <a:solidFill>
                  <a:schemeClr val="dk1"/>
                </a:solidFill>
              </a:rPr>
              <a:t> of ultrasound in </a:t>
            </a:r>
            <a:r>
              <a:rPr lang="en-GB" sz="1100" b="1">
                <a:solidFill>
                  <a:schemeClr val="dk1"/>
                </a:solidFill>
              </a:rPr>
              <a:t>brass</a:t>
            </a:r>
            <a:r>
              <a:rPr lang="en-GB" sz="1100">
                <a:solidFill>
                  <a:schemeClr val="dk1"/>
                </a:solidFill>
              </a:rPr>
              <a:t> is </a:t>
            </a:r>
            <a:r>
              <a:rPr lang="en-GB" sz="1100" b="1">
                <a:solidFill>
                  <a:schemeClr val="dk1"/>
                </a:solidFill>
              </a:rPr>
              <a:t>less</a:t>
            </a:r>
            <a:r>
              <a:rPr lang="en-GB" sz="1100">
                <a:solidFill>
                  <a:schemeClr val="dk1"/>
                </a:solidFill>
              </a:rPr>
              <a:t> than in steel.</a:t>
            </a:r>
            <a:r>
              <a:rPr lang="en-GB" sz="1100" b="1">
                <a:solidFill>
                  <a:schemeClr val="dk1"/>
                </a:solidFill>
              </a:rPr>
              <a:t> (1)</a:t>
            </a:r>
            <a:endParaRPr sz="1100" b="1">
              <a:solidFill>
                <a:schemeClr val="dk1"/>
              </a:solidFill>
            </a:endParaRPr>
          </a:p>
          <a:p>
            <a:pPr marL="0" lvl="0" indent="0" algn="l" rtl="0">
              <a:spcBef>
                <a:spcPts val="1000"/>
              </a:spcBef>
              <a:spcAft>
                <a:spcPts val="1000"/>
              </a:spcAft>
              <a:buNone/>
            </a:pPr>
            <a:r>
              <a:rPr lang="en-GB" sz="1100">
                <a:solidFill>
                  <a:schemeClr val="dk1"/>
                </a:solidFill>
              </a:rPr>
              <a:t>Takes </a:t>
            </a:r>
            <a:r>
              <a:rPr lang="en-GB" sz="1100" b="1">
                <a:solidFill>
                  <a:schemeClr val="dk1"/>
                </a:solidFill>
              </a:rPr>
              <a:t>greater time</a:t>
            </a:r>
            <a:r>
              <a:rPr lang="en-GB" sz="1100">
                <a:solidFill>
                  <a:schemeClr val="dk1"/>
                </a:solidFill>
              </a:rPr>
              <a:t> to </a:t>
            </a:r>
            <a:r>
              <a:rPr lang="en-GB" sz="1100" b="1">
                <a:solidFill>
                  <a:schemeClr val="dk1"/>
                </a:solidFill>
              </a:rPr>
              <a:t>travel</a:t>
            </a:r>
            <a:r>
              <a:rPr lang="en-GB" sz="1100">
                <a:solidFill>
                  <a:schemeClr val="dk1"/>
                </a:solidFill>
              </a:rPr>
              <a:t> (same) distance /thickness. </a:t>
            </a:r>
            <a:r>
              <a:rPr lang="en-GB" sz="1100" b="1">
                <a:solidFill>
                  <a:schemeClr val="dk1"/>
                </a:solidFill>
              </a:rPr>
              <a:t>(1)</a:t>
            </a:r>
            <a:endParaRPr sz="1100" b="1">
              <a:solidFill>
                <a:schemeClr val="dk1"/>
              </a:solidFill>
            </a:endParaRPr>
          </a:p>
        </p:txBody>
      </p:sp>
      <p:sp>
        <p:nvSpPr>
          <p:cNvPr id="2552" name="Google Shape;2552;p175"/>
          <p:cNvSpPr txBox="1"/>
          <p:nvPr/>
        </p:nvSpPr>
        <p:spPr>
          <a:xfrm>
            <a:off x="237775" y="2321925"/>
            <a:ext cx="4698000" cy="139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time between the ultrasound pulse being transmitted and received at position P is greater than the time recorded at position X in the steel sample.</a:t>
            </a:r>
            <a:endParaRPr/>
          </a:p>
          <a:p>
            <a:pPr marL="0" lvl="0" indent="0" algn="l" rtl="0">
              <a:spcBef>
                <a:spcPts val="1000"/>
              </a:spcBef>
              <a:spcAft>
                <a:spcPts val="1000"/>
              </a:spcAft>
              <a:buClr>
                <a:schemeClr val="dk1"/>
              </a:buClr>
              <a:buSzPts val="1100"/>
              <a:buFont typeface="Arial"/>
              <a:buNone/>
            </a:pPr>
            <a:r>
              <a:rPr lang="en-GB"/>
              <a:t>(The </a:t>
            </a:r>
            <a:r>
              <a:rPr lang="en-GB" b="1"/>
              <a:t>brass</a:t>
            </a:r>
            <a:r>
              <a:rPr lang="en-GB"/>
              <a:t> sample has the </a:t>
            </a:r>
            <a:r>
              <a:rPr lang="en-GB" b="1"/>
              <a:t>same thickness</a:t>
            </a:r>
            <a:r>
              <a:rPr lang="en-GB"/>
              <a:t> as the </a:t>
            </a:r>
            <a:r>
              <a:rPr lang="en-GB" b="1"/>
              <a:t>steel</a:t>
            </a:r>
            <a:r>
              <a:rPr lang="en-GB"/>
              <a:t> sample)</a:t>
            </a:r>
            <a:endParaRPr b="1"/>
          </a:p>
        </p:txBody>
      </p:sp>
      <p:sp>
        <p:nvSpPr>
          <p:cNvPr id="2553" name="Google Shape;2553;p175"/>
          <p:cNvSpPr/>
          <p:nvPr/>
        </p:nvSpPr>
        <p:spPr>
          <a:xfrm>
            <a:off x="5205100" y="3616788"/>
            <a:ext cx="3705600" cy="1017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0" lvl="0" indent="0" algn="l" rtl="0">
              <a:spcBef>
                <a:spcPts val="0"/>
              </a:spcBef>
              <a:spcAft>
                <a:spcPts val="0"/>
              </a:spcAft>
              <a:buNone/>
            </a:pPr>
            <a:r>
              <a:rPr lang="en-GB"/>
              <a:t>Lots of challenging problem solving questions here, worth the time!</a:t>
            </a:r>
            <a:endParaRPr/>
          </a:p>
          <a:p>
            <a:pPr marL="0" lvl="0" indent="0" algn="l" rtl="0">
              <a:spcBef>
                <a:spcPts val="0"/>
              </a:spcBef>
              <a:spcAft>
                <a:spcPts val="0"/>
              </a:spcAft>
              <a:buNone/>
            </a:pPr>
            <a:r>
              <a:rPr lang="en-GB"/>
              <a:t>  </a:t>
            </a:r>
            <a:endParaRPr/>
          </a:p>
          <a:p>
            <a:pPr marL="0" lvl="0" indent="0" algn="ctr" rtl="0">
              <a:spcBef>
                <a:spcPts val="0"/>
              </a:spcBef>
              <a:spcAft>
                <a:spcPts val="0"/>
              </a:spcAft>
              <a:buNone/>
            </a:pPr>
            <a:endParaRPr/>
          </a:p>
        </p:txBody>
      </p:sp>
      <p:sp>
        <p:nvSpPr>
          <p:cNvPr id="2554" name="Google Shape;2554;p17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pic>
        <p:nvPicPr>
          <p:cNvPr id="2555" name="Google Shape;2555;p175"/>
          <p:cNvPicPr preferRelativeResize="0"/>
          <p:nvPr/>
        </p:nvPicPr>
        <p:blipFill rotWithShape="1">
          <a:blip r:embed="rId4">
            <a:alphaModFix/>
          </a:blip>
          <a:srcRect b="46135"/>
          <a:stretch/>
        </p:blipFill>
        <p:spPr>
          <a:xfrm>
            <a:off x="961197" y="3616802"/>
            <a:ext cx="3332176" cy="1287500"/>
          </a:xfrm>
          <a:prstGeom prst="rect">
            <a:avLst/>
          </a:prstGeom>
          <a:noFill/>
          <a:ln>
            <a:noFill/>
          </a:ln>
        </p:spPr>
      </p:pic>
      <p:pic>
        <p:nvPicPr>
          <p:cNvPr id="2556" name="Google Shape;2556;p175"/>
          <p:cNvPicPr preferRelativeResize="0"/>
          <p:nvPr/>
        </p:nvPicPr>
        <p:blipFill>
          <a:blip r:embed="rId5">
            <a:alphaModFix/>
          </a:blip>
          <a:stretch>
            <a:fillRect/>
          </a:stretch>
        </p:blipFill>
        <p:spPr>
          <a:xfrm>
            <a:off x="1102500" y="1206974"/>
            <a:ext cx="3216849" cy="1114945"/>
          </a:xfrm>
          <a:prstGeom prst="rect">
            <a:avLst/>
          </a:prstGeom>
          <a:noFill/>
          <a:ln>
            <a:noFill/>
          </a:ln>
        </p:spPr>
      </p:pic>
      <p:sp>
        <p:nvSpPr>
          <p:cNvPr id="2557" name="Google Shape;2557;p175"/>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Waves (explanation questions)</a:t>
            </a:r>
            <a:endParaRPr sz="1000" i="1">
              <a:solidFill>
                <a:schemeClr val="dk1"/>
              </a:solidFill>
            </a:endParaRPr>
          </a:p>
        </p:txBody>
      </p:sp>
      <p:sp>
        <p:nvSpPr>
          <p:cNvPr id="2558" name="Google Shape;2558;p175"/>
          <p:cNvSpPr txBox="1"/>
          <p:nvPr/>
        </p:nvSpPr>
        <p:spPr>
          <a:xfrm>
            <a:off x="5205100" y="1251625"/>
            <a:ext cx="3705600" cy="11748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State whether the speed of ultrasound in brass is less than, equal to or greater than the speed of ultrasound in steel.</a:t>
            </a:r>
            <a:endParaRPr>
              <a:solidFill>
                <a:schemeClr val="dk1"/>
              </a:solidFill>
            </a:endParaRPr>
          </a:p>
          <a:p>
            <a:pPr marL="0" lvl="0" indent="0" algn="l" rtl="0">
              <a:spcBef>
                <a:spcPts val="1000"/>
              </a:spcBef>
              <a:spcAft>
                <a:spcPts val="1000"/>
              </a:spcAft>
              <a:buNone/>
            </a:pPr>
            <a:r>
              <a:rPr lang="en-GB">
                <a:solidFill>
                  <a:schemeClr val="dk1"/>
                </a:solidFill>
              </a:rPr>
              <a:t>You must justify your answer. </a:t>
            </a:r>
            <a:r>
              <a:rPr lang="en-GB" b="1">
                <a:solidFill>
                  <a:schemeClr val="dk1"/>
                </a:solidFill>
              </a:rPr>
              <a:t>(2)</a:t>
            </a:r>
            <a:endParaRPr/>
          </a:p>
        </p:txBody>
      </p:sp>
      <p:pic>
        <p:nvPicPr>
          <p:cNvPr id="2559" name="Google Shape;2559;p175">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Shape 2563"/>
        <p:cNvGrpSpPr/>
        <p:nvPr/>
      </p:nvGrpSpPr>
      <p:grpSpPr>
        <a:xfrm>
          <a:off x="0" y="0"/>
          <a:ext cx="0" cy="0"/>
          <a:chOff x="0" y="0"/>
          <a:chExt cx="0" cy="0"/>
        </a:xfrm>
      </p:grpSpPr>
      <p:sp>
        <p:nvSpPr>
          <p:cNvPr id="2564" name="Google Shape;2564;p176"/>
          <p:cNvSpPr/>
          <p:nvPr/>
        </p:nvSpPr>
        <p:spPr>
          <a:xfrm>
            <a:off x="1653875" y="3389700"/>
            <a:ext cx="2334300" cy="1480800"/>
          </a:xfrm>
          <a:prstGeom prst="rect">
            <a:avLst/>
          </a:prstGeom>
          <a:solidFill>
            <a:srgbClr val="D3E3FD"/>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565" name="Google Shape;2565;p176"/>
          <p:cNvSpPr txBox="1">
            <a:spLocks noGrp="1"/>
          </p:cNvSpPr>
          <p:nvPr>
            <p:ph type="title"/>
          </p:nvPr>
        </p:nvSpPr>
        <p:spPr>
          <a:xfrm>
            <a:off x="311700" y="445025"/>
            <a:ext cx="2957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Diffraction</a:t>
            </a:r>
            <a:endParaRPr b="1">
              <a:latin typeface="Nunito"/>
              <a:ea typeface="Nunito"/>
              <a:cs typeface="Nunito"/>
              <a:sym typeface="Nunito"/>
            </a:endParaRPr>
          </a:p>
        </p:txBody>
      </p:sp>
      <p:sp>
        <p:nvSpPr>
          <p:cNvPr id="2566" name="Google Shape;2566;p176"/>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2017 </a:t>
            </a:r>
            <a:r>
              <a:rPr lang="en-GB" sz="1200">
                <a:solidFill>
                  <a:schemeClr val="dk1"/>
                </a:solidFill>
              </a:rPr>
              <a:t>4d</a:t>
            </a:r>
            <a:endParaRPr/>
          </a:p>
        </p:txBody>
      </p:sp>
      <p:sp>
        <p:nvSpPr>
          <p:cNvPr id="2567" name="Google Shape;2567;p176"/>
          <p:cNvSpPr txBox="1"/>
          <p:nvPr/>
        </p:nvSpPr>
        <p:spPr>
          <a:xfrm>
            <a:off x="5279200" y="2467600"/>
            <a:ext cx="3631500" cy="354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b="1">
                <a:solidFill>
                  <a:schemeClr val="dk1"/>
                </a:solidFill>
              </a:rPr>
              <a:t>energy</a:t>
            </a:r>
            <a:r>
              <a:rPr lang="en-GB" sz="1100">
                <a:solidFill>
                  <a:schemeClr val="dk1"/>
                </a:solidFill>
              </a:rPr>
              <a:t> </a:t>
            </a:r>
            <a:r>
              <a:rPr lang="en-GB" sz="1100" u="sng">
                <a:solidFill>
                  <a:schemeClr val="dk1"/>
                </a:solidFill>
              </a:rPr>
              <a:t>decreases</a:t>
            </a:r>
            <a:r>
              <a:rPr lang="en-GB" sz="1100">
                <a:solidFill>
                  <a:schemeClr val="dk1"/>
                </a:solidFill>
              </a:rPr>
              <a:t>/lost</a:t>
            </a:r>
            <a:endParaRPr sz="1100">
              <a:solidFill>
                <a:schemeClr val="dk1"/>
              </a:solidFill>
            </a:endParaRPr>
          </a:p>
        </p:txBody>
      </p:sp>
      <p:sp>
        <p:nvSpPr>
          <p:cNvPr id="2568" name="Google Shape;2568;p176"/>
          <p:cNvSpPr txBox="1"/>
          <p:nvPr/>
        </p:nvSpPr>
        <p:spPr>
          <a:xfrm>
            <a:off x="5279200" y="1246500"/>
            <a:ext cx="3631500" cy="11748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As the waves pass into the harbour the student observes that the amplitude of the waves decreases.</a:t>
            </a:r>
            <a:endParaRPr/>
          </a:p>
          <a:p>
            <a:pPr marL="0" lvl="0" indent="0" algn="l" rtl="0">
              <a:spcBef>
                <a:spcPts val="1000"/>
              </a:spcBef>
              <a:spcAft>
                <a:spcPts val="1000"/>
              </a:spcAft>
              <a:buNone/>
            </a:pPr>
            <a:r>
              <a:rPr lang="en-GB"/>
              <a:t>Explain this observation. </a:t>
            </a:r>
            <a:r>
              <a:rPr lang="en-GB" b="1"/>
              <a:t>(1)</a:t>
            </a:r>
            <a:endParaRPr b="1"/>
          </a:p>
        </p:txBody>
      </p:sp>
      <p:sp>
        <p:nvSpPr>
          <p:cNvPr id="2569" name="Google Shape;2569;p176"/>
          <p:cNvSpPr/>
          <p:nvPr/>
        </p:nvSpPr>
        <p:spPr>
          <a:xfrm>
            <a:off x="5279200" y="2923150"/>
            <a:ext cx="3631500" cy="2070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the frequency if the time for one wave to pass a point of </a:t>
            </a:r>
            <a:r>
              <a:rPr lang="en-GB" b="1"/>
              <a:t>2.5 s</a:t>
            </a:r>
            <a:endParaRPr b="1"/>
          </a:p>
          <a:p>
            <a:pPr marL="0" lvl="0" indent="0" algn="l" rtl="0">
              <a:spcBef>
                <a:spcPts val="0"/>
              </a:spcBef>
              <a:spcAft>
                <a:spcPts val="0"/>
              </a:spcAft>
              <a:buNone/>
            </a:pPr>
            <a:endParaRPr/>
          </a:p>
          <a:p>
            <a:pPr marL="457200" lvl="0" indent="-317500" algn="l" rtl="0">
              <a:spcBef>
                <a:spcPts val="0"/>
              </a:spcBef>
              <a:spcAft>
                <a:spcPts val="0"/>
              </a:spcAft>
              <a:buSzPts val="1400"/>
              <a:buChar char="●"/>
            </a:pPr>
            <a:r>
              <a:rPr lang="en-GB"/>
              <a:t>the velocity if the wavelength of the waves is </a:t>
            </a:r>
            <a:r>
              <a:rPr lang="en-GB" b="1"/>
              <a:t>8.0 m</a:t>
            </a:r>
            <a:endParaRPr b="1"/>
          </a:p>
          <a:p>
            <a:pPr marL="0" lvl="0" indent="0" algn="l" rtl="0">
              <a:spcBef>
                <a:spcPts val="0"/>
              </a:spcBef>
              <a:spcAft>
                <a:spcPts val="0"/>
              </a:spcAft>
              <a:buNone/>
            </a:pPr>
            <a:endParaRPr/>
          </a:p>
          <a:p>
            <a:pPr marL="0" lvl="0" indent="0" algn="l" rtl="0">
              <a:spcBef>
                <a:spcPts val="0"/>
              </a:spcBef>
              <a:spcAft>
                <a:spcPts val="0"/>
              </a:spcAft>
              <a:buNone/>
            </a:pPr>
            <a:r>
              <a:rPr lang="en-GB" b="1"/>
              <a:t>Diagram:</a:t>
            </a:r>
            <a:endParaRPr b="1"/>
          </a:p>
          <a:p>
            <a:pPr marL="0" lvl="0" indent="0" algn="l" rtl="0">
              <a:spcBef>
                <a:spcPts val="0"/>
              </a:spcBef>
              <a:spcAft>
                <a:spcPts val="0"/>
              </a:spcAft>
              <a:buNone/>
            </a:pPr>
            <a:r>
              <a:rPr lang="en-GB"/>
              <a:t>draw wave crests inside the harbour</a:t>
            </a:r>
            <a:endParaRPr/>
          </a:p>
          <a:p>
            <a:pPr marL="0" lvl="0" indent="0" algn="l" rtl="0">
              <a:spcBef>
                <a:spcPts val="0"/>
              </a:spcBef>
              <a:spcAft>
                <a:spcPts val="0"/>
              </a:spcAft>
              <a:buNone/>
            </a:pPr>
            <a:r>
              <a:rPr lang="en-GB"/>
              <a:t>  </a:t>
            </a:r>
            <a:endParaRPr/>
          </a:p>
          <a:p>
            <a:pPr marL="0" lvl="0" indent="0" algn="ctr" rtl="0">
              <a:spcBef>
                <a:spcPts val="0"/>
              </a:spcBef>
              <a:spcAft>
                <a:spcPts val="0"/>
              </a:spcAft>
              <a:buNone/>
            </a:pPr>
            <a:endParaRPr/>
          </a:p>
        </p:txBody>
      </p:sp>
      <p:pic>
        <p:nvPicPr>
          <p:cNvPr id="2570" name="Google Shape;2570;p176"/>
          <p:cNvPicPr preferRelativeResize="0"/>
          <p:nvPr/>
        </p:nvPicPr>
        <p:blipFill>
          <a:blip r:embed="rId3">
            <a:alphaModFix/>
          </a:blip>
          <a:stretch>
            <a:fillRect/>
          </a:stretch>
        </p:blipFill>
        <p:spPr>
          <a:xfrm>
            <a:off x="311700" y="1063626"/>
            <a:ext cx="4559399" cy="2070125"/>
          </a:xfrm>
          <a:prstGeom prst="rect">
            <a:avLst/>
          </a:prstGeom>
          <a:noFill/>
          <a:ln>
            <a:noFill/>
          </a:ln>
        </p:spPr>
      </p:pic>
      <p:sp>
        <p:nvSpPr>
          <p:cNvPr id="2571" name="Google Shape;2571;p176"/>
          <p:cNvSpPr txBox="1"/>
          <p:nvPr/>
        </p:nvSpPr>
        <p:spPr>
          <a:xfrm>
            <a:off x="7879800" y="3539675"/>
            <a:ext cx="7803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0.40 </a:t>
            </a:r>
            <a:r>
              <a:rPr lang="en-GB" b="1">
                <a:solidFill>
                  <a:schemeClr val="dk1"/>
                </a:solidFill>
              </a:rPr>
              <a:t>Hz</a:t>
            </a:r>
            <a:r>
              <a:rPr lang="en-GB" b="1"/>
              <a:t> </a:t>
            </a:r>
            <a:endParaRPr b="1" baseline="30000"/>
          </a:p>
        </p:txBody>
      </p:sp>
      <p:sp>
        <p:nvSpPr>
          <p:cNvPr id="2572" name="Google Shape;2572;p176"/>
          <p:cNvSpPr txBox="1"/>
          <p:nvPr/>
        </p:nvSpPr>
        <p:spPr>
          <a:xfrm>
            <a:off x="7879800" y="4213950"/>
            <a:ext cx="7803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3.2 ms</a:t>
            </a:r>
            <a:r>
              <a:rPr lang="en-GB" b="1" baseline="30000"/>
              <a:t>-1</a:t>
            </a:r>
            <a:r>
              <a:rPr lang="en-GB" b="1"/>
              <a:t> </a:t>
            </a:r>
            <a:endParaRPr b="1" baseline="30000"/>
          </a:p>
        </p:txBody>
      </p:sp>
      <p:pic>
        <p:nvPicPr>
          <p:cNvPr id="2573" name="Google Shape;2573;p176"/>
          <p:cNvPicPr preferRelativeResize="0"/>
          <p:nvPr/>
        </p:nvPicPr>
        <p:blipFill>
          <a:blip r:embed="rId4">
            <a:alphaModFix/>
          </a:blip>
          <a:stretch>
            <a:fillRect/>
          </a:stretch>
        </p:blipFill>
        <p:spPr>
          <a:xfrm>
            <a:off x="1634003" y="3301500"/>
            <a:ext cx="2374050" cy="1518650"/>
          </a:xfrm>
          <a:prstGeom prst="rect">
            <a:avLst/>
          </a:prstGeom>
          <a:noFill/>
          <a:ln>
            <a:noFill/>
          </a:ln>
        </p:spPr>
      </p:pic>
      <p:cxnSp>
        <p:nvCxnSpPr>
          <p:cNvPr id="2574" name="Google Shape;2574;p176"/>
          <p:cNvCxnSpPr/>
          <p:nvPr/>
        </p:nvCxnSpPr>
        <p:spPr>
          <a:xfrm rot="10800000">
            <a:off x="4061225" y="4351000"/>
            <a:ext cx="1279800" cy="260700"/>
          </a:xfrm>
          <a:prstGeom prst="straightConnector1">
            <a:avLst/>
          </a:prstGeom>
          <a:noFill/>
          <a:ln w="9525" cap="flat" cmpd="sng">
            <a:solidFill>
              <a:schemeClr val="dk2"/>
            </a:solidFill>
            <a:prstDash val="solid"/>
            <a:round/>
            <a:headEnd type="none" w="med" len="med"/>
            <a:tailEnd type="triangle" w="med" len="med"/>
          </a:ln>
        </p:spPr>
      </p:cxnSp>
      <p:sp>
        <p:nvSpPr>
          <p:cNvPr id="2575" name="Google Shape;2575;p176"/>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Waves (explanation questions)</a:t>
            </a:r>
            <a:endParaRPr sz="1000" i="1">
              <a:solidFill>
                <a:schemeClr val="dk1"/>
              </a:solidFill>
            </a:endParaRPr>
          </a:p>
        </p:txBody>
      </p:sp>
      <p:sp>
        <p:nvSpPr>
          <p:cNvPr id="2576" name="Google Shape;2576;p17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2577" name="Google Shape;2577;p176"/>
          <p:cNvSpPr txBox="1"/>
          <p:nvPr/>
        </p:nvSpPr>
        <p:spPr>
          <a:xfrm>
            <a:off x="3609300" y="15300"/>
            <a:ext cx="1925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6" action="ppaction://hlinksldjump"/>
              </a:rPr>
              <a:t>Relationship sheet</a:t>
            </a:r>
            <a:endParaRPr sz="1000" u="sng">
              <a:solidFill>
                <a:schemeClr val="hlink"/>
              </a:solidFill>
            </a:endParaRPr>
          </a:p>
        </p:txBody>
      </p:sp>
      <p:pic>
        <p:nvPicPr>
          <p:cNvPr id="2578" name="Google Shape;2578;p176">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7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7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6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Shape 2582"/>
        <p:cNvGrpSpPr/>
        <p:nvPr/>
      </p:nvGrpSpPr>
      <p:grpSpPr>
        <a:xfrm>
          <a:off x="0" y="0"/>
          <a:ext cx="0" cy="0"/>
          <a:chOff x="0" y="0"/>
          <a:chExt cx="0" cy="0"/>
        </a:xfrm>
      </p:grpSpPr>
      <p:sp>
        <p:nvSpPr>
          <p:cNvPr id="2583" name="Google Shape;2583;p177"/>
          <p:cNvSpPr txBox="1">
            <a:spLocks noGrp="1"/>
          </p:cNvSpPr>
          <p:nvPr>
            <p:ph type="title"/>
          </p:nvPr>
        </p:nvSpPr>
        <p:spPr>
          <a:xfrm>
            <a:off x="311700" y="445025"/>
            <a:ext cx="23835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Refraction</a:t>
            </a:r>
            <a:endParaRPr b="1">
              <a:latin typeface="Nunito"/>
              <a:ea typeface="Nunito"/>
              <a:cs typeface="Nunito"/>
              <a:sym typeface="Nunito"/>
            </a:endParaRPr>
          </a:p>
        </p:txBody>
      </p:sp>
      <p:sp>
        <p:nvSpPr>
          <p:cNvPr id="2584" name="Google Shape;2584;p177"/>
          <p:cNvSpPr txBox="1"/>
          <p:nvPr/>
        </p:nvSpPr>
        <p:spPr>
          <a:xfrm>
            <a:off x="6587450" y="546725"/>
            <a:ext cx="903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2018 </a:t>
            </a:r>
            <a:r>
              <a:rPr lang="en-GB" sz="1200">
                <a:solidFill>
                  <a:schemeClr val="dk1"/>
                </a:solidFill>
              </a:rPr>
              <a:t>11cii</a:t>
            </a:r>
            <a:endParaRPr/>
          </a:p>
        </p:txBody>
      </p:sp>
      <p:sp>
        <p:nvSpPr>
          <p:cNvPr id="2585" name="Google Shape;2585;p177"/>
          <p:cNvSpPr txBox="1"/>
          <p:nvPr/>
        </p:nvSpPr>
        <p:spPr>
          <a:xfrm>
            <a:off x="5279200" y="2232300"/>
            <a:ext cx="36315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Wavelength</a:t>
            </a:r>
            <a:r>
              <a:rPr lang="en-GB" sz="1100">
                <a:solidFill>
                  <a:schemeClr val="dk1"/>
                </a:solidFill>
              </a:rPr>
              <a:t> in water is </a:t>
            </a:r>
            <a:r>
              <a:rPr lang="en-GB" sz="1100" b="1">
                <a:solidFill>
                  <a:schemeClr val="dk1"/>
                </a:solidFill>
              </a:rPr>
              <a:t>greater</a:t>
            </a:r>
            <a:r>
              <a:rPr lang="en-GB" sz="1100">
                <a:solidFill>
                  <a:schemeClr val="dk1"/>
                </a:solidFill>
              </a:rPr>
              <a:t> than in glass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b="1">
                <a:solidFill>
                  <a:schemeClr val="dk1"/>
                </a:solidFill>
              </a:rPr>
              <a:t>Speed of light</a:t>
            </a:r>
            <a:r>
              <a:rPr lang="en-GB" sz="1100">
                <a:solidFill>
                  <a:schemeClr val="dk1"/>
                </a:solidFill>
              </a:rPr>
              <a:t> in water is </a:t>
            </a:r>
            <a:r>
              <a:rPr lang="en-GB" sz="1100" b="1">
                <a:solidFill>
                  <a:schemeClr val="dk1"/>
                </a:solidFill>
              </a:rPr>
              <a:t>greater</a:t>
            </a:r>
            <a:r>
              <a:rPr lang="en-GB" sz="1100">
                <a:solidFill>
                  <a:schemeClr val="dk1"/>
                </a:solidFill>
              </a:rPr>
              <a:t> than in glass. </a:t>
            </a:r>
            <a:r>
              <a:rPr lang="en-GB" sz="1100" b="1">
                <a:solidFill>
                  <a:schemeClr val="dk1"/>
                </a:solidFill>
              </a:rPr>
              <a:t>(1)</a:t>
            </a:r>
            <a:endParaRPr sz="1100" b="1">
              <a:solidFill>
                <a:schemeClr val="dk1"/>
              </a:solidFill>
            </a:endParaRPr>
          </a:p>
        </p:txBody>
      </p:sp>
      <p:sp>
        <p:nvSpPr>
          <p:cNvPr id="2586" name="Google Shape;2586;p177"/>
          <p:cNvSpPr txBox="1"/>
          <p:nvPr/>
        </p:nvSpPr>
        <p:spPr>
          <a:xfrm>
            <a:off x="469500" y="3635125"/>
            <a:ext cx="4206300" cy="11748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State whether the wavelength of the infrared light in the raindrop is less than, equal to or greater than the wavelength of the infrared light in the glass.</a:t>
            </a:r>
            <a:endParaRPr/>
          </a:p>
          <a:p>
            <a:pPr marL="0" lvl="0" indent="0" algn="l" rtl="0">
              <a:spcBef>
                <a:spcPts val="1000"/>
              </a:spcBef>
              <a:spcAft>
                <a:spcPts val="1000"/>
              </a:spcAft>
              <a:buNone/>
            </a:pPr>
            <a:r>
              <a:rPr lang="en-GB"/>
              <a:t>You </a:t>
            </a:r>
            <a:r>
              <a:rPr lang="en-GB" b="1"/>
              <a:t>must</a:t>
            </a:r>
            <a:r>
              <a:rPr lang="en-GB"/>
              <a:t> justify your answer. </a:t>
            </a:r>
            <a:r>
              <a:rPr lang="en-GB" b="1"/>
              <a:t>(2)</a:t>
            </a:r>
            <a:endParaRPr b="1"/>
          </a:p>
        </p:txBody>
      </p:sp>
      <p:sp>
        <p:nvSpPr>
          <p:cNvPr id="2587" name="Google Shape;2587;p177"/>
          <p:cNvSpPr/>
          <p:nvPr/>
        </p:nvSpPr>
        <p:spPr>
          <a:xfrm>
            <a:off x="5279200" y="3142525"/>
            <a:ext cx="3631500" cy="1667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Other questions:</a:t>
            </a:r>
            <a:endParaRPr b="1"/>
          </a:p>
          <a:p>
            <a:pPr marL="0" lvl="0" indent="0" algn="l" rtl="0">
              <a:spcBef>
                <a:spcPts val="0"/>
              </a:spcBef>
              <a:spcAft>
                <a:spcPts val="0"/>
              </a:spcAft>
              <a:buNone/>
            </a:pPr>
            <a:r>
              <a:rPr lang="en-GB"/>
              <a:t>Suitable detector of infrared</a:t>
            </a: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b="1"/>
          </a:p>
          <a:p>
            <a:pPr marL="0" lvl="0" indent="0" algn="l" rtl="0">
              <a:spcBef>
                <a:spcPts val="0"/>
              </a:spcBef>
              <a:spcAft>
                <a:spcPts val="0"/>
              </a:spcAft>
              <a:buNone/>
            </a:pPr>
            <a:r>
              <a:rPr lang="en-GB" b="1"/>
              <a:t>Diagram:</a:t>
            </a:r>
            <a:endParaRPr b="1"/>
          </a:p>
          <a:p>
            <a:pPr marL="0" lvl="0" indent="0" algn="l" rtl="0">
              <a:spcBef>
                <a:spcPts val="0"/>
              </a:spcBef>
              <a:spcAft>
                <a:spcPts val="0"/>
              </a:spcAft>
              <a:buNone/>
            </a:pPr>
            <a:r>
              <a:rPr lang="en-GB"/>
              <a:t>Draw normal, angle i and r</a:t>
            </a:r>
            <a:endParaRPr/>
          </a:p>
          <a:p>
            <a:pPr marL="0" lvl="0" indent="0" algn="l" rtl="0">
              <a:spcBef>
                <a:spcPts val="0"/>
              </a:spcBef>
              <a:spcAft>
                <a:spcPts val="0"/>
              </a:spcAft>
              <a:buNone/>
            </a:pPr>
            <a:r>
              <a:rPr lang="en-GB"/>
              <a:t>  </a:t>
            </a:r>
            <a:endParaRPr/>
          </a:p>
          <a:p>
            <a:pPr marL="0" lvl="0" indent="0" algn="ctr" rtl="0">
              <a:spcBef>
                <a:spcPts val="0"/>
              </a:spcBef>
              <a:spcAft>
                <a:spcPts val="0"/>
              </a:spcAft>
              <a:buNone/>
            </a:pPr>
            <a:endParaRPr/>
          </a:p>
        </p:txBody>
      </p:sp>
      <p:pic>
        <p:nvPicPr>
          <p:cNvPr id="2588" name="Google Shape;2588;p177"/>
          <p:cNvPicPr preferRelativeResize="0"/>
          <p:nvPr/>
        </p:nvPicPr>
        <p:blipFill>
          <a:blip r:embed="rId3">
            <a:alphaModFix/>
          </a:blip>
          <a:stretch>
            <a:fillRect/>
          </a:stretch>
        </p:blipFill>
        <p:spPr>
          <a:xfrm>
            <a:off x="654025" y="1740250"/>
            <a:ext cx="3631500" cy="1804836"/>
          </a:xfrm>
          <a:prstGeom prst="rect">
            <a:avLst/>
          </a:prstGeom>
          <a:noFill/>
          <a:ln>
            <a:noFill/>
          </a:ln>
        </p:spPr>
      </p:pic>
      <p:sp>
        <p:nvSpPr>
          <p:cNvPr id="2589" name="Google Shape;2589;p177"/>
          <p:cNvSpPr txBox="1"/>
          <p:nvPr/>
        </p:nvSpPr>
        <p:spPr>
          <a:xfrm>
            <a:off x="463375" y="1143000"/>
            <a:ext cx="4462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Some of the infrared light is refracted when travelling from the glass windscreen into a raindrop.</a:t>
            </a:r>
            <a:endParaRPr/>
          </a:p>
        </p:txBody>
      </p:sp>
      <p:sp>
        <p:nvSpPr>
          <p:cNvPr id="2590" name="Google Shape;2590;p177"/>
          <p:cNvSpPr txBox="1"/>
          <p:nvPr/>
        </p:nvSpPr>
        <p:spPr>
          <a:xfrm>
            <a:off x="6587450" y="3734325"/>
            <a:ext cx="2205600" cy="6927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b="1">
                <a:solidFill>
                  <a:schemeClr val="dk1"/>
                </a:solidFill>
              </a:rPr>
              <a:t>Any one of: </a:t>
            </a:r>
            <a:r>
              <a:rPr lang="en-GB" sz="1100">
                <a:solidFill>
                  <a:schemeClr val="dk1"/>
                </a:solidFill>
              </a:rPr>
              <a:t>photodiode phototransistor, thermistor, LDR, thermocouple, thermopile, CCD.</a:t>
            </a:r>
            <a:endParaRPr sz="1100">
              <a:solidFill>
                <a:schemeClr val="dk1"/>
              </a:solidFill>
            </a:endParaRPr>
          </a:p>
        </p:txBody>
      </p:sp>
      <p:sp>
        <p:nvSpPr>
          <p:cNvPr id="2591" name="Google Shape;2591;p177"/>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Waves (explanation questions)</a:t>
            </a:r>
            <a:endParaRPr sz="1000" i="1">
              <a:solidFill>
                <a:schemeClr val="dk1"/>
              </a:solidFill>
            </a:endParaRPr>
          </a:p>
        </p:txBody>
      </p:sp>
      <p:sp>
        <p:nvSpPr>
          <p:cNvPr id="2592" name="Google Shape;2592;p17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cxnSp>
        <p:nvCxnSpPr>
          <p:cNvPr id="2593" name="Google Shape;2593;p177"/>
          <p:cNvCxnSpPr>
            <a:stCxn id="2594" idx="3"/>
          </p:cNvCxnSpPr>
          <p:nvPr/>
        </p:nvCxnSpPr>
        <p:spPr>
          <a:xfrm>
            <a:off x="2860125" y="2608226"/>
            <a:ext cx="2465100" cy="1855500"/>
          </a:xfrm>
          <a:prstGeom prst="curvedConnector3">
            <a:avLst>
              <a:gd name="adj1" fmla="val 78577"/>
            </a:avLst>
          </a:prstGeom>
          <a:noFill/>
          <a:ln w="9525" cap="flat" cmpd="sng">
            <a:solidFill>
              <a:srgbClr val="FF0000"/>
            </a:solidFill>
            <a:prstDash val="solid"/>
            <a:round/>
            <a:headEnd type="stealth" w="med" len="med"/>
            <a:tailEnd type="none" w="med" len="med"/>
          </a:ln>
        </p:spPr>
      </p:cxnSp>
      <p:pic>
        <p:nvPicPr>
          <p:cNvPr id="2594" name="Google Shape;2594;p177"/>
          <p:cNvPicPr preferRelativeResize="0"/>
          <p:nvPr/>
        </p:nvPicPr>
        <p:blipFill>
          <a:blip r:embed="rId5">
            <a:alphaModFix/>
          </a:blip>
          <a:stretch>
            <a:fillRect/>
          </a:stretch>
        </p:blipFill>
        <p:spPr>
          <a:xfrm>
            <a:off x="1714825" y="2261876"/>
            <a:ext cx="1145300" cy="692700"/>
          </a:xfrm>
          <a:prstGeom prst="rect">
            <a:avLst/>
          </a:prstGeom>
          <a:noFill/>
          <a:ln>
            <a:noFill/>
          </a:ln>
        </p:spPr>
      </p:pic>
      <p:pic>
        <p:nvPicPr>
          <p:cNvPr id="2595" name="Google Shape;2595;p177">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9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9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Shape 2599"/>
        <p:cNvGrpSpPr/>
        <p:nvPr/>
      </p:nvGrpSpPr>
      <p:grpSpPr>
        <a:xfrm>
          <a:off x="0" y="0"/>
          <a:ext cx="0" cy="0"/>
          <a:chOff x="0" y="0"/>
          <a:chExt cx="0" cy="0"/>
        </a:xfrm>
      </p:grpSpPr>
      <p:sp>
        <p:nvSpPr>
          <p:cNvPr id="2600" name="Google Shape;2600;p178"/>
          <p:cNvSpPr txBox="1">
            <a:spLocks noGrp="1"/>
          </p:cNvSpPr>
          <p:nvPr>
            <p:ph type="title"/>
          </p:nvPr>
        </p:nvSpPr>
        <p:spPr>
          <a:xfrm>
            <a:off x="311700" y="445025"/>
            <a:ext cx="486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Wave parameters &amp; behaviours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2601" name="Google Shape;2601;p178"/>
          <p:cNvSpPr txBox="1"/>
          <p:nvPr/>
        </p:nvSpPr>
        <p:spPr>
          <a:xfrm>
            <a:off x="6587450" y="546725"/>
            <a:ext cx="903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2019 </a:t>
            </a:r>
            <a:r>
              <a:rPr lang="en-GB" sz="1200">
                <a:solidFill>
                  <a:schemeClr val="dk1"/>
                </a:solidFill>
              </a:rPr>
              <a:t>9b</a:t>
            </a:r>
            <a:endParaRPr/>
          </a:p>
        </p:txBody>
      </p:sp>
      <p:sp>
        <p:nvSpPr>
          <p:cNvPr id="2602" name="Google Shape;2602;p178"/>
          <p:cNvSpPr txBox="1"/>
          <p:nvPr/>
        </p:nvSpPr>
        <p:spPr>
          <a:xfrm>
            <a:off x="5279200" y="2502675"/>
            <a:ext cx="3631500" cy="820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The </a:t>
            </a:r>
            <a:r>
              <a:rPr lang="en-GB" sz="1100" b="1">
                <a:solidFill>
                  <a:schemeClr val="dk1"/>
                </a:solidFill>
              </a:rPr>
              <a:t>speed of light</a:t>
            </a:r>
            <a:r>
              <a:rPr lang="en-GB" sz="1100">
                <a:solidFill>
                  <a:schemeClr val="dk1"/>
                </a:solidFill>
              </a:rPr>
              <a:t> is (much) </a:t>
            </a:r>
            <a:r>
              <a:rPr lang="en-GB" sz="1100" b="1">
                <a:solidFill>
                  <a:schemeClr val="dk1"/>
                </a:solidFill>
              </a:rPr>
              <a:t>greater</a:t>
            </a:r>
            <a:r>
              <a:rPr lang="en-GB" sz="1100">
                <a:solidFill>
                  <a:schemeClr val="dk1"/>
                </a:solidFill>
              </a:rPr>
              <a:t> than the speed of sound.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The </a:t>
            </a:r>
            <a:r>
              <a:rPr lang="en-GB" sz="1100" b="1">
                <a:solidFill>
                  <a:schemeClr val="dk1"/>
                </a:solidFill>
              </a:rPr>
              <a:t>sound</a:t>
            </a:r>
            <a:r>
              <a:rPr lang="en-GB" sz="1100">
                <a:solidFill>
                  <a:schemeClr val="dk1"/>
                </a:solidFill>
              </a:rPr>
              <a:t> takes</a:t>
            </a:r>
            <a:r>
              <a:rPr lang="en-GB" sz="1100" b="1">
                <a:solidFill>
                  <a:schemeClr val="dk1"/>
                </a:solidFill>
              </a:rPr>
              <a:t> more time</a:t>
            </a:r>
            <a:r>
              <a:rPr lang="en-GB" sz="1100">
                <a:solidFill>
                  <a:schemeClr val="dk1"/>
                </a:solidFill>
              </a:rPr>
              <a:t> to travel (the 100 m). </a:t>
            </a:r>
            <a:r>
              <a:rPr lang="en-GB" sz="1100" b="1">
                <a:solidFill>
                  <a:schemeClr val="dk1"/>
                </a:solidFill>
              </a:rPr>
              <a:t>(1)</a:t>
            </a:r>
            <a:endParaRPr sz="1100" b="1">
              <a:solidFill>
                <a:schemeClr val="dk1"/>
              </a:solidFill>
            </a:endParaRPr>
          </a:p>
        </p:txBody>
      </p:sp>
      <p:sp>
        <p:nvSpPr>
          <p:cNvPr id="2603" name="Google Shape;2603;p178"/>
          <p:cNvSpPr txBox="1"/>
          <p:nvPr/>
        </p:nvSpPr>
        <p:spPr>
          <a:xfrm>
            <a:off x="545088" y="2571750"/>
            <a:ext cx="4069800" cy="216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When the pager receives a message it beeps loudly and a light on the pager flashes. </a:t>
            </a:r>
            <a:endParaRPr/>
          </a:p>
          <a:p>
            <a:pPr marL="0" lvl="0" indent="0" algn="l" rtl="0">
              <a:spcBef>
                <a:spcPts val="1000"/>
              </a:spcBef>
              <a:spcAft>
                <a:spcPts val="0"/>
              </a:spcAft>
              <a:buNone/>
            </a:pPr>
            <a:r>
              <a:rPr lang="en-GB"/>
              <a:t>A crew member holding the pager observes the beeps and the flashes happening at the same time. </a:t>
            </a:r>
            <a:endParaRPr/>
          </a:p>
          <a:p>
            <a:pPr marL="0" lvl="0" indent="0" algn="l" rtl="0">
              <a:spcBef>
                <a:spcPts val="1000"/>
              </a:spcBef>
              <a:spcAft>
                <a:spcPts val="1000"/>
              </a:spcAft>
              <a:buNone/>
            </a:pPr>
            <a:r>
              <a:rPr lang="en-GB"/>
              <a:t>A second crew member, who is 100 m away from the pager, also observes the beeps and the flashes. </a:t>
            </a:r>
            <a:endParaRPr b="1"/>
          </a:p>
        </p:txBody>
      </p:sp>
      <p:sp>
        <p:nvSpPr>
          <p:cNvPr id="2604" name="Google Shape;2604;p178"/>
          <p:cNvSpPr/>
          <p:nvPr/>
        </p:nvSpPr>
        <p:spPr>
          <a:xfrm>
            <a:off x="5279200" y="3597450"/>
            <a:ext cx="3631500" cy="1101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a:t>
            </a:r>
            <a:endParaRPr b="1"/>
          </a:p>
          <a:p>
            <a:pPr marL="0" lvl="0" indent="0" algn="l" rtl="0">
              <a:spcBef>
                <a:spcPts val="0"/>
              </a:spcBef>
              <a:spcAft>
                <a:spcPts val="0"/>
              </a:spcAft>
              <a:buNone/>
            </a:pPr>
            <a:r>
              <a:rPr lang="en-GB"/>
              <a:t>Find the wavelength of radio waves if the frequency is 153 MHz.  </a:t>
            </a:r>
            <a:endParaRPr/>
          </a:p>
          <a:p>
            <a:pPr marL="0" lvl="0" indent="0" algn="ctr" rtl="0">
              <a:spcBef>
                <a:spcPts val="0"/>
              </a:spcBef>
              <a:spcAft>
                <a:spcPts val="0"/>
              </a:spcAft>
              <a:buNone/>
            </a:pPr>
            <a:endParaRPr/>
          </a:p>
        </p:txBody>
      </p:sp>
      <p:pic>
        <p:nvPicPr>
          <p:cNvPr id="2605" name="Google Shape;2605;p178"/>
          <p:cNvPicPr preferRelativeResize="0"/>
          <p:nvPr/>
        </p:nvPicPr>
        <p:blipFill>
          <a:blip r:embed="rId3">
            <a:alphaModFix/>
          </a:blip>
          <a:stretch>
            <a:fillRect/>
          </a:stretch>
        </p:blipFill>
        <p:spPr>
          <a:xfrm>
            <a:off x="2018763" y="1063625"/>
            <a:ext cx="1122475" cy="1427600"/>
          </a:xfrm>
          <a:prstGeom prst="rect">
            <a:avLst/>
          </a:prstGeom>
          <a:noFill/>
          <a:ln>
            <a:noFill/>
          </a:ln>
        </p:spPr>
      </p:pic>
      <p:sp>
        <p:nvSpPr>
          <p:cNvPr id="2606" name="Google Shape;2606;p178"/>
          <p:cNvSpPr txBox="1"/>
          <p:nvPr/>
        </p:nvSpPr>
        <p:spPr>
          <a:xfrm>
            <a:off x="7710075" y="4287150"/>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2.0 m</a:t>
            </a:r>
            <a:endParaRPr b="1" baseline="30000"/>
          </a:p>
        </p:txBody>
      </p:sp>
      <p:sp>
        <p:nvSpPr>
          <p:cNvPr id="2607" name="Google Shape;2607;p178"/>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Waves (explanation questions)</a:t>
            </a:r>
            <a:endParaRPr sz="1000" i="1">
              <a:solidFill>
                <a:schemeClr val="dk1"/>
              </a:solidFill>
            </a:endParaRPr>
          </a:p>
        </p:txBody>
      </p:sp>
      <p:sp>
        <p:nvSpPr>
          <p:cNvPr id="2608" name="Google Shape;2608;p17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2609" name="Google Shape;2609;p178"/>
          <p:cNvSpPr txBox="1"/>
          <p:nvPr/>
        </p:nvSpPr>
        <p:spPr>
          <a:xfrm>
            <a:off x="3609300" y="15300"/>
            <a:ext cx="1925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sp>
        <p:nvSpPr>
          <p:cNvPr id="2610" name="Google Shape;2610;p178"/>
          <p:cNvSpPr txBox="1"/>
          <p:nvPr/>
        </p:nvSpPr>
        <p:spPr>
          <a:xfrm>
            <a:off x="5279200" y="1397388"/>
            <a:ext cx="3631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Explain why the second crew member does not observe the beeps and the flashes happening at the same time. </a:t>
            </a:r>
            <a:r>
              <a:rPr lang="en-GB" b="1">
                <a:solidFill>
                  <a:schemeClr val="dk1"/>
                </a:solidFill>
              </a:rPr>
              <a:t>(2)</a:t>
            </a:r>
            <a:endParaRPr/>
          </a:p>
        </p:txBody>
      </p:sp>
      <p:pic>
        <p:nvPicPr>
          <p:cNvPr id="2611" name="Google Shape;2611;p17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Shape 2615"/>
        <p:cNvGrpSpPr/>
        <p:nvPr/>
      </p:nvGrpSpPr>
      <p:grpSpPr>
        <a:xfrm>
          <a:off x="0" y="0"/>
          <a:ext cx="0" cy="0"/>
          <a:chOff x="0" y="0"/>
          <a:chExt cx="0" cy="0"/>
        </a:xfrm>
      </p:grpSpPr>
      <p:sp>
        <p:nvSpPr>
          <p:cNvPr id="2616" name="Google Shape;2616;p179"/>
          <p:cNvSpPr/>
          <p:nvPr/>
        </p:nvSpPr>
        <p:spPr>
          <a:xfrm>
            <a:off x="5306100" y="3749200"/>
            <a:ext cx="3668700" cy="11748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617" name="Google Shape;2617;p17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Refraction</a:t>
            </a:r>
            <a:endParaRPr b="1">
              <a:latin typeface="Nunito"/>
              <a:ea typeface="Nunito"/>
              <a:cs typeface="Nunito"/>
              <a:sym typeface="Nunito"/>
            </a:endParaRPr>
          </a:p>
        </p:txBody>
      </p:sp>
      <p:sp>
        <p:nvSpPr>
          <p:cNvPr id="2618" name="Google Shape;2618;p179"/>
          <p:cNvSpPr txBox="1"/>
          <p:nvPr/>
        </p:nvSpPr>
        <p:spPr>
          <a:xfrm>
            <a:off x="6587450" y="546725"/>
            <a:ext cx="903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2019 </a:t>
            </a:r>
            <a:r>
              <a:rPr lang="en-GB" sz="1200">
                <a:solidFill>
                  <a:schemeClr val="dk1"/>
                </a:solidFill>
              </a:rPr>
              <a:t>11b</a:t>
            </a:r>
            <a:endParaRPr/>
          </a:p>
        </p:txBody>
      </p:sp>
      <p:sp>
        <p:nvSpPr>
          <p:cNvPr id="2619" name="Google Shape;2619;p179"/>
          <p:cNvSpPr txBox="1"/>
          <p:nvPr/>
        </p:nvSpPr>
        <p:spPr>
          <a:xfrm>
            <a:off x="5306100" y="1533275"/>
            <a:ext cx="37056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(wavelength is the) </a:t>
            </a:r>
            <a:r>
              <a:rPr lang="en-GB" sz="1100" b="1">
                <a:solidFill>
                  <a:schemeClr val="dk1"/>
                </a:solidFill>
              </a:rPr>
              <a:t>same</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the blocks are made of the </a:t>
            </a:r>
            <a:r>
              <a:rPr lang="en-GB" sz="1100" b="1">
                <a:solidFill>
                  <a:schemeClr val="dk1"/>
                </a:solidFill>
              </a:rPr>
              <a:t>same</a:t>
            </a:r>
            <a:r>
              <a:rPr lang="en-GB" sz="1100">
                <a:solidFill>
                  <a:schemeClr val="dk1"/>
                </a:solidFill>
              </a:rPr>
              <a:t> </a:t>
            </a:r>
            <a:r>
              <a:rPr lang="en-GB" sz="1100" b="1">
                <a:solidFill>
                  <a:schemeClr val="dk1"/>
                </a:solidFill>
              </a:rPr>
              <a:t>material</a:t>
            </a:r>
            <a:r>
              <a:rPr lang="en-GB" sz="1100">
                <a:solidFill>
                  <a:schemeClr val="dk1"/>
                </a:solidFill>
              </a:rPr>
              <a:t>. </a:t>
            </a:r>
            <a:r>
              <a:rPr lang="en-GB" sz="1100" b="1">
                <a:solidFill>
                  <a:schemeClr val="dk1"/>
                </a:solidFill>
              </a:rPr>
              <a:t>(1)</a:t>
            </a:r>
            <a:endParaRPr sz="1100" b="1">
              <a:solidFill>
                <a:schemeClr val="dk1"/>
              </a:solidFill>
            </a:endParaRPr>
          </a:p>
        </p:txBody>
      </p:sp>
      <p:sp>
        <p:nvSpPr>
          <p:cNvPr id="2620" name="Google Shape;2620;p179"/>
          <p:cNvSpPr txBox="1"/>
          <p:nvPr/>
        </p:nvSpPr>
        <p:spPr>
          <a:xfrm>
            <a:off x="311700" y="3533500"/>
            <a:ext cx="4502700" cy="13905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State whether the wavelength of the red light in this </a:t>
            </a:r>
            <a:r>
              <a:rPr lang="en-GB" b="1"/>
              <a:t>block</a:t>
            </a:r>
            <a:r>
              <a:rPr lang="en-GB"/>
              <a:t> is less than, the same as, or greater than the wavelength of the red light in the </a:t>
            </a:r>
            <a:r>
              <a:rPr lang="en-GB" b="1"/>
              <a:t>triangular glass block</a:t>
            </a:r>
            <a:r>
              <a:rPr lang="en-GB"/>
              <a:t>.</a:t>
            </a:r>
            <a:endParaRPr/>
          </a:p>
          <a:p>
            <a:pPr marL="0" lvl="0" indent="0" algn="l" rtl="0">
              <a:spcBef>
                <a:spcPts val="1000"/>
              </a:spcBef>
              <a:spcAft>
                <a:spcPts val="1000"/>
              </a:spcAft>
              <a:buNone/>
            </a:pPr>
            <a:r>
              <a:rPr lang="en-GB"/>
              <a:t>Justify your answer. </a:t>
            </a:r>
            <a:r>
              <a:rPr lang="en-GB" b="1"/>
              <a:t>(2)</a:t>
            </a:r>
            <a:endParaRPr b="1"/>
          </a:p>
        </p:txBody>
      </p:sp>
      <p:sp>
        <p:nvSpPr>
          <p:cNvPr id="2621" name="Google Shape;2621;p179"/>
          <p:cNvSpPr/>
          <p:nvPr/>
        </p:nvSpPr>
        <p:spPr>
          <a:xfrm>
            <a:off x="5306100" y="2299825"/>
            <a:ext cx="3668700" cy="1310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Diagram:</a:t>
            </a:r>
            <a:endParaRPr b="1"/>
          </a:p>
          <a:p>
            <a:pPr marL="0" lvl="0" indent="0" algn="l" rtl="0">
              <a:spcBef>
                <a:spcPts val="0"/>
              </a:spcBef>
              <a:spcAft>
                <a:spcPts val="0"/>
              </a:spcAft>
              <a:buNone/>
            </a:pPr>
            <a:r>
              <a:rPr lang="en-GB"/>
              <a:t>Draw the red light through and out of the prism. </a:t>
            </a:r>
            <a:endParaRPr/>
          </a:p>
          <a:p>
            <a:pPr marL="0" lvl="0" indent="0" algn="l" rtl="0">
              <a:spcBef>
                <a:spcPts val="400"/>
              </a:spcBef>
              <a:spcAft>
                <a:spcPts val="0"/>
              </a:spcAft>
              <a:buNone/>
            </a:pPr>
            <a:r>
              <a:rPr lang="en-GB"/>
              <a:t>Name the dashed line.</a:t>
            </a:r>
            <a:endParaRPr/>
          </a:p>
          <a:p>
            <a:pPr marL="0" lvl="0" indent="0" algn="l" rtl="0">
              <a:spcBef>
                <a:spcPts val="400"/>
              </a:spcBef>
              <a:spcAft>
                <a:spcPts val="0"/>
              </a:spcAft>
              <a:buNone/>
            </a:pPr>
            <a:r>
              <a:rPr lang="en-GB"/>
              <a:t>Identify the angle of incidence </a:t>
            </a:r>
            <a:r>
              <a:rPr lang="en-GB" i="1"/>
              <a:t>i</a:t>
            </a:r>
            <a:r>
              <a:rPr lang="en-GB"/>
              <a:t>  </a:t>
            </a:r>
            <a:endParaRPr/>
          </a:p>
          <a:p>
            <a:pPr marL="0" lvl="0" indent="0" algn="ctr" rtl="0">
              <a:spcBef>
                <a:spcPts val="0"/>
              </a:spcBef>
              <a:spcAft>
                <a:spcPts val="0"/>
              </a:spcAft>
              <a:buNone/>
            </a:pPr>
            <a:endParaRPr/>
          </a:p>
        </p:txBody>
      </p:sp>
      <p:pic>
        <p:nvPicPr>
          <p:cNvPr id="2622" name="Google Shape;2622;p179"/>
          <p:cNvPicPr preferRelativeResize="0"/>
          <p:nvPr/>
        </p:nvPicPr>
        <p:blipFill>
          <a:blip r:embed="rId3">
            <a:alphaModFix/>
          </a:blip>
          <a:stretch>
            <a:fillRect/>
          </a:stretch>
        </p:blipFill>
        <p:spPr>
          <a:xfrm>
            <a:off x="1225579" y="2445088"/>
            <a:ext cx="3631500" cy="1033963"/>
          </a:xfrm>
          <a:prstGeom prst="rect">
            <a:avLst/>
          </a:prstGeom>
          <a:noFill/>
          <a:ln>
            <a:noFill/>
          </a:ln>
        </p:spPr>
      </p:pic>
      <p:sp>
        <p:nvSpPr>
          <p:cNvPr id="2623" name="Google Shape;2623;p179"/>
          <p:cNvSpPr txBox="1"/>
          <p:nvPr/>
        </p:nvSpPr>
        <p:spPr>
          <a:xfrm>
            <a:off x="311700" y="1197025"/>
            <a:ext cx="21087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replaces the triangular glass block with a rectangular block made of the same material. The path of the ray of red light is as shown.</a:t>
            </a:r>
            <a:endParaRPr/>
          </a:p>
        </p:txBody>
      </p:sp>
      <p:pic>
        <p:nvPicPr>
          <p:cNvPr id="2624" name="Google Shape;2624;p179"/>
          <p:cNvPicPr preferRelativeResize="0"/>
          <p:nvPr/>
        </p:nvPicPr>
        <p:blipFill>
          <a:blip r:embed="rId4">
            <a:alphaModFix/>
          </a:blip>
          <a:stretch>
            <a:fillRect/>
          </a:stretch>
        </p:blipFill>
        <p:spPr>
          <a:xfrm>
            <a:off x="2258688" y="1144650"/>
            <a:ext cx="2651375" cy="1246000"/>
          </a:xfrm>
          <a:prstGeom prst="rect">
            <a:avLst/>
          </a:prstGeom>
          <a:noFill/>
          <a:ln>
            <a:noFill/>
          </a:ln>
        </p:spPr>
      </p:pic>
      <p:pic>
        <p:nvPicPr>
          <p:cNvPr id="2625" name="Google Shape;2625;p179"/>
          <p:cNvPicPr preferRelativeResize="0"/>
          <p:nvPr/>
        </p:nvPicPr>
        <p:blipFill>
          <a:blip r:embed="rId5">
            <a:alphaModFix/>
          </a:blip>
          <a:stretch>
            <a:fillRect/>
          </a:stretch>
        </p:blipFill>
        <p:spPr>
          <a:xfrm>
            <a:off x="5956325" y="3789712"/>
            <a:ext cx="2368250" cy="1093775"/>
          </a:xfrm>
          <a:prstGeom prst="rect">
            <a:avLst/>
          </a:prstGeom>
          <a:noFill/>
          <a:ln>
            <a:noFill/>
          </a:ln>
        </p:spPr>
      </p:pic>
      <p:sp>
        <p:nvSpPr>
          <p:cNvPr id="2626" name="Google Shape;2626;p179"/>
          <p:cNvSpPr txBox="1"/>
          <p:nvPr/>
        </p:nvSpPr>
        <p:spPr>
          <a:xfrm>
            <a:off x="7463175" y="3099150"/>
            <a:ext cx="592800" cy="205800"/>
          </a:xfrm>
          <a:prstGeom prst="rect">
            <a:avLst/>
          </a:prstGeom>
          <a:solidFill>
            <a:srgbClr val="C9DAF8"/>
          </a:solidFill>
          <a:ln>
            <a:noFill/>
          </a:ln>
        </p:spPr>
        <p:txBody>
          <a:bodyPr spcFirstLastPara="1" wrap="square" lIns="18000" tIns="18000" rIns="18000" bIns="18000" anchor="t" anchorCtr="0">
            <a:spAutoFit/>
          </a:bodyPr>
          <a:lstStyle/>
          <a:p>
            <a:pPr marL="0" lvl="0" indent="0" algn="ctr" rtl="0">
              <a:spcBef>
                <a:spcPts val="0"/>
              </a:spcBef>
              <a:spcAft>
                <a:spcPts val="1000"/>
              </a:spcAft>
              <a:buNone/>
            </a:pPr>
            <a:r>
              <a:rPr lang="en-GB" sz="1100" b="1">
                <a:solidFill>
                  <a:schemeClr val="dk1"/>
                </a:solidFill>
              </a:rPr>
              <a:t>normal</a:t>
            </a:r>
            <a:endParaRPr sz="1100" b="1">
              <a:solidFill>
                <a:schemeClr val="dk1"/>
              </a:solidFill>
            </a:endParaRPr>
          </a:p>
        </p:txBody>
      </p:sp>
      <p:sp>
        <p:nvSpPr>
          <p:cNvPr id="2627" name="Google Shape;2627;p179"/>
          <p:cNvSpPr txBox="1"/>
          <p:nvPr/>
        </p:nvSpPr>
        <p:spPr>
          <a:xfrm>
            <a:off x="6534325" y="4044038"/>
            <a:ext cx="59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i="1">
                <a:solidFill>
                  <a:srgbClr val="FF0000"/>
                </a:solidFill>
              </a:rPr>
              <a:t>i</a:t>
            </a:r>
            <a:r>
              <a:rPr lang="en-GB">
                <a:solidFill>
                  <a:srgbClr val="FF0000"/>
                </a:solidFill>
              </a:rPr>
              <a:t> → </a:t>
            </a:r>
            <a:endParaRPr>
              <a:solidFill>
                <a:srgbClr val="FF0000"/>
              </a:solidFill>
            </a:endParaRPr>
          </a:p>
        </p:txBody>
      </p:sp>
      <p:sp>
        <p:nvSpPr>
          <p:cNvPr id="2628" name="Google Shape;2628;p179"/>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Waves (explanation questions)</a:t>
            </a:r>
            <a:endParaRPr sz="1000" i="1">
              <a:solidFill>
                <a:schemeClr val="dk1"/>
              </a:solidFill>
            </a:endParaRPr>
          </a:p>
        </p:txBody>
      </p:sp>
      <p:sp>
        <p:nvSpPr>
          <p:cNvPr id="2629" name="Google Shape;2629;p17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6" action="ppaction://hlinksldjump"/>
              </a:rPr>
              <a:t>←</a:t>
            </a:r>
            <a:endParaRPr sz="1800">
              <a:solidFill>
                <a:schemeClr val="dk2"/>
              </a:solidFill>
            </a:endParaRPr>
          </a:p>
        </p:txBody>
      </p:sp>
      <p:pic>
        <p:nvPicPr>
          <p:cNvPr id="2630" name="Google Shape;2630;p179">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6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Shape 2634"/>
        <p:cNvGrpSpPr/>
        <p:nvPr/>
      </p:nvGrpSpPr>
      <p:grpSpPr>
        <a:xfrm>
          <a:off x="0" y="0"/>
          <a:ext cx="0" cy="0"/>
          <a:chOff x="0" y="0"/>
          <a:chExt cx="0" cy="0"/>
        </a:xfrm>
      </p:grpSpPr>
      <p:sp>
        <p:nvSpPr>
          <p:cNvPr id="2635" name="Google Shape;2635;p180"/>
          <p:cNvSpPr txBox="1">
            <a:spLocks noGrp="1"/>
          </p:cNvSpPr>
          <p:nvPr>
            <p:ph type="title"/>
          </p:nvPr>
        </p:nvSpPr>
        <p:spPr>
          <a:xfrm>
            <a:off x="311700" y="445025"/>
            <a:ext cx="53817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Wave parameters and behaviours</a:t>
            </a:r>
            <a:endParaRPr b="1">
              <a:latin typeface="Nunito"/>
              <a:ea typeface="Nunito"/>
              <a:cs typeface="Nunito"/>
              <a:sym typeface="Nunito"/>
            </a:endParaRPr>
          </a:p>
        </p:txBody>
      </p:sp>
      <p:sp>
        <p:nvSpPr>
          <p:cNvPr id="2636" name="Google Shape;2636;p180"/>
          <p:cNvSpPr txBox="1"/>
          <p:nvPr/>
        </p:nvSpPr>
        <p:spPr>
          <a:xfrm>
            <a:off x="6587450" y="546725"/>
            <a:ext cx="903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 </a:t>
            </a:r>
            <a:r>
              <a:rPr lang="en-GB" sz="1200">
                <a:solidFill>
                  <a:schemeClr val="dk1"/>
                </a:solidFill>
              </a:rPr>
              <a:t>10bii</a:t>
            </a:r>
            <a:endParaRPr/>
          </a:p>
        </p:txBody>
      </p:sp>
      <p:sp>
        <p:nvSpPr>
          <p:cNvPr id="2637" name="Google Shape;2637;p180"/>
          <p:cNvSpPr txBox="1"/>
          <p:nvPr/>
        </p:nvSpPr>
        <p:spPr>
          <a:xfrm>
            <a:off x="5279200" y="1177375"/>
            <a:ext cx="36315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Speed</a:t>
            </a:r>
            <a:r>
              <a:rPr lang="en-GB" sz="1100">
                <a:solidFill>
                  <a:schemeClr val="dk1"/>
                </a:solidFill>
              </a:rPr>
              <a:t> (of sound in air) is the </a:t>
            </a:r>
            <a:r>
              <a:rPr lang="en-GB" sz="1100" b="1">
                <a:solidFill>
                  <a:schemeClr val="dk1"/>
                </a:solidFill>
              </a:rPr>
              <a:t>same</a:t>
            </a:r>
            <a:endParaRPr sz="1100" b="1">
              <a:solidFill>
                <a:schemeClr val="dk1"/>
              </a:solidFill>
            </a:endParaRPr>
          </a:p>
          <a:p>
            <a:pPr marL="0" lvl="0" indent="0" algn="l" rtl="0">
              <a:spcBef>
                <a:spcPts val="1000"/>
              </a:spcBef>
              <a:spcAft>
                <a:spcPts val="1000"/>
              </a:spcAft>
              <a:buNone/>
            </a:pPr>
            <a:r>
              <a:rPr lang="en-GB" sz="1100" b="1">
                <a:solidFill>
                  <a:schemeClr val="dk1"/>
                </a:solidFill>
              </a:rPr>
              <a:t>OR</a:t>
            </a:r>
            <a:r>
              <a:rPr lang="en-GB" sz="1100">
                <a:solidFill>
                  <a:schemeClr val="dk1"/>
                </a:solidFill>
              </a:rPr>
              <a:t> The </a:t>
            </a:r>
            <a:r>
              <a:rPr lang="en-GB" sz="1100" b="1">
                <a:solidFill>
                  <a:schemeClr val="dk1"/>
                </a:solidFill>
              </a:rPr>
              <a:t>distance</a:t>
            </a:r>
            <a:r>
              <a:rPr lang="en-GB" sz="1100">
                <a:solidFill>
                  <a:schemeClr val="dk1"/>
                </a:solidFill>
              </a:rPr>
              <a:t> is the </a:t>
            </a:r>
            <a:r>
              <a:rPr lang="en-GB" sz="1100" b="1">
                <a:solidFill>
                  <a:schemeClr val="dk1"/>
                </a:solidFill>
              </a:rPr>
              <a:t>same</a:t>
            </a:r>
            <a:endParaRPr sz="1100" b="1">
              <a:solidFill>
                <a:schemeClr val="dk1"/>
              </a:solidFill>
            </a:endParaRPr>
          </a:p>
        </p:txBody>
      </p:sp>
      <p:sp>
        <p:nvSpPr>
          <p:cNvPr id="2638" name="Google Shape;2638;p180"/>
          <p:cNvSpPr txBox="1"/>
          <p:nvPr/>
        </p:nvSpPr>
        <p:spPr>
          <a:xfrm>
            <a:off x="232150" y="3682875"/>
            <a:ext cx="5074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The system in the car is now adjusted to emit sound waves with a different frequency.</a:t>
            </a:r>
            <a:endParaRPr b="1"/>
          </a:p>
        </p:txBody>
      </p:sp>
      <p:sp>
        <p:nvSpPr>
          <p:cNvPr id="2639" name="Google Shape;2639;p180"/>
          <p:cNvSpPr/>
          <p:nvPr/>
        </p:nvSpPr>
        <p:spPr>
          <a:xfrm>
            <a:off x="5279200" y="1900350"/>
            <a:ext cx="3631500" cy="3013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0" lvl="0" indent="0" algn="l" rtl="0">
              <a:spcBef>
                <a:spcPts val="0"/>
              </a:spcBef>
              <a:spcAft>
                <a:spcPts val="0"/>
              </a:spcAft>
              <a:buNone/>
            </a:pPr>
            <a:r>
              <a:rPr lang="en-GB"/>
              <a:t>Determine distance between the car and the wall.</a:t>
            </a:r>
            <a:endParaRPr/>
          </a:p>
          <a:p>
            <a:pPr marL="0" lvl="0" indent="0" algn="l" rtl="0">
              <a:spcBef>
                <a:spcPts val="0"/>
              </a:spcBef>
              <a:spcAft>
                <a:spcPts val="0"/>
              </a:spcAft>
              <a:buNone/>
            </a:pPr>
            <a:r>
              <a:rPr lang="en-GB"/>
              <a:t>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r>
              <a:rPr lang="en-GB" b="1"/>
              <a:t>Show</a:t>
            </a:r>
            <a:r>
              <a:rPr lang="en-GB"/>
              <a:t> that the frequency of the</a:t>
            </a:r>
            <a:endParaRPr/>
          </a:p>
          <a:p>
            <a:pPr marL="0" lvl="0" indent="0" algn="l" rtl="0">
              <a:spcBef>
                <a:spcPts val="0"/>
              </a:spcBef>
              <a:spcAft>
                <a:spcPts val="0"/>
              </a:spcAft>
              <a:buNone/>
            </a:pPr>
            <a:r>
              <a:rPr lang="en-GB"/>
              <a:t>new sound wave (wave </a:t>
            </a:r>
            <a:endParaRPr/>
          </a:p>
          <a:p>
            <a:pPr marL="0" lvl="0" indent="0" algn="l" rtl="0">
              <a:spcBef>
                <a:spcPts val="0"/>
              </a:spcBef>
              <a:spcAft>
                <a:spcPts val="0"/>
              </a:spcAft>
              <a:buNone/>
            </a:pPr>
            <a:r>
              <a:rPr lang="en-GB"/>
              <a:t>displayed above) is </a:t>
            </a:r>
            <a:r>
              <a:rPr lang="en-GB" b="1"/>
              <a:t>45 000 Hz</a:t>
            </a:r>
            <a:endParaRPr b="1"/>
          </a:p>
          <a:p>
            <a:pPr marL="0" lvl="0" indent="0" algn="ctr" rtl="0">
              <a:spcBef>
                <a:spcPts val="0"/>
              </a:spcBef>
              <a:spcAft>
                <a:spcPts val="0"/>
              </a:spcAft>
              <a:buNone/>
            </a:pPr>
            <a:endParaRPr/>
          </a:p>
        </p:txBody>
      </p:sp>
      <p:sp>
        <p:nvSpPr>
          <p:cNvPr id="2640" name="Google Shape;2640;p180"/>
          <p:cNvSpPr txBox="1"/>
          <p:nvPr/>
        </p:nvSpPr>
        <p:spPr>
          <a:xfrm>
            <a:off x="478750" y="1050625"/>
            <a:ext cx="45810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During testing, a stationary car emits a sound wave with a frequency of </a:t>
            </a:r>
            <a:r>
              <a:rPr lang="en-GB" b="1"/>
              <a:t>48 000 Hz</a:t>
            </a:r>
            <a:r>
              <a:rPr lang="en-GB"/>
              <a:t>. The time taken between the sound wave being emitted and detected by the car is </a:t>
            </a:r>
            <a:r>
              <a:rPr lang="en-GB" b="1"/>
              <a:t>0.015 s</a:t>
            </a:r>
            <a:r>
              <a:rPr lang="en-GB"/>
              <a:t>.</a:t>
            </a:r>
            <a:endParaRPr/>
          </a:p>
        </p:txBody>
      </p:sp>
      <p:pic>
        <p:nvPicPr>
          <p:cNvPr id="2641" name="Google Shape;2641;p180"/>
          <p:cNvPicPr preferRelativeResize="0"/>
          <p:nvPr/>
        </p:nvPicPr>
        <p:blipFill>
          <a:blip r:embed="rId3">
            <a:alphaModFix/>
          </a:blip>
          <a:stretch>
            <a:fillRect/>
          </a:stretch>
        </p:blipFill>
        <p:spPr>
          <a:xfrm>
            <a:off x="675775" y="2337514"/>
            <a:ext cx="4186951" cy="1105175"/>
          </a:xfrm>
          <a:prstGeom prst="rect">
            <a:avLst/>
          </a:prstGeom>
          <a:noFill/>
          <a:ln>
            <a:noFill/>
          </a:ln>
        </p:spPr>
      </p:pic>
      <p:pic>
        <p:nvPicPr>
          <p:cNvPr id="2642" name="Google Shape;2642;p180"/>
          <p:cNvPicPr preferRelativeResize="0"/>
          <p:nvPr/>
        </p:nvPicPr>
        <p:blipFill>
          <a:blip r:embed="rId4">
            <a:alphaModFix/>
          </a:blip>
          <a:stretch>
            <a:fillRect/>
          </a:stretch>
        </p:blipFill>
        <p:spPr>
          <a:xfrm>
            <a:off x="5358300" y="2652350"/>
            <a:ext cx="3084430" cy="1386001"/>
          </a:xfrm>
          <a:prstGeom prst="rect">
            <a:avLst/>
          </a:prstGeom>
          <a:noFill/>
          <a:ln>
            <a:noFill/>
          </a:ln>
        </p:spPr>
      </p:pic>
      <p:sp>
        <p:nvSpPr>
          <p:cNvPr id="2643" name="Google Shape;2643;p180"/>
          <p:cNvSpPr txBox="1"/>
          <p:nvPr/>
        </p:nvSpPr>
        <p:spPr>
          <a:xfrm>
            <a:off x="8043225" y="2609175"/>
            <a:ext cx="662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2.6 m</a:t>
            </a:r>
            <a:endParaRPr b="1" baseline="30000"/>
          </a:p>
        </p:txBody>
      </p:sp>
      <p:grpSp>
        <p:nvGrpSpPr>
          <p:cNvPr id="2644" name="Google Shape;2644;p180"/>
          <p:cNvGrpSpPr/>
          <p:nvPr/>
        </p:nvGrpSpPr>
        <p:grpSpPr>
          <a:xfrm>
            <a:off x="7897866" y="3882496"/>
            <a:ext cx="953431" cy="945003"/>
            <a:chOff x="7214075" y="5681948"/>
            <a:chExt cx="662749" cy="668177"/>
          </a:xfrm>
        </p:grpSpPr>
        <p:sp>
          <p:nvSpPr>
            <p:cNvPr id="2645" name="Google Shape;2645;p180"/>
            <p:cNvSpPr/>
            <p:nvPr/>
          </p:nvSpPr>
          <p:spPr>
            <a:xfrm>
              <a:off x="7214075" y="5681950"/>
              <a:ext cx="662700" cy="6681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646" name="Google Shape;2646;p180"/>
            <p:cNvPicPr preferRelativeResize="0"/>
            <p:nvPr/>
          </p:nvPicPr>
          <p:blipFill>
            <a:blip r:embed="rId5">
              <a:alphaModFix/>
            </a:blip>
            <a:stretch>
              <a:fillRect/>
            </a:stretch>
          </p:blipFill>
          <p:spPr>
            <a:xfrm>
              <a:off x="7214124" y="5681948"/>
              <a:ext cx="662700" cy="668177"/>
            </a:xfrm>
            <a:prstGeom prst="rect">
              <a:avLst/>
            </a:prstGeom>
            <a:noFill/>
            <a:ln>
              <a:noFill/>
            </a:ln>
          </p:spPr>
        </p:pic>
      </p:grpSp>
      <p:sp>
        <p:nvSpPr>
          <p:cNvPr id="2647" name="Google Shape;2647;p180"/>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Waves (explanation questions)</a:t>
            </a:r>
            <a:endParaRPr sz="1000" i="1">
              <a:solidFill>
                <a:schemeClr val="dk1"/>
              </a:solidFill>
            </a:endParaRPr>
          </a:p>
        </p:txBody>
      </p:sp>
      <p:sp>
        <p:nvSpPr>
          <p:cNvPr id="2648" name="Google Shape;2648;p18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6" action="ppaction://hlinksldjump"/>
              </a:rPr>
              <a:t>←</a:t>
            </a:r>
            <a:endParaRPr sz="1800">
              <a:solidFill>
                <a:schemeClr val="dk2"/>
              </a:solidFill>
            </a:endParaRPr>
          </a:p>
        </p:txBody>
      </p:sp>
      <p:sp>
        <p:nvSpPr>
          <p:cNvPr id="2649" name="Google Shape;2649;p180"/>
          <p:cNvSpPr txBox="1"/>
          <p:nvPr/>
        </p:nvSpPr>
        <p:spPr>
          <a:xfrm>
            <a:off x="3609300" y="15300"/>
            <a:ext cx="1925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7" action="ppaction://hlinksldjump"/>
              </a:rPr>
              <a:t>Relationship sheet</a:t>
            </a:r>
            <a:endParaRPr sz="1000" u="sng">
              <a:solidFill>
                <a:schemeClr val="hlink"/>
              </a:solidFill>
            </a:endParaRPr>
          </a:p>
        </p:txBody>
      </p:sp>
      <p:sp>
        <p:nvSpPr>
          <p:cNvPr id="2650" name="Google Shape;2650;p180"/>
          <p:cNvSpPr txBox="1"/>
          <p:nvPr/>
        </p:nvSpPr>
        <p:spPr>
          <a:xfrm>
            <a:off x="295450" y="4298475"/>
            <a:ext cx="47643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Explain why the time taken between this sound wave being emitted and detected is also </a:t>
            </a:r>
            <a:r>
              <a:rPr lang="en-GB" b="1">
                <a:solidFill>
                  <a:schemeClr val="dk1"/>
                </a:solidFill>
              </a:rPr>
              <a:t>0.015 s</a:t>
            </a:r>
            <a:r>
              <a:rPr lang="en-GB">
                <a:solidFill>
                  <a:schemeClr val="dk1"/>
                </a:solidFill>
              </a:rPr>
              <a:t>. </a:t>
            </a:r>
            <a:r>
              <a:rPr lang="en-GB" b="1">
                <a:solidFill>
                  <a:schemeClr val="dk1"/>
                </a:solidFill>
              </a:rPr>
              <a:t>(1)</a:t>
            </a:r>
            <a:endParaRPr/>
          </a:p>
        </p:txBody>
      </p:sp>
      <p:pic>
        <p:nvPicPr>
          <p:cNvPr id="2651" name="Google Shape;2651;p180">
            <a:hlinkClick r:id="rId8"/>
          </p:cNvPr>
          <p:cNvPicPr preferRelativeResize="0"/>
          <p:nvPr/>
        </p:nvPicPr>
        <p:blipFill>
          <a:blip r:embed="rId9">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Shape 2655"/>
        <p:cNvGrpSpPr/>
        <p:nvPr/>
      </p:nvGrpSpPr>
      <p:grpSpPr>
        <a:xfrm>
          <a:off x="0" y="0"/>
          <a:ext cx="0" cy="0"/>
          <a:chOff x="0" y="0"/>
          <a:chExt cx="0" cy="0"/>
        </a:xfrm>
      </p:grpSpPr>
      <p:sp>
        <p:nvSpPr>
          <p:cNvPr id="2656" name="Google Shape;2656;p181"/>
          <p:cNvSpPr txBox="1">
            <a:spLocks noGrp="1"/>
          </p:cNvSpPr>
          <p:nvPr>
            <p:ph type="title"/>
          </p:nvPr>
        </p:nvSpPr>
        <p:spPr>
          <a:xfrm>
            <a:off x="311700" y="445025"/>
            <a:ext cx="2128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Diffraction</a:t>
            </a:r>
            <a:endParaRPr b="1">
              <a:latin typeface="Nunito"/>
              <a:ea typeface="Nunito"/>
              <a:cs typeface="Nunito"/>
              <a:sym typeface="Nunito"/>
            </a:endParaRPr>
          </a:p>
        </p:txBody>
      </p:sp>
      <p:sp>
        <p:nvSpPr>
          <p:cNvPr id="2657" name="Google Shape;2657;p181"/>
          <p:cNvSpPr txBox="1"/>
          <p:nvPr/>
        </p:nvSpPr>
        <p:spPr>
          <a:xfrm>
            <a:off x="6587450" y="546725"/>
            <a:ext cx="903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a:t>
            </a:r>
            <a:r>
              <a:rPr lang="en-GB" sz="1200">
                <a:solidFill>
                  <a:schemeClr val="dk1"/>
                </a:solidFill>
              </a:rPr>
              <a:t> 11b</a:t>
            </a:r>
            <a:endParaRPr/>
          </a:p>
        </p:txBody>
      </p:sp>
      <p:sp>
        <p:nvSpPr>
          <p:cNvPr id="2658" name="Google Shape;2658;p181"/>
          <p:cNvSpPr txBox="1"/>
          <p:nvPr/>
        </p:nvSpPr>
        <p:spPr>
          <a:xfrm>
            <a:off x="5306475" y="2666775"/>
            <a:ext cx="37056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Radio</a:t>
            </a:r>
            <a:r>
              <a:rPr lang="en-GB" sz="1100">
                <a:solidFill>
                  <a:schemeClr val="dk1"/>
                </a:solidFill>
              </a:rPr>
              <a:t> (waves)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Have the </a:t>
            </a:r>
            <a:r>
              <a:rPr lang="en-GB" sz="1100" b="1">
                <a:solidFill>
                  <a:schemeClr val="dk1"/>
                </a:solidFill>
              </a:rPr>
              <a:t>longest</a:t>
            </a:r>
            <a:r>
              <a:rPr lang="en-GB" sz="1100">
                <a:solidFill>
                  <a:schemeClr val="dk1"/>
                </a:solidFill>
              </a:rPr>
              <a:t> wavelength </a:t>
            </a:r>
            <a:r>
              <a:rPr lang="en-GB" sz="1100" b="1">
                <a:solidFill>
                  <a:schemeClr val="dk1"/>
                </a:solidFill>
              </a:rPr>
              <a:t>(1)</a:t>
            </a:r>
            <a:endParaRPr sz="1100" b="1">
              <a:solidFill>
                <a:schemeClr val="dk1"/>
              </a:solidFill>
            </a:endParaRPr>
          </a:p>
        </p:txBody>
      </p:sp>
      <p:sp>
        <p:nvSpPr>
          <p:cNvPr id="2659" name="Google Shape;2659;p181"/>
          <p:cNvSpPr txBox="1"/>
          <p:nvPr/>
        </p:nvSpPr>
        <p:spPr>
          <a:xfrm>
            <a:off x="5306475" y="1219350"/>
            <a:ext cx="3705600" cy="11748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State which part of the electromagnetic spectrum experiences the greatest amount of diffraction. </a:t>
            </a:r>
            <a:endParaRPr/>
          </a:p>
          <a:p>
            <a:pPr marL="0" lvl="0" indent="0" algn="l" rtl="0">
              <a:spcBef>
                <a:spcPts val="1000"/>
              </a:spcBef>
              <a:spcAft>
                <a:spcPts val="1000"/>
              </a:spcAft>
              <a:buNone/>
            </a:pPr>
            <a:r>
              <a:rPr lang="en-GB"/>
              <a:t>Justify your answer. </a:t>
            </a:r>
            <a:r>
              <a:rPr lang="en-GB" b="1"/>
              <a:t>(2)</a:t>
            </a:r>
            <a:endParaRPr b="1"/>
          </a:p>
        </p:txBody>
      </p:sp>
      <p:pic>
        <p:nvPicPr>
          <p:cNvPr id="2660" name="Google Shape;2660;p181"/>
          <p:cNvPicPr preferRelativeResize="0"/>
          <p:nvPr/>
        </p:nvPicPr>
        <p:blipFill>
          <a:blip r:embed="rId3">
            <a:alphaModFix/>
          </a:blip>
          <a:stretch>
            <a:fillRect/>
          </a:stretch>
        </p:blipFill>
        <p:spPr>
          <a:xfrm>
            <a:off x="143325" y="1928825"/>
            <a:ext cx="4920575" cy="1754024"/>
          </a:xfrm>
          <a:prstGeom prst="rect">
            <a:avLst/>
          </a:prstGeom>
          <a:noFill/>
          <a:ln>
            <a:noFill/>
          </a:ln>
        </p:spPr>
      </p:pic>
      <p:sp>
        <p:nvSpPr>
          <p:cNvPr id="2661" name="Google Shape;2661;p181"/>
          <p:cNvSpPr txBox="1"/>
          <p:nvPr/>
        </p:nvSpPr>
        <p:spPr>
          <a:xfrm>
            <a:off x="421275" y="1219350"/>
            <a:ext cx="4275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diagram shows the electromagnetic spectrum in order of increasing wavelength.</a:t>
            </a:r>
            <a:endParaRPr/>
          </a:p>
        </p:txBody>
      </p:sp>
      <p:sp>
        <p:nvSpPr>
          <p:cNvPr id="2662" name="Google Shape;2662;p181"/>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Waves (explanation questions)</a:t>
            </a:r>
            <a:endParaRPr sz="1000" i="1">
              <a:solidFill>
                <a:schemeClr val="dk1"/>
              </a:solidFill>
            </a:endParaRPr>
          </a:p>
        </p:txBody>
      </p:sp>
      <p:sp>
        <p:nvSpPr>
          <p:cNvPr id="2663" name="Google Shape;2663;p18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pic>
        <p:nvPicPr>
          <p:cNvPr id="2664" name="Google Shape;2664;p181">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9"/>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224" name="Google Shape;224;p29"/>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225" name="Google Shape;225;p29">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226" name="Google Shape;226;p29">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227" name="Google Shape;227;p29">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228" name="Google Shape;228;p29">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229" name="Google Shape;229;p29">
            <a:hlinkClick r:id="rId7"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
        <p:nvSpPr>
          <p:cNvPr id="230" name="Google Shape;230;p29">
            <a:hlinkClick r:id="rId8"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Shape 2668"/>
        <p:cNvGrpSpPr/>
        <p:nvPr/>
      </p:nvGrpSpPr>
      <p:grpSpPr>
        <a:xfrm>
          <a:off x="0" y="0"/>
          <a:ext cx="0" cy="0"/>
          <a:chOff x="0" y="0"/>
          <a:chExt cx="0" cy="0"/>
        </a:xfrm>
      </p:grpSpPr>
      <p:sp>
        <p:nvSpPr>
          <p:cNvPr id="2669" name="Google Shape;2669;p182"/>
          <p:cNvSpPr txBox="1">
            <a:spLocks noGrp="1"/>
          </p:cNvSpPr>
          <p:nvPr>
            <p:ph type="title"/>
          </p:nvPr>
        </p:nvSpPr>
        <p:spPr>
          <a:xfrm>
            <a:off x="311700" y="445025"/>
            <a:ext cx="2296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Refraction</a:t>
            </a:r>
            <a:endParaRPr b="1">
              <a:latin typeface="Nunito"/>
              <a:ea typeface="Nunito"/>
              <a:cs typeface="Nunito"/>
              <a:sym typeface="Nunito"/>
            </a:endParaRPr>
          </a:p>
        </p:txBody>
      </p:sp>
      <p:sp>
        <p:nvSpPr>
          <p:cNvPr id="2670" name="Google Shape;2670;p182"/>
          <p:cNvSpPr txBox="1"/>
          <p:nvPr/>
        </p:nvSpPr>
        <p:spPr>
          <a:xfrm>
            <a:off x="6587450" y="546725"/>
            <a:ext cx="903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2024 </a:t>
            </a:r>
            <a:r>
              <a:rPr lang="en-GB" sz="1200">
                <a:solidFill>
                  <a:schemeClr val="dk1"/>
                </a:solidFill>
              </a:rPr>
              <a:t>12bi</a:t>
            </a:r>
            <a:endParaRPr/>
          </a:p>
        </p:txBody>
      </p:sp>
      <p:sp>
        <p:nvSpPr>
          <p:cNvPr id="2671" name="Google Shape;2671;p182"/>
          <p:cNvSpPr txBox="1"/>
          <p:nvPr/>
        </p:nvSpPr>
        <p:spPr>
          <a:xfrm>
            <a:off x="5149325" y="2195363"/>
            <a:ext cx="3705600" cy="9903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Ray of light is incident at 90°/right angles/perpendicular to the lens</a:t>
            </a:r>
            <a:endParaRPr sz="1100">
              <a:solidFill>
                <a:schemeClr val="dk1"/>
              </a:solidFill>
            </a:endParaRPr>
          </a:p>
          <a:p>
            <a:pPr marL="0" lvl="0" indent="0" algn="l" rtl="0">
              <a:spcBef>
                <a:spcPts val="500"/>
              </a:spcBef>
              <a:spcAft>
                <a:spcPts val="0"/>
              </a:spcAft>
              <a:buNone/>
            </a:pPr>
            <a:r>
              <a:rPr lang="en-GB" sz="1100" b="1">
                <a:solidFill>
                  <a:schemeClr val="dk1"/>
                </a:solidFill>
              </a:rPr>
              <a:t>OR</a:t>
            </a:r>
            <a:endParaRPr sz="1100" b="1">
              <a:solidFill>
                <a:schemeClr val="dk1"/>
              </a:solidFill>
            </a:endParaRPr>
          </a:p>
          <a:p>
            <a:pPr marL="0" lvl="0" indent="0" algn="l" rtl="0">
              <a:spcBef>
                <a:spcPts val="500"/>
              </a:spcBef>
              <a:spcAft>
                <a:spcPts val="1000"/>
              </a:spcAft>
              <a:buNone/>
            </a:pPr>
            <a:r>
              <a:rPr lang="en-GB" sz="1100">
                <a:solidFill>
                  <a:schemeClr val="dk1"/>
                </a:solidFill>
              </a:rPr>
              <a:t>Ray of light is travelling along the normal</a:t>
            </a:r>
            <a:endParaRPr sz="1100">
              <a:solidFill>
                <a:schemeClr val="dk1"/>
              </a:solidFill>
            </a:endParaRPr>
          </a:p>
        </p:txBody>
      </p:sp>
      <p:sp>
        <p:nvSpPr>
          <p:cNvPr id="2672" name="Google Shape;2672;p182"/>
          <p:cNvSpPr txBox="1"/>
          <p:nvPr/>
        </p:nvSpPr>
        <p:spPr>
          <a:xfrm>
            <a:off x="5149325" y="1223850"/>
            <a:ext cx="37056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Explain why the ray of red light passing through the centre of the lens does not change direction. </a:t>
            </a:r>
            <a:r>
              <a:rPr lang="en-GB" b="1"/>
              <a:t>(1)</a:t>
            </a:r>
            <a:endParaRPr b="1"/>
          </a:p>
        </p:txBody>
      </p:sp>
      <p:sp>
        <p:nvSpPr>
          <p:cNvPr id="2673" name="Google Shape;2673;p182"/>
          <p:cNvSpPr txBox="1"/>
          <p:nvPr/>
        </p:nvSpPr>
        <p:spPr>
          <a:xfrm>
            <a:off x="382900" y="1208425"/>
            <a:ext cx="39948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camera in the mobile phone uses a glass lens to focus rays of the red light onto a sensor as shown.</a:t>
            </a:r>
            <a:endParaRPr/>
          </a:p>
        </p:txBody>
      </p:sp>
      <p:pic>
        <p:nvPicPr>
          <p:cNvPr id="2674" name="Google Shape;2674;p182"/>
          <p:cNvPicPr preferRelativeResize="0"/>
          <p:nvPr/>
        </p:nvPicPr>
        <p:blipFill>
          <a:blip r:embed="rId3">
            <a:alphaModFix/>
          </a:blip>
          <a:stretch>
            <a:fillRect/>
          </a:stretch>
        </p:blipFill>
        <p:spPr>
          <a:xfrm>
            <a:off x="311700" y="2230425"/>
            <a:ext cx="3994800" cy="2196697"/>
          </a:xfrm>
          <a:prstGeom prst="rect">
            <a:avLst/>
          </a:prstGeom>
          <a:noFill/>
          <a:ln>
            <a:noFill/>
          </a:ln>
        </p:spPr>
      </p:pic>
      <p:sp>
        <p:nvSpPr>
          <p:cNvPr id="2675" name="Google Shape;2675;p182"/>
          <p:cNvSpPr/>
          <p:nvPr/>
        </p:nvSpPr>
        <p:spPr>
          <a:xfrm>
            <a:off x="5149325" y="3325875"/>
            <a:ext cx="3705600" cy="1667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Other question:</a:t>
            </a:r>
            <a:endParaRPr b="1"/>
          </a:p>
          <a:p>
            <a:pPr marL="0" lvl="0" indent="0" algn="l" rtl="0">
              <a:spcBef>
                <a:spcPts val="0"/>
              </a:spcBef>
              <a:spcAft>
                <a:spcPts val="0"/>
              </a:spcAft>
              <a:buNone/>
            </a:pPr>
            <a:r>
              <a:rPr lang="en-GB"/>
              <a:t>How does the frequency of the red light inside the lens compare with the frequency in the air?</a:t>
            </a:r>
            <a:endParaRPr/>
          </a:p>
          <a:p>
            <a:pPr marL="0" lvl="0" indent="0" algn="l" rtl="0">
              <a:spcBef>
                <a:spcPts val="0"/>
              </a:spcBef>
              <a:spcAft>
                <a:spcPts val="0"/>
              </a:spcAft>
              <a:buNone/>
            </a:pPr>
            <a:r>
              <a:rPr lang="en-GB"/>
              <a:t>  </a:t>
            </a:r>
            <a:endParaRPr/>
          </a:p>
          <a:p>
            <a:pPr marL="0" lvl="0" indent="0" algn="ctr" rtl="0">
              <a:spcBef>
                <a:spcPts val="0"/>
              </a:spcBef>
              <a:spcAft>
                <a:spcPts val="0"/>
              </a:spcAft>
              <a:buNone/>
            </a:pPr>
            <a:endParaRPr/>
          </a:p>
        </p:txBody>
      </p:sp>
      <p:sp>
        <p:nvSpPr>
          <p:cNvPr id="2676" name="Google Shape;2676;p182"/>
          <p:cNvSpPr txBox="1"/>
          <p:nvPr/>
        </p:nvSpPr>
        <p:spPr>
          <a:xfrm>
            <a:off x="5463575" y="4365475"/>
            <a:ext cx="3077100" cy="523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b="1">
                <a:solidFill>
                  <a:schemeClr val="dk1"/>
                </a:solidFill>
              </a:rPr>
              <a:t>equal</a:t>
            </a:r>
            <a:r>
              <a:rPr lang="en-GB" sz="1100">
                <a:solidFill>
                  <a:schemeClr val="dk1"/>
                </a:solidFill>
              </a:rPr>
              <a:t> </a:t>
            </a:r>
            <a:r>
              <a:rPr lang="en-GB" sz="1100" b="1">
                <a:solidFill>
                  <a:schemeClr val="dk1"/>
                </a:solidFill>
              </a:rPr>
              <a:t>to</a:t>
            </a:r>
            <a:r>
              <a:rPr lang="en-GB" sz="1100">
                <a:solidFill>
                  <a:schemeClr val="dk1"/>
                </a:solidFill>
              </a:rPr>
              <a:t> </a:t>
            </a:r>
            <a:r>
              <a:rPr lang="en-GB" sz="1100" i="1">
                <a:solidFill>
                  <a:schemeClr val="dk1"/>
                </a:solidFill>
              </a:rPr>
              <a:t>(</a:t>
            </a:r>
            <a:r>
              <a:rPr lang="en-GB" sz="1100" b="1" i="1">
                <a:solidFill>
                  <a:schemeClr val="dk1"/>
                </a:solidFill>
              </a:rPr>
              <a:t>frequency</a:t>
            </a:r>
            <a:r>
              <a:rPr lang="en-GB" sz="1100" i="1">
                <a:solidFill>
                  <a:schemeClr val="dk1"/>
                </a:solidFill>
              </a:rPr>
              <a:t> </a:t>
            </a:r>
            <a:r>
              <a:rPr lang="en-GB" sz="1100" b="1" i="1">
                <a:solidFill>
                  <a:schemeClr val="dk1"/>
                </a:solidFill>
              </a:rPr>
              <a:t>does</a:t>
            </a:r>
            <a:r>
              <a:rPr lang="en-GB" sz="1100" i="1">
                <a:solidFill>
                  <a:schemeClr val="dk1"/>
                </a:solidFill>
              </a:rPr>
              <a:t> </a:t>
            </a:r>
            <a:r>
              <a:rPr lang="en-GB" sz="1100" b="1" i="1">
                <a:solidFill>
                  <a:schemeClr val="dk1"/>
                </a:solidFill>
              </a:rPr>
              <a:t>not</a:t>
            </a:r>
            <a:r>
              <a:rPr lang="en-GB" sz="1100" i="1">
                <a:solidFill>
                  <a:schemeClr val="dk1"/>
                </a:solidFill>
              </a:rPr>
              <a:t> </a:t>
            </a:r>
            <a:r>
              <a:rPr lang="en-GB" sz="1100" b="1" i="1">
                <a:solidFill>
                  <a:schemeClr val="dk1"/>
                </a:solidFill>
              </a:rPr>
              <a:t>change</a:t>
            </a:r>
            <a:r>
              <a:rPr lang="en-GB" sz="1100" i="1">
                <a:solidFill>
                  <a:schemeClr val="dk1"/>
                </a:solidFill>
              </a:rPr>
              <a:t>, only </a:t>
            </a:r>
            <a:r>
              <a:rPr lang="en-GB" sz="1100" b="1" i="1">
                <a:solidFill>
                  <a:schemeClr val="dk1"/>
                </a:solidFill>
              </a:rPr>
              <a:t>speed</a:t>
            </a:r>
            <a:r>
              <a:rPr lang="en-GB" sz="1100" i="1">
                <a:solidFill>
                  <a:schemeClr val="dk1"/>
                </a:solidFill>
              </a:rPr>
              <a:t> and </a:t>
            </a:r>
            <a:r>
              <a:rPr lang="en-GB" sz="1100" b="1" i="1">
                <a:solidFill>
                  <a:schemeClr val="dk1"/>
                </a:solidFill>
              </a:rPr>
              <a:t>wavelength</a:t>
            </a:r>
            <a:r>
              <a:rPr lang="en-GB" sz="1100" i="1">
                <a:solidFill>
                  <a:schemeClr val="dk1"/>
                </a:solidFill>
              </a:rPr>
              <a:t> change)</a:t>
            </a:r>
            <a:endParaRPr sz="1100" i="1">
              <a:solidFill>
                <a:schemeClr val="dk1"/>
              </a:solidFill>
            </a:endParaRPr>
          </a:p>
        </p:txBody>
      </p:sp>
      <p:sp>
        <p:nvSpPr>
          <p:cNvPr id="2677" name="Google Shape;2677;p182"/>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Waves (explanation questions)</a:t>
            </a:r>
            <a:endParaRPr sz="1000" i="1">
              <a:solidFill>
                <a:schemeClr val="dk1"/>
              </a:solidFill>
            </a:endParaRPr>
          </a:p>
        </p:txBody>
      </p:sp>
      <p:sp>
        <p:nvSpPr>
          <p:cNvPr id="2678" name="Google Shape;2678;p18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pic>
        <p:nvPicPr>
          <p:cNvPr id="2679" name="Google Shape;2679;p182">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7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Shape 2683"/>
        <p:cNvGrpSpPr/>
        <p:nvPr/>
      </p:nvGrpSpPr>
      <p:grpSpPr>
        <a:xfrm>
          <a:off x="0" y="0"/>
          <a:ext cx="0" cy="0"/>
          <a:chOff x="0" y="0"/>
          <a:chExt cx="0" cy="0"/>
        </a:xfrm>
      </p:grpSpPr>
      <p:sp>
        <p:nvSpPr>
          <p:cNvPr id="2684" name="Google Shape;2684;p183"/>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Wave parameters and behaviours</a:t>
            </a:r>
            <a:endParaRPr b="1">
              <a:latin typeface="Nunito"/>
              <a:ea typeface="Nunito"/>
              <a:cs typeface="Nunito"/>
              <a:sym typeface="Nunito"/>
            </a:endParaRPr>
          </a:p>
        </p:txBody>
      </p:sp>
      <p:sp>
        <p:nvSpPr>
          <p:cNvPr id="2685" name="Google Shape;2685;p183"/>
          <p:cNvSpPr txBox="1"/>
          <p:nvPr/>
        </p:nvSpPr>
        <p:spPr>
          <a:xfrm>
            <a:off x="6587450" y="546725"/>
            <a:ext cx="903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2024 </a:t>
            </a:r>
            <a:r>
              <a:rPr lang="en-GB" sz="1200">
                <a:solidFill>
                  <a:schemeClr val="dk1"/>
                </a:solidFill>
              </a:rPr>
              <a:t>12c</a:t>
            </a:r>
            <a:endParaRPr/>
          </a:p>
        </p:txBody>
      </p:sp>
      <p:sp>
        <p:nvSpPr>
          <p:cNvPr id="2686" name="Google Shape;2686;p183"/>
          <p:cNvSpPr txBox="1"/>
          <p:nvPr/>
        </p:nvSpPr>
        <p:spPr>
          <a:xfrm>
            <a:off x="5237075" y="3019275"/>
            <a:ext cx="3705600" cy="9903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(The </a:t>
            </a:r>
            <a:r>
              <a:rPr lang="en-GB" sz="1100" b="1">
                <a:solidFill>
                  <a:schemeClr val="dk1"/>
                </a:solidFill>
              </a:rPr>
              <a:t>amplitude</a:t>
            </a:r>
            <a:r>
              <a:rPr lang="en-GB" sz="1100">
                <a:solidFill>
                  <a:schemeClr val="dk1"/>
                </a:solidFill>
              </a:rPr>
              <a:t> of the second bang is) </a:t>
            </a:r>
            <a:r>
              <a:rPr lang="en-GB" sz="1100" b="1">
                <a:solidFill>
                  <a:schemeClr val="dk1"/>
                </a:solidFill>
              </a:rPr>
              <a:t>less</a:t>
            </a:r>
            <a:r>
              <a:rPr lang="en-GB" sz="1100">
                <a:solidFill>
                  <a:schemeClr val="dk1"/>
                </a:solidFill>
              </a:rPr>
              <a:t> than (the amplitude of the first bang.)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(The reflected sound has travelled further so) the </a:t>
            </a:r>
            <a:r>
              <a:rPr lang="en-GB" sz="1100" b="1">
                <a:solidFill>
                  <a:schemeClr val="dk1"/>
                </a:solidFill>
              </a:rPr>
              <a:t>second bang</a:t>
            </a:r>
            <a:r>
              <a:rPr lang="en-GB" sz="1100">
                <a:solidFill>
                  <a:schemeClr val="dk1"/>
                </a:solidFill>
              </a:rPr>
              <a:t> has </a:t>
            </a:r>
            <a:r>
              <a:rPr lang="en-GB" sz="1100" b="1">
                <a:solidFill>
                  <a:schemeClr val="dk1"/>
                </a:solidFill>
              </a:rPr>
              <a:t>less energy</a:t>
            </a:r>
            <a:r>
              <a:rPr lang="en-GB" sz="1100">
                <a:solidFill>
                  <a:schemeClr val="dk1"/>
                </a:solidFill>
              </a:rPr>
              <a:t> than the first bang </a:t>
            </a:r>
            <a:r>
              <a:rPr lang="en-GB" sz="1100" b="1">
                <a:solidFill>
                  <a:schemeClr val="dk1"/>
                </a:solidFill>
              </a:rPr>
              <a:t>(1)</a:t>
            </a:r>
            <a:endParaRPr sz="1100" b="1">
              <a:solidFill>
                <a:schemeClr val="dk1"/>
              </a:solidFill>
            </a:endParaRPr>
          </a:p>
        </p:txBody>
      </p:sp>
      <p:sp>
        <p:nvSpPr>
          <p:cNvPr id="2687" name="Google Shape;2687;p183"/>
          <p:cNvSpPr txBox="1"/>
          <p:nvPr/>
        </p:nvSpPr>
        <p:spPr>
          <a:xfrm>
            <a:off x="5237075" y="1323250"/>
            <a:ext cx="3705600" cy="13905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State how the amplitude of the second bang from each explosion heard by the student compares to the amplitude of the first bang from each explosion heard by the student.</a:t>
            </a:r>
            <a:endParaRPr/>
          </a:p>
          <a:p>
            <a:pPr marL="0" lvl="0" indent="0" algn="l" rtl="0">
              <a:spcBef>
                <a:spcPts val="1000"/>
              </a:spcBef>
              <a:spcAft>
                <a:spcPts val="1000"/>
              </a:spcAft>
              <a:buNone/>
            </a:pPr>
            <a:r>
              <a:rPr lang="en-GB"/>
              <a:t>You must justify your answer. </a:t>
            </a:r>
            <a:r>
              <a:rPr lang="en-GB" b="1"/>
              <a:t>(2)</a:t>
            </a:r>
            <a:endParaRPr b="1"/>
          </a:p>
        </p:txBody>
      </p:sp>
      <p:sp>
        <p:nvSpPr>
          <p:cNvPr id="2688" name="Google Shape;2688;p183"/>
          <p:cNvSpPr txBox="1"/>
          <p:nvPr/>
        </p:nvSpPr>
        <p:spPr>
          <a:xfrm>
            <a:off x="382900" y="1323250"/>
            <a:ext cx="45045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At one point during the display the student moves to a position near a tall building and, as a result, now hears two bangs from each firework explosion.</a:t>
            </a:r>
            <a:endParaRPr/>
          </a:p>
        </p:txBody>
      </p:sp>
      <p:pic>
        <p:nvPicPr>
          <p:cNvPr id="2689" name="Google Shape;2689;p183"/>
          <p:cNvPicPr preferRelativeResize="0"/>
          <p:nvPr/>
        </p:nvPicPr>
        <p:blipFill>
          <a:blip r:embed="rId3">
            <a:alphaModFix/>
          </a:blip>
          <a:stretch>
            <a:fillRect/>
          </a:stretch>
        </p:blipFill>
        <p:spPr>
          <a:xfrm>
            <a:off x="382900" y="2398548"/>
            <a:ext cx="4384274" cy="1715250"/>
          </a:xfrm>
          <a:prstGeom prst="rect">
            <a:avLst/>
          </a:prstGeom>
          <a:noFill/>
          <a:ln>
            <a:noFill/>
          </a:ln>
        </p:spPr>
      </p:pic>
      <p:sp>
        <p:nvSpPr>
          <p:cNvPr id="2690" name="Google Shape;2690;p183"/>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Waves (explanation questions)</a:t>
            </a:r>
            <a:endParaRPr sz="1000" i="1">
              <a:solidFill>
                <a:schemeClr val="dk1"/>
              </a:solidFill>
            </a:endParaRPr>
          </a:p>
        </p:txBody>
      </p:sp>
      <p:sp>
        <p:nvSpPr>
          <p:cNvPr id="2691" name="Google Shape;2691;p18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pic>
        <p:nvPicPr>
          <p:cNvPr id="2692" name="Google Shape;2692;p183">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Shape 2696"/>
        <p:cNvGrpSpPr/>
        <p:nvPr/>
      </p:nvGrpSpPr>
      <p:grpSpPr>
        <a:xfrm>
          <a:off x="0" y="0"/>
          <a:ext cx="0" cy="0"/>
          <a:chOff x="0" y="0"/>
          <a:chExt cx="0" cy="0"/>
        </a:xfrm>
      </p:grpSpPr>
      <p:sp>
        <p:nvSpPr>
          <p:cNvPr id="2697" name="Google Shape;2697;p184"/>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2698" name="Google Shape;2698;p184"/>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2699" name="Google Shape;2699;p184">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2700" name="Google Shape;2700;p184">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2701" name="Google Shape;2701;p184">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2702" name="Google Shape;2702;p184">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2703" name="Google Shape;2703;p184">
            <a:hlinkClick r:id="rId7"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
        <p:nvSpPr>
          <p:cNvPr id="2704" name="Google Shape;2704;p184">
            <a:hlinkClick r:id="rId8"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Shape 2708"/>
        <p:cNvGrpSpPr/>
        <p:nvPr/>
      </p:nvGrpSpPr>
      <p:grpSpPr>
        <a:xfrm>
          <a:off x="0" y="0"/>
          <a:ext cx="0" cy="0"/>
          <a:chOff x="0" y="0"/>
          <a:chExt cx="0" cy="0"/>
        </a:xfrm>
      </p:grpSpPr>
      <p:sp>
        <p:nvSpPr>
          <p:cNvPr id="2709" name="Google Shape;2709;p185"/>
          <p:cNvSpPr/>
          <p:nvPr/>
        </p:nvSpPr>
        <p:spPr>
          <a:xfrm>
            <a:off x="6702825" y="757350"/>
            <a:ext cx="1973400" cy="1714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10" name="Google Shape;2710;p185"/>
          <p:cNvSpPr/>
          <p:nvPr/>
        </p:nvSpPr>
        <p:spPr>
          <a:xfrm>
            <a:off x="4624475" y="757350"/>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11" name="Google Shape;2711;p185"/>
          <p:cNvSpPr/>
          <p:nvPr/>
        </p:nvSpPr>
        <p:spPr>
          <a:xfrm>
            <a:off x="2546125" y="757350"/>
            <a:ext cx="1973400" cy="3013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12" name="Google Shape;2712;p185"/>
          <p:cNvSpPr txBox="1">
            <a:spLocks noGrp="1"/>
          </p:cNvSpPr>
          <p:nvPr>
            <p:ph type="subTitle" idx="1"/>
          </p:nvPr>
        </p:nvSpPr>
        <p:spPr>
          <a:xfrm>
            <a:off x="3248500" y="0"/>
            <a:ext cx="36111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Relationships sheet</a:t>
            </a:r>
            <a:endParaRPr/>
          </a:p>
        </p:txBody>
      </p:sp>
      <p:pic>
        <p:nvPicPr>
          <p:cNvPr id="2713" name="Google Shape;2713;p185"/>
          <p:cNvPicPr preferRelativeResize="0"/>
          <p:nvPr/>
        </p:nvPicPr>
        <p:blipFill>
          <a:blip r:embed="rId3">
            <a:alphaModFix/>
          </a:blip>
          <a:stretch>
            <a:fillRect/>
          </a:stretch>
        </p:blipFill>
        <p:spPr>
          <a:xfrm>
            <a:off x="7310162" y="3220268"/>
            <a:ext cx="758725" cy="1646146"/>
          </a:xfrm>
          <a:prstGeom prst="rect">
            <a:avLst/>
          </a:prstGeom>
          <a:noFill/>
          <a:ln>
            <a:noFill/>
          </a:ln>
        </p:spPr>
      </p:pic>
      <p:pic>
        <p:nvPicPr>
          <p:cNvPr id="2714" name="Google Shape;2714;p185"/>
          <p:cNvPicPr preferRelativeResize="0"/>
          <p:nvPr/>
        </p:nvPicPr>
        <p:blipFill rotWithShape="1">
          <a:blip r:embed="rId4">
            <a:alphaModFix/>
          </a:blip>
          <a:srcRect b="45963"/>
          <a:stretch/>
        </p:blipFill>
        <p:spPr>
          <a:xfrm>
            <a:off x="6904100" y="1371362"/>
            <a:ext cx="705375" cy="1030974"/>
          </a:xfrm>
          <a:prstGeom prst="rect">
            <a:avLst/>
          </a:prstGeom>
          <a:noFill/>
          <a:ln>
            <a:noFill/>
          </a:ln>
        </p:spPr>
      </p:pic>
      <p:pic>
        <p:nvPicPr>
          <p:cNvPr id="2715" name="Google Shape;2715;p185"/>
          <p:cNvPicPr preferRelativeResize="0"/>
          <p:nvPr/>
        </p:nvPicPr>
        <p:blipFill>
          <a:blip r:embed="rId5">
            <a:alphaModFix/>
          </a:blip>
          <a:stretch>
            <a:fillRect/>
          </a:stretch>
        </p:blipFill>
        <p:spPr>
          <a:xfrm>
            <a:off x="713424" y="1307425"/>
            <a:ext cx="628225" cy="1771375"/>
          </a:xfrm>
          <a:prstGeom prst="rect">
            <a:avLst/>
          </a:prstGeom>
          <a:noFill/>
          <a:ln>
            <a:noFill/>
          </a:ln>
        </p:spPr>
      </p:pic>
      <p:pic>
        <p:nvPicPr>
          <p:cNvPr id="2716" name="Google Shape;2716;p185"/>
          <p:cNvPicPr preferRelativeResize="0"/>
          <p:nvPr/>
        </p:nvPicPr>
        <p:blipFill>
          <a:blip r:embed="rId6">
            <a:alphaModFix/>
          </a:blip>
          <a:stretch>
            <a:fillRect/>
          </a:stretch>
        </p:blipFill>
        <p:spPr>
          <a:xfrm>
            <a:off x="1469599" y="1307413"/>
            <a:ext cx="628225" cy="1771387"/>
          </a:xfrm>
          <a:prstGeom prst="rect">
            <a:avLst/>
          </a:prstGeom>
          <a:noFill/>
          <a:ln>
            <a:noFill/>
          </a:ln>
        </p:spPr>
      </p:pic>
      <p:pic>
        <p:nvPicPr>
          <p:cNvPr id="2717" name="Google Shape;2717;p185"/>
          <p:cNvPicPr preferRelativeResize="0"/>
          <p:nvPr/>
        </p:nvPicPr>
        <p:blipFill>
          <a:blip r:embed="rId7">
            <a:alphaModFix/>
          </a:blip>
          <a:stretch>
            <a:fillRect/>
          </a:stretch>
        </p:blipFill>
        <p:spPr>
          <a:xfrm>
            <a:off x="503750" y="823100"/>
            <a:ext cx="1937299" cy="484325"/>
          </a:xfrm>
          <a:prstGeom prst="rect">
            <a:avLst/>
          </a:prstGeom>
          <a:noFill/>
          <a:ln>
            <a:noFill/>
          </a:ln>
        </p:spPr>
      </p:pic>
      <p:pic>
        <p:nvPicPr>
          <p:cNvPr id="2718" name="Google Shape;2718;p185"/>
          <p:cNvPicPr preferRelativeResize="0"/>
          <p:nvPr/>
        </p:nvPicPr>
        <p:blipFill>
          <a:blip r:embed="rId8">
            <a:alphaModFix/>
          </a:blip>
          <a:stretch>
            <a:fillRect/>
          </a:stretch>
        </p:blipFill>
        <p:spPr>
          <a:xfrm>
            <a:off x="2662217" y="1307425"/>
            <a:ext cx="1028489" cy="2361200"/>
          </a:xfrm>
          <a:prstGeom prst="rect">
            <a:avLst/>
          </a:prstGeom>
          <a:noFill/>
          <a:ln>
            <a:noFill/>
          </a:ln>
        </p:spPr>
      </p:pic>
      <p:pic>
        <p:nvPicPr>
          <p:cNvPr id="2719" name="Google Shape;2719;p185"/>
          <p:cNvPicPr preferRelativeResize="0"/>
          <p:nvPr/>
        </p:nvPicPr>
        <p:blipFill>
          <a:blip r:embed="rId9">
            <a:alphaModFix/>
          </a:blip>
          <a:stretch>
            <a:fillRect/>
          </a:stretch>
        </p:blipFill>
        <p:spPr>
          <a:xfrm>
            <a:off x="3614875" y="1306288"/>
            <a:ext cx="758737" cy="1806250"/>
          </a:xfrm>
          <a:prstGeom prst="rect">
            <a:avLst/>
          </a:prstGeom>
          <a:noFill/>
          <a:ln>
            <a:noFill/>
          </a:ln>
        </p:spPr>
      </p:pic>
      <p:pic>
        <p:nvPicPr>
          <p:cNvPr id="2720" name="Google Shape;2720;p185"/>
          <p:cNvPicPr preferRelativeResize="0"/>
          <p:nvPr/>
        </p:nvPicPr>
        <p:blipFill>
          <a:blip r:embed="rId10">
            <a:alphaModFix/>
          </a:blip>
          <a:stretch>
            <a:fillRect/>
          </a:stretch>
        </p:blipFill>
        <p:spPr>
          <a:xfrm>
            <a:off x="2627585" y="858113"/>
            <a:ext cx="1810475" cy="414300"/>
          </a:xfrm>
          <a:prstGeom prst="rect">
            <a:avLst/>
          </a:prstGeom>
          <a:noFill/>
          <a:ln>
            <a:noFill/>
          </a:ln>
        </p:spPr>
      </p:pic>
      <p:pic>
        <p:nvPicPr>
          <p:cNvPr id="2721" name="Google Shape;2721;p185"/>
          <p:cNvPicPr preferRelativeResize="0"/>
          <p:nvPr/>
        </p:nvPicPr>
        <p:blipFill>
          <a:blip r:embed="rId11">
            <a:alphaModFix/>
          </a:blip>
          <a:stretch>
            <a:fillRect/>
          </a:stretch>
        </p:blipFill>
        <p:spPr>
          <a:xfrm>
            <a:off x="4751923" y="1370049"/>
            <a:ext cx="854900" cy="1203839"/>
          </a:xfrm>
          <a:prstGeom prst="rect">
            <a:avLst/>
          </a:prstGeom>
          <a:noFill/>
          <a:ln>
            <a:noFill/>
          </a:ln>
        </p:spPr>
      </p:pic>
      <p:pic>
        <p:nvPicPr>
          <p:cNvPr id="2722" name="Google Shape;2722;p185"/>
          <p:cNvPicPr preferRelativeResize="0"/>
          <p:nvPr/>
        </p:nvPicPr>
        <p:blipFill>
          <a:blip r:embed="rId12">
            <a:alphaModFix/>
          </a:blip>
          <a:stretch>
            <a:fillRect/>
          </a:stretch>
        </p:blipFill>
        <p:spPr>
          <a:xfrm>
            <a:off x="5674750" y="1370050"/>
            <a:ext cx="795672" cy="1529801"/>
          </a:xfrm>
          <a:prstGeom prst="rect">
            <a:avLst/>
          </a:prstGeom>
          <a:noFill/>
          <a:ln>
            <a:noFill/>
          </a:ln>
        </p:spPr>
      </p:pic>
      <p:pic>
        <p:nvPicPr>
          <p:cNvPr id="2723" name="Google Shape;2723;p185"/>
          <p:cNvPicPr preferRelativeResize="0"/>
          <p:nvPr/>
        </p:nvPicPr>
        <p:blipFill>
          <a:blip r:embed="rId13">
            <a:alphaModFix/>
          </a:blip>
          <a:stretch>
            <a:fillRect/>
          </a:stretch>
        </p:blipFill>
        <p:spPr>
          <a:xfrm>
            <a:off x="4705938" y="841814"/>
            <a:ext cx="1810475" cy="446898"/>
          </a:xfrm>
          <a:prstGeom prst="rect">
            <a:avLst/>
          </a:prstGeom>
          <a:noFill/>
          <a:ln>
            <a:noFill/>
          </a:ln>
        </p:spPr>
      </p:pic>
      <p:pic>
        <p:nvPicPr>
          <p:cNvPr id="2724" name="Google Shape;2724;p185"/>
          <p:cNvPicPr preferRelativeResize="0"/>
          <p:nvPr/>
        </p:nvPicPr>
        <p:blipFill>
          <a:blip r:embed="rId14">
            <a:alphaModFix/>
          </a:blip>
          <a:stretch>
            <a:fillRect/>
          </a:stretch>
        </p:blipFill>
        <p:spPr>
          <a:xfrm>
            <a:off x="6771738" y="858113"/>
            <a:ext cx="1835577" cy="414300"/>
          </a:xfrm>
          <a:prstGeom prst="rect">
            <a:avLst/>
          </a:prstGeom>
          <a:noFill/>
          <a:ln>
            <a:noFill/>
          </a:ln>
        </p:spPr>
      </p:pic>
      <p:pic>
        <p:nvPicPr>
          <p:cNvPr id="2725" name="Google Shape;2725;p185"/>
          <p:cNvPicPr preferRelativeResize="0"/>
          <p:nvPr/>
        </p:nvPicPr>
        <p:blipFill>
          <a:blip r:embed="rId15">
            <a:alphaModFix/>
          </a:blip>
          <a:stretch>
            <a:fillRect/>
          </a:stretch>
        </p:blipFill>
        <p:spPr>
          <a:xfrm>
            <a:off x="6778970" y="2665650"/>
            <a:ext cx="1821118" cy="446900"/>
          </a:xfrm>
          <a:prstGeom prst="rect">
            <a:avLst/>
          </a:prstGeom>
          <a:noFill/>
          <a:ln>
            <a:noFill/>
          </a:ln>
        </p:spPr>
      </p:pic>
      <p:pic>
        <p:nvPicPr>
          <p:cNvPr id="2726" name="Google Shape;2726;p185"/>
          <p:cNvPicPr preferRelativeResize="0"/>
          <p:nvPr/>
        </p:nvPicPr>
        <p:blipFill rotWithShape="1">
          <a:blip r:embed="rId4">
            <a:alphaModFix/>
          </a:blip>
          <a:srcRect t="54942"/>
          <a:stretch/>
        </p:blipFill>
        <p:spPr>
          <a:xfrm>
            <a:off x="7631750" y="1457012"/>
            <a:ext cx="705375" cy="859675"/>
          </a:xfrm>
          <a:prstGeom prst="rect">
            <a:avLst/>
          </a:prstGeom>
          <a:noFill/>
          <a:ln>
            <a:noFill/>
          </a:ln>
        </p:spPr>
      </p:pic>
      <p:sp>
        <p:nvSpPr>
          <p:cNvPr id="2727" name="Google Shape;2727;p185"/>
          <p:cNvSpPr/>
          <p:nvPr/>
        </p:nvSpPr>
        <p:spPr>
          <a:xfrm>
            <a:off x="6702825" y="2589075"/>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28" name="Google Shape;2728;p185"/>
          <p:cNvSpPr/>
          <p:nvPr/>
        </p:nvSpPr>
        <p:spPr>
          <a:xfrm>
            <a:off x="467775" y="757350"/>
            <a:ext cx="1973400" cy="2416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29" name="Google Shape;2729;p185"/>
          <p:cNvSpPr txBox="1"/>
          <p:nvPr/>
        </p:nvSpPr>
        <p:spPr>
          <a:xfrm>
            <a:off x="400225" y="0"/>
            <a:ext cx="18867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Back to </a:t>
            </a:r>
            <a:r>
              <a:rPr lang="en-GB" sz="1000" b="1" i="1">
                <a:solidFill>
                  <a:schemeClr val="dk1"/>
                </a:solidFill>
              </a:rPr>
              <a:t>Space (explanation)</a:t>
            </a:r>
            <a:r>
              <a:rPr lang="en-GB" sz="1000" i="1">
                <a:solidFill>
                  <a:schemeClr val="dk1"/>
                </a:solidFill>
              </a:rPr>
              <a:t> questions</a:t>
            </a:r>
            <a:endParaRPr sz="1000" i="1">
              <a:solidFill>
                <a:schemeClr val="dk1"/>
              </a:solidFill>
            </a:endParaRPr>
          </a:p>
        </p:txBody>
      </p:sp>
      <p:sp>
        <p:nvSpPr>
          <p:cNvPr id="2730" name="Google Shape;2730;p18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i="1">
                <a:solidFill>
                  <a:schemeClr val="hlink"/>
                </a:solidFill>
                <a:uFill>
                  <a:noFill/>
                </a:uFill>
                <a:hlinkClick r:id="rId16" action="ppaction://hlinksldjump"/>
              </a:rPr>
              <a:t>←</a:t>
            </a:r>
            <a:endParaRPr sz="1800" i="1">
              <a:solidFill>
                <a:schemeClr val="dk2"/>
              </a:solidFill>
            </a:endParaRP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Shape 2734"/>
        <p:cNvGrpSpPr/>
        <p:nvPr/>
      </p:nvGrpSpPr>
      <p:grpSpPr>
        <a:xfrm>
          <a:off x="0" y="0"/>
          <a:ext cx="0" cy="0"/>
          <a:chOff x="0" y="0"/>
          <a:chExt cx="0" cy="0"/>
        </a:xfrm>
      </p:grpSpPr>
      <p:sp>
        <p:nvSpPr>
          <p:cNvPr id="2735" name="Google Shape;2735;p186"/>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736" name="Google Shape;2736;p186"/>
          <p:cNvSpPr txBox="1"/>
          <p:nvPr/>
        </p:nvSpPr>
        <p:spPr>
          <a:xfrm>
            <a:off x="6587450" y="546725"/>
            <a:ext cx="939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2016 </a:t>
            </a:r>
            <a:r>
              <a:rPr lang="en-GB" sz="1200">
                <a:solidFill>
                  <a:schemeClr val="dk1"/>
                </a:solidFill>
              </a:rPr>
              <a:t>Q12b</a:t>
            </a:r>
            <a:endParaRPr/>
          </a:p>
        </p:txBody>
      </p:sp>
      <p:sp>
        <p:nvSpPr>
          <p:cNvPr id="2737" name="Google Shape;2737;p186"/>
          <p:cNvSpPr txBox="1"/>
          <p:nvPr/>
        </p:nvSpPr>
        <p:spPr>
          <a:xfrm>
            <a:off x="5088425" y="1270900"/>
            <a:ext cx="3822300" cy="949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i) </a:t>
            </a:r>
            <a:r>
              <a:rPr lang="en-GB" sz="1100" b="1">
                <a:solidFill>
                  <a:schemeClr val="dk1"/>
                </a:solidFill>
              </a:rPr>
              <a:t>light</a:t>
            </a:r>
            <a:r>
              <a:rPr lang="en-GB" sz="1100">
                <a:solidFill>
                  <a:schemeClr val="dk1"/>
                </a:solidFill>
              </a:rPr>
              <a:t> (energy) to </a:t>
            </a:r>
            <a:r>
              <a:rPr lang="en-GB" sz="1100" b="1">
                <a:solidFill>
                  <a:schemeClr val="dk1"/>
                </a:solidFill>
              </a:rPr>
              <a:t>electrical</a:t>
            </a:r>
            <a:r>
              <a:rPr lang="en-GB" sz="1100">
                <a:solidFill>
                  <a:schemeClr val="dk1"/>
                </a:solidFill>
              </a:rPr>
              <a:t> (energy)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a:solidFill>
                  <a:schemeClr val="dk1"/>
                </a:solidFill>
              </a:rPr>
              <a:t>ii) </a:t>
            </a:r>
            <a:r>
              <a:rPr lang="en-GB" sz="1100" b="1">
                <a:solidFill>
                  <a:schemeClr val="dk1"/>
                </a:solidFill>
              </a:rPr>
              <a:t>Maximise</a:t>
            </a:r>
            <a:r>
              <a:rPr lang="en-GB" sz="1100">
                <a:solidFill>
                  <a:schemeClr val="dk1"/>
                </a:solidFill>
              </a:rPr>
              <a:t> the</a:t>
            </a:r>
            <a:r>
              <a:rPr lang="en-GB" sz="1100" b="1">
                <a:solidFill>
                  <a:schemeClr val="dk1"/>
                </a:solidFill>
              </a:rPr>
              <a:t> light</a:t>
            </a:r>
            <a:r>
              <a:rPr lang="en-GB" sz="1100">
                <a:solidFill>
                  <a:schemeClr val="dk1"/>
                </a:solidFill>
              </a:rPr>
              <a:t> </a:t>
            </a:r>
            <a:r>
              <a:rPr lang="en-GB" sz="1100" b="1">
                <a:solidFill>
                  <a:schemeClr val="dk1"/>
                </a:solidFill>
              </a:rPr>
              <a:t>received</a:t>
            </a:r>
            <a:r>
              <a:rPr lang="en-GB" sz="1100">
                <a:solidFill>
                  <a:schemeClr val="dk1"/>
                </a:solidFill>
              </a:rPr>
              <a:t> (from the Sun) </a:t>
            </a:r>
            <a:r>
              <a:rPr lang="en-GB" sz="1100" b="1">
                <a:solidFill>
                  <a:schemeClr val="dk1"/>
                </a:solidFill>
              </a:rPr>
              <a:t>(1)</a:t>
            </a:r>
            <a:r>
              <a:rPr lang="en-GB" sz="1100">
                <a:solidFill>
                  <a:schemeClr val="dk1"/>
                </a:solidFill>
              </a:rPr>
              <a:t> </a:t>
            </a:r>
            <a:endParaRPr sz="1100">
              <a:solidFill>
                <a:schemeClr val="dk1"/>
              </a:solidFill>
            </a:endParaRPr>
          </a:p>
          <a:p>
            <a:pPr marL="0" lvl="0" indent="0" algn="l" rtl="0">
              <a:spcBef>
                <a:spcPts val="1000"/>
              </a:spcBef>
              <a:spcAft>
                <a:spcPts val="1000"/>
              </a:spcAft>
              <a:buNone/>
            </a:pPr>
            <a:r>
              <a:rPr lang="en-GB" sz="1100" b="1">
                <a:solidFill>
                  <a:schemeClr val="dk1"/>
                </a:solidFill>
              </a:rPr>
              <a:t>Accept</a:t>
            </a:r>
            <a:r>
              <a:rPr lang="en-GB" sz="1100">
                <a:solidFill>
                  <a:schemeClr val="dk1"/>
                </a:solidFill>
              </a:rPr>
              <a:t>: So that they always face the Sun (or similar)</a:t>
            </a:r>
            <a:endParaRPr sz="1100">
              <a:solidFill>
                <a:schemeClr val="dk1"/>
              </a:solidFill>
            </a:endParaRPr>
          </a:p>
        </p:txBody>
      </p:sp>
      <p:sp>
        <p:nvSpPr>
          <p:cNvPr id="2738" name="Google Shape;2738;p186"/>
          <p:cNvSpPr txBox="1"/>
          <p:nvPr/>
        </p:nvSpPr>
        <p:spPr>
          <a:xfrm>
            <a:off x="421275" y="959550"/>
            <a:ext cx="42255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On 12th November 2014, on a mission known as Rosetta, the European Space Agency successfully landed a probe on the surface of a comet.</a:t>
            </a:r>
            <a:endParaRPr/>
          </a:p>
        </p:txBody>
      </p:sp>
      <p:sp>
        <p:nvSpPr>
          <p:cNvPr id="2739" name="Google Shape;2739;p186"/>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740" name="Google Shape;2740;p18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pic>
        <p:nvPicPr>
          <p:cNvPr id="2741" name="Google Shape;2741;p186"/>
          <p:cNvPicPr preferRelativeResize="0"/>
          <p:nvPr/>
        </p:nvPicPr>
        <p:blipFill>
          <a:blip r:embed="rId4">
            <a:alphaModFix/>
          </a:blip>
          <a:stretch>
            <a:fillRect/>
          </a:stretch>
        </p:blipFill>
        <p:spPr>
          <a:xfrm>
            <a:off x="3817300" y="258275"/>
            <a:ext cx="2128200" cy="759439"/>
          </a:xfrm>
          <a:prstGeom prst="rect">
            <a:avLst/>
          </a:prstGeom>
          <a:noFill/>
          <a:ln>
            <a:noFill/>
          </a:ln>
        </p:spPr>
      </p:pic>
      <p:sp>
        <p:nvSpPr>
          <p:cNvPr id="2742" name="Google Shape;2742;p186"/>
          <p:cNvSpPr txBox="1"/>
          <p:nvPr/>
        </p:nvSpPr>
        <p:spPr>
          <a:xfrm>
            <a:off x="421250" y="3626113"/>
            <a:ext cx="4386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solar arrays contain photovoltaic cells.</a:t>
            </a:r>
            <a:endParaRPr/>
          </a:p>
        </p:txBody>
      </p:sp>
      <p:sp>
        <p:nvSpPr>
          <p:cNvPr id="2743" name="Google Shape;2743;p186"/>
          <p:cNvSpPr/>
          <p:nvPr/>
        </p:nvSpPr>
        <p:spPr>
          <a:xfrm>
            <a:off x="5088425" y="2367400"/>
            <a:ext cx="3822300" cy="2625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0" lvl="0" indent="0" algn="l" rtl="0">
              <a:spcBef>
                <a:spcPts val="0"/>
              </a:spcBef>
              <a:spcAft>
                <a:spcPts val="0"/>
              </a:spcAft>
              <a:buNone/>
            </a:pPr>
            <a:r>
              <a:rPr lang="en-GB"/>
              <a:t>The weight of the spacecraft on Earth</a:t>
            </a:r>
            <a:endParaRPr/>
          </a:p>
          <a:p>
            <a:pPr marL="0" lvl="0" indent="0" algn="l" rtl="0">
              <a:spcBef>
                <a:spcPts val="2500"/>
              </a:spcBef>
              <a:spcAft>
                <a:spcPts val="0"/>
              </a:spcAft>
              <a:buNone/>
            </a:pPr>
            <a:r>
              <a:rPr lang="en-GB"/>
              <a:t>Total energy output of solar arrays when operating at </a:t>
            </a:r>
            <a:r>
              <a:rPr lang="en-GB" b="1"/>
              <a:t>5.25 AU</a:t>
            </a:r>
            <a:r>
              <a:rPr lang="en-GB"/>
              <a:t> for </a:t>
            </a:r>
            <a:r>
              <a:rPr lang="en-GB" b="1"/>
              <a:t>2 hours</a:t>
            </a:r>
            <a:endParaRPr b="1"/>
          </a:p>
          <a:p>
            <a:pPr marL="0" lvl="0" indent="0" algn="l" rtl="0">
              <a:spcBef>
                <a:spcPts val="2000"/>
              </a:spcBef>
              <a:spcAft>
                <a:spcPts val="0"/>
              </a:spcAft>
              <a:buNone/>
            </a:pPr>
            <a:r>
              <a:rPr lang="en-GB"/>
              <a:t>Total force produced by </a:t>
            </a:r>
            <a:r>
              <a:rPr lang="en-GB" b="1"/>
              <a:t>four</a:t>
            </a:r>
            <a:r>
              <a:rPr lang="en-GB"/>
              <a:t> thrusters</a:t>
            </a:r>
            <a:endParaRPr/>
          </a:p>
          <a:p>
            <a:pPr marL="0" lvl="0" indent="0" algn="l" rtl="0">
              <a:spcBef>
                <a:spcPts val="1500"/>
              </a:spcBef>
              <a:spcAft>
                <a:spcPts val="1500"/>
              </a:spcAft>
              <a:buNone/>
            </a:pPr>
            <a:r>
              <a:rPr lang="en-GB"/>
              <a:t>Acceleration due to thrusters if </a:t>
            </a:r>
            <a:r>
              <a:rPr lang="en-GB" b="1"/>
              <a:t>1.00 x 10</a:t>
            </a:r>
            <a:r>
              <a:rPr lang="en-GB" b="1" baseline="30000"/>
              <a:t>3</a:t>
            </a:r>
            <a:r>
              <a:rPr lang="en-GB" b="1"/>
              <a:t> kg</a:t>
            </a:r>
            <a:r>
              <a:rPr lang="en-GB"/>
              <a:t> of propellant was used in this time</a:t>
            </a:r>
            <a:endParaRPr/>
          </a:p>
        </p:txBody>
      </p:sp>
      <p:sp>
        <p:nvSpPr>
          <p:cNvPr id="2744" name="Google Shape;2744;p186"/>
          <p:cNvSpPr txBox="1"/>
          <p:nvPr/>
        </p:nvSpPr>
        <p:spPr>
          <a:xfrm>
            <a:off x="7586575" y="2939450"/>
            <a:ext cx="12537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2.9 x 10</a:t>
            </a:r>
            <a:r>
              <a:rPr lang="en-GB" b="1" baseline="30000"/>
              <a:t>4</a:t>
            </a:r>
            <a:r>
              <a:rPr lang="en-GB" b="1"/>
              <a:t> N</a:t>
            </a:r>
            <a:endParaRPr b="1" baseline="30000"/>
          </a:p>
        </p:txBody>
      </p:sp>
      <p:pic>
        <p:nvPicPr>
          <p:cNvPr id="2745" name="Google Shape;2745;p186"/>
          <p:cNvPicPr preferRelativeResize="0"/>
          <p:nvPr/>
        </p:nvPicPr>
        <p:blipFill>
          <a:blip r:embed="rId5">
            <a:alphaModFix/>
          </a:blip>
          <a:stretch>
            <a:fillRect/>
          </a:stretch>
        </p:blipFill>
        <p:spPr>
          <a:xfrm>
            <a:off x="421250" y="1838325"/>
            <a:ext cx="4225526" cy="1780200"/>
          </a:xfrm>
          <a:prstGeom prst="rect">
            <a:avLst/>
          </a:prstGeom>
          <a:noFill/>
          <a:ln>
            <a:noFill/>
          </a:ln>
        </p:spPr>
      </p:pic>
      <p:sp>
        <p:nvSpPr>
          <p:cNvPr id="2746" name="Google Shape;2746;p186"/>
          <p:cNvSpPr txBox="1"/>
          <p:nvPr/>
        </p:nvSpPr>
        <p:spPr>
          <a:xfrm>
            <a:off x="7735975" y="3640023"/>
            <a:ext cx="11043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2.8 x 10</a:t>
            </a:r>
            <a:r>
              <a:rPr lang="en-GB" b="1" baseline="30000"/>
              <a:t>6</a:t>
            </a:r>
            <a:r>
              <a:rPr lang="en-GB" b="1"/>
              <a:t> J</a:t>
            </a:r>
            <a:endParaRPr b="1" baseline="30000"/>
          </a:p>
        </p:txBody>
      </p:sp>
      <p:sp>
        <p:nvSpPr>
          <p:cNvPr id="2747" name="Google Shape;2747;p186"/>
          <p:cNvSpPr txBox="1"/>
          <p:nvPr/>
        </p:nvSpPr>
        <p:spPr>
          <a:xfrm>
            <a:off x="8243875" y="3988750"/>
            <a:ext cx="5964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40 N</a:t>
            </a:r>
            <a:endParaRPr b="1" baseline="30000"/>
          </a:p>
        </p:txBody>
      </p:sp>
      <p:sp>
        <p:nvSpPr>
          <p:cNvPr id="2748" name="Google Shape;2748;p186"/>
          <p:cNvSpPr txBox="1"/>
          <p:nvPr/>
        </p:nvSpPr>
        <p:spPr>
          <a:xfrm>
            <a:off x="7953775" y="4641725"/>
            <a:ext cx="8865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0.02 ms</a:t>
            </a:r>
            <a:r>
              <a:rPr lang="en-GB" b="1" baseline="30000"/>
              <a:t>-2</a:t>
            </a:r>
            <a:endParaRPr b="1"/>
          </a:p>
        </p:txBody>
      </p:sp>
      <p:sp>
        <p:nvSpPr>
          <p:cNvPr id="2749" name="Google Shape;2749;p186"/>
          <p:cNvSpPr txBox="1"/>
          <p:nvPr/>
        </p:nvSpPr>
        <p:spPr>
          <a:xfrm>
            <a:off x="3609300" y="15300"/>
            <a:ext cx="1925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6" action="ppaction://hlinksldjump"/>
              </a:rPr>
              <a:t>Relationship sheet</a:t>
            </a:r>
            <a:endParaRPr sz="1000" u="sng">
              <a:solidFill>
                <a:schemeClr val="hlink"/>
              </a:solidFill>
            </a:endParaRPr>
          </a:p>
        </p:txBody>
      </p:sp>
      <p:sp>
        <p:nvSpPr>
          <p:cNvPr id="2750" name="Google Shape;2750;p186"/>
          <p:cNvSpPr txBox="1"/>
          <p:nvPr/>
        </p:nvSpPr>
        <p:spPr>
          <a:xfrm>
            <a:off x="469500" y="4033900"/>
            <a:ext cx="4283400" cy="9594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i) State the energy change in a photovoltaic cell. </a:t>
            </a:r>
            <a:r>
              <a:rPr lang="en-GB" b="1">
                <a:solidFill>
                  <a:schemeClr val="dk1"/>
                </a:solidFill>
              </a:rPr>
              <a:t>(1)</a:t>
            </a:r>
            <a:endParaRPr b="1">
              <a:solidFill>
                <a:schemeClr val="dk1"/>
              </a:solidFill>
            </a:endParaRPr>
          </a:p>
          <a:p>
            <a:pPr marL="0" lvl="0" indent="0" algn="l" rtl="0">
              <a:spcBef>
                <a:spcPts val="1000"/>
              </a:spcBef>
              <a:spcAft>
                <a:spcPts val="0"/>
              </a:spcAft>
              <a:buNone/>
            </a:pPr>
            <a:r>
              <a:rPr lang="en-GB">
                <a:solidFill>
                  <a:schemeClr val="dk1"/>
                </a:solidFill>
              </a:rPr>
              <a:t>ii) Suggest why the solar arrays were designed so that they can rotate. </a:t>
            </a:r>
            <a:r>
              <a:rPr lang="en-GB" b="1">
                <a:solidFill>
                  <a:schemeClr val="dk1"/>
                </a:solidFill>
              </a:rPr>
              <a:t>(1)</a:t>
            </a:r>
            <a:endParaRPr b="1"/>
          </a:p>
        </p:txBody>
      </p:sp>
      <p:pic>
        <p:nvPicPr>
          <p:cNvPr id="2751" name="Google Shape;2751;p186">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4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Shape 2755"/>
        <p:cNvGrpSpPr/>
        <p:nvPr/>
      </p:nvGrpSpPr>
      <p:grpSpPr>
        <a:xfrm>
          <a:off x="0" y="0"/>
          <a:ext cx="0" cy="0"/>
          <a:chOff x="0" y="0"/>
          <a:chExt cx="0" cy="0"/>
        </a:xfrm>
      </p:grpSpPr>
      <p:sp>
        <p:nvSpPr>
          <p:cNvPr id="2756" name="Google Shape;2756;p187"/>
          <p:cNvSpPr/>
          <p:nvPr/>
        </p:nvSpPr>
        <p:spPr>
          <a:xfrm>
            <a:off x="533800" y="1333500"/>
            <a:ext cx="4000200" cy="2818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57" name="Google Shape;2757;p187"/>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758" name="Google Shape;2758;p187"/>
          <p:cNvSpPr txBox="1"/>
          <p:nvPr/>
        </p:nvSpPr>
        <p:spPr>
          <a:xfrm>
            <a:off x="6587450" y="546725"/>
            <a:ext cx="939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2016 </a:t>
            </a:r>
            <a:r>
              <a:rPr lang="en-GB" sz="1200">
                <a:solidFill>
                  <a:schemeClr val="dk1"/>
                </a:solidFill>
              </a:rPr>
              <a:t>Q13d</a:t>
            </a:r>
            <a:endParaRPr/>
          </a:p>
        </p:txBody>
      </p:sp>
      <p:sp>
        <p:nvSpPr>
          <p:cNvPr id="2759" name="Google Shape;2759;p187"/>
          <p:cNvSpPr txBox="1"/>
          <p:nvPr/>
        </p:nvSpPr>
        <p:spPr>
          <a:xfrm>
            <a:off x="5088425" y="1311825"/>
            <a:ext cx="3822300" cy="12879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The </a:t>
            </a:r>
            <a:r>
              <a:rPr lang="en-GB" sz="1100" b="1">
                <a:solidFill>
                  <a:schemeClr val="dk1"/>
                </a:solidFill>
              </a:rPr>
              <a:t>light</a:t>
            </a:r>
            <a:r>
              <a:rPr lang="en-GB" sz="1100">
                <a:solidFill>
                  <a:schemeClr val="dk1"/>
                </a:solidFill>
              </a:rPr>
              <a:t>/radiation from the </a:t>
            </a:r>
            <a:r>
              <a:rPr lang="en-GB" sz="1100" b="1">
                <a:solidFill>
                  <a:schemeClr val="dk1"/>
                </a:solidFill>
              </a:rPr>
              <a:t>explosion</a:t>
            </a:r>
            <a:r>
              <a:rPr lang="en-GB" sz="1100">
                <a:solidFill>
                  <a:schemeClr val="dk1"/>
                </a:solidFill>
              </a:rPr>
              <a:t> has </a:t>
            </a:r>
            <a:r>
              <a:rPr lang="en-GB" sz="1100" b="1">
                <a:solidFill>
                  <a:schemeClr val="dk1"/>
                </a:solidFill>
              </a:rPr>
              <a:t>not reached</a:t>
            </a:r>
            <a:r>
              <a:rPr lang="en-GB" sz="1100">
                <a:solidFill>
                  <a:schemeClr val="dk1"/>
                </a:solidFill>
              </a:rPr>
              <a:t> the </a:t>
            </a:r>
            <a:r>
              <a:rPr lang="en-GB" sz="1100" b="1">
                <a:solidFill>
                  <a:schemeClr val="dk1"/>
                </a:solidFill>
              </a:rPr>
              <a:t>Earth</a:t>
            </a:r>
            <a:r>
              <a:rPr lang="en-GB" sz="1100">
                <a:solidFill>
                  <a:schemeClr val="dk1"/>
                </a:solidFill>
              </a:rPr>
              <a:t> yet. </a:t>
            </a:r>
            <a:r>
              <a:rPr lang="en-GB" sz="1100" b="1">
                <a:solidFill>
                  <a:schemeClr val="dk1"/>
                </a:solidFill>
              </a:rPr>
              <a:t>(1)</a:t>
            </a:r>
            <a:endParaRPr sz="1100">
              <a:solidFill>
                <a:schemeClr val="dk1"/>
              </a:solidFill>
            </a:endParaRPr>
          </a:p>
          <a:p>
            <a:pPr marL="0" lvl="0" indent="0" algn="l" rtl="0">
              <a:spcBef>
                <a:spcPts val="1000"/>
              </a:spcBef>
              <a:spcAft>
                <a:spcPts val="0"/>
              </a:spcAft>
              <a:buClr>
                <a:schemeClr val="dk1"/>
              </a:buClr>
              <a:buSzPts val="1100"/>
              <a:buFont typeface="Arial"/>
              <a:buNone/>
            </a:pPr>
            <a:r>
              <a:rPr lang="en-GB" sz="1100">
                <a:solidFill>
                  <a:schemeClr val="dk1"/>
                </a:solidFill>
              </a:rPr>
              <a:t>OR</a:t>
            </a:r>
            <a:endParaRPr sz="1100">
              <a:solidFill>
                <a:schemeClr val="dk1"/>
              </a:solidFill>
            </a:endParaRPr>
          </a:p>
          <a:p>
            <a:pPr marL="0" lvl="0" indent="0" algn="l" rtl="0">
              <a:spcBef>
                <a:spcPts val="1000"/>
              </a:spcBef>
              <a:spcAft>
                <a:spcPts val="1000"/>
              </a:spcAft>
              <a:buNone/>
            </a:pPr>
            <a:r>
              <a:rPr lang="en-GB" sz="1100">
                <a:solidFill>
                  <a:schemeClr val="dk1"/>
                </a:solidFill>
              </a:rPr>
              <a:t>The </a:t>
            </a:r>
            <a:r>
              <a:rPr lang="en-GB" sz="1100" b="1">
                <a:solidFill>
                  <a:schemeClr val="dk1"/>
                </a:solidFill>
              </a:rPr>
              <a:t>light</a:t>
            </a:r>
            <a:r>
              <a:rPr lang="en-GB" sz="1100">
                <a:solidFill>
                  <a:schemeClr val="dk1"/>
                </a:solidFill>
              </a:rPr>
              <a:t>/radiation takes </a:t>
            </a:r>
            <a:r>
              <a:rPr lang="en-GB" sz="1100" b="1">
                <a:solidFill>
                  <a:schemeClr val="dk1"/>
                </a:solidFill>
              </a:rPr>
              <a:t>time</a:t>
            </a:r>
            <a:r>
              <a:rPr lang="en-GB" sz="1100">
                <a:solidFill>
                  <a:schemeClr val="dk1"/>
                </a:solidFill>
              </a:rPr>
              <a:t>/</a:t>
            </a:r>
            <a:r>
              <a:rPr lang="en-GB" sz="1100" b="1">
                <a:solidFill>
                  <a:schemeClr val="dk1"/>
                </a:solidFill>
              </a:rPr>
              <a:t>640</a:t>
            </a:r>
            <a:r>
              <a:rPr lang="en-GB" sz="1100">
                <a:solidFill>
                  <a:schemeClr val="dk1"/>
                </a:solidFill>
              </a:rPr>
              <a:t> </a:t>
            </a:r>
            <a:r>
              <a:rPr lang="en-GB" sz="1100" b="1">
                <a:solidFill>
                  <a:schemeClr val="dk1"/>
                </a:solidFill>
              </a:rPr>
              <a:t>years</a:t>
            </a:r>
            <a:r>
              <a:rPr lang="en-GB" sz="1100">
                <a:solidFill>
                  <a:schemeClr val="dk1"/>
                </a:solidFill>
              </a:rPr>
              <a:t> to </a:t>
            </a:r>
            <a:r>
              <a:rPr lang="en-GB" sz="1100" b="1">
                <a:solidFill>
                  <a:schemeClr val="dk1"/>
                </a:solidFill>
              </a:rPr>
              <a:t>reach</a:t>
            </a:r>
            <a:r>
              <a:rPr lang="en-GB" sz="1100">
                <a:solidFill>
                  <a:schemeClr val="dk1"/>
                </a:solidFill>
              </a:rPr>
              <a:t> </a:t>
            </a:r>
            <a:r>
              <a:rPr lang="en-GB" sz="1100" b="1">
                <a:solidFill>
                  <a:schemeClr val="dk1"/>
                </a:solidFill>
              </a:rPr>
              <a:t>Earth </a:t>
            </a:r>
            <a:r>
              <a:rPr lang="en-GB" sz="1100">
                <a:solidFill>
                  <a:schemeClr val="dk1"/>
                </a:solidFill>
              </a:rPr>
              <a:t>/to get here.</a:t>
            </a:r>
            <a:endParaRPr sz="1100">
              <a:solidFill>
                <a:schemeClr val="dk1"/>
              </a:solidFill>
            </a:endParaRPr>
          </a:p>
        </p:txBody>
      </p:sp>
      <p:sp>
        <p:nvSpPr>
          <p:cNvPr id="2760" name="Google Shape;2760;p187"/>
          <p:cNvSpPr txBox="1"/>
          <p:nvPr/>
        </p:nvSpPr>
        <p:spPr>
          <a:xfrm>
            <a:off x="421275" y="933299"/>
            <a:ext cx="4225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Read the passage and answer the question.</a:t>
            </a:r>
            <a:endParaRPr/>
          </a:p>
        </p:txBody>
      </p:sp>
      <p:sp>
        <p:nvSpPr>
          <p:cNvPr id="2761" name="Google Shape;2761;p187"/>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762" name="Google Shape;2762;p18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763" name="Google Shape;2763;p187"/>
          <p:cNvSpPr txBox="1"/>
          <p:nvPr/>
        </p:nvSpPr>
        <p:spPr>
          <a:xfrm>
            <a:off x="533800" y="4267150"/>
            <a:ext cx="40002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GB"/>
              <a:t>Betelgeuse may have already exploded in a supernova. Explain this statement. </a:t>
            </a:r>
            <a:r>
              <a:rPr lang="en-GB" sz="1100" b="1">
                <a:solidFill>
                  <a:schemeClr val="dk1"/>
                </a:solidFill>
              </a:rPr>
              <a:t>(1)</a:t>
            </a:r>
            <a:endParaRPr/>
          </a:p>
        </p:txBody>
      </p:sp>
      <p:sp>
        <p:nvSpPr>
          <p:cNvPr id="2764" name="Google Shape;2764;p187"/>
          <p:cNvSpPr/>
          <p:nvPr/>
        </p:nvSpPr>
        <p:spPr>
          <a:xfrm>
            <a:off x="5088425" y="3189925"/>
            <a:ext cx="3822300" cy="1692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0" lvl="0" indent="0" algn="l" rtl="0">
              <a:spcBef>
                <a:spcPts val="0"/>
              </a:spcBef>
              <a:spcAft>
                <a:spcPts val="0"/>
              </a:spcAft>
              <a:buNone/>
            </a:pPr>
            <a:r>
              <a:rPr lang="en-GB"/>
              <a:t>Determine the average temperature of the surface of the Sun in degrees Celsius</a:t>
            </a:r>
            <a:endParaRPr/>
          </a:p>
          <a:p>
            <a:pPr marL="0" lvl="0" indent="0" algn="l" rtl="0">
              <a:spcBef>
                <a:spcPts val="2500"/>
              </a:spcBef>
              <a:spcAft>
                <a:spcPts val="0"/>
              </a:spcAft>
              <a:buNone/>
            </a:pPr>
            <a:r>
              <a:rPr lang="en-GB"/>
              <a:t>Calculate the distance from the Earth to Betelgeuse in metres</a:t>
            </a:r>
            <a:endParaRPr/>
          </a:p>
          <a:p>
            <a:pPr marL="0" lvl="0" indent="0" algn="l" rtl="0">
              <a:spcBef>
                <a:spcPts val="2500"/>
              </a:spcBef>
              <a:spcAft>
                <a:spcPts val="2500"/>
              </a:spcAft>
              <a:buNone/>
            </a:pPr>
            <a:endParaRPr/>
          </a:p>
        </p:txBody>
      </p:sp>
      <p:sp>
        <p:nvSpPr>
          <p:cNvPr id="2765" name="Google Shape;2765;p187"/>
          <p:cNvSpPr txBox="1"/>
          <p:nvPr/>
        </p:nvSpPr>
        <p:spPr>
          <a:xfrm>
            <a:off x="7675850" y="3939375"/>
            <a:ext cx="11043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5505 °C</a:t>
            </a:r>
            <a:endParaRPr b="1" baseline="30000"/>
          </a:p>
        </p:txBody>
      </p:sp>
      <p:sp>
        <p:nvSpPr>
          <p:cNvPr id="2766" name="Google Shape;2766;p187"/>
          <p:cNvSpPr txBox="1"/>
          <p:nvPr/>
        </p:nvSpPr>
        <p:spPr>
          <a:xfrm>
            <a:off x="7675850" y="4551510"/>
            <a:ext cx="11043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6.1 x 10</a:t>
            </a:r>
            <a:r>
              <a:rPr lang="en-GB" b="1" baseline="30000"/>
              <a:t>18 </a:t>
            </a:r>
            <a:r>
              <a:rPr lang="en-GB" b="1"/>
              <a:t>m</a:t>
            </a:r>
            <a:endParaRPr b="1" baseline="30000"/>
          </a:p>
        </p:txBody>
      </p:sp>
      <p:sp>
        <p:nvSpPr>
          <p:cNvPr id="2767" name="Google Shape;2767;p187"/>
          <p:cNvSpPr txBox="1"/>
          <p:nvPr/>
        </p:nvSpPr>
        <p:spPr>
          <a:xfrm>
            <a:off x="497500" y="2338613"/>
            <a:ext cx="4000200" cy="1877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Once the Sun has used all its nuclear fuel it will collapse to form a white dwarf.</a:t>
            </a:r>
            <a:r>
              <a:rPr lang="en-GB" sz="1000"/>
              <a:t> A star with a mass much larger than that of the Sun will end its life in an enormous explosion called a supernova. The energy released in a supernova explosion is more than a hundred times the energy that the Sun will radiate over its entire 10 billion year lifetime.</a:t>
            </a:r>
            <a:endParaRPr sz="1000"/>
          </a:p>
          <a:p>
            <a:pPr marL="0" lvl="0" indent="0" algn="l" rtl="0">
              <a:spcBef>
                <a:spcPts val="0"/>
              </a:spcBef>
              <a:spcAft>
                <a:spcPts val="0"/>
              </a:spcAft>
              <a:buNone/>
            </a:pPr>
            <a:endParaRPr sz="1000"/>
          </a:p>
          <a:p>
            <a:pPr marL="0" lvl="0" indent="0" algn="l" rtl="0">
              <a:spcBef>
                <a:spcPts val="0"/>
              </a:spcBef>
              <a:spcAft>
                <a:spcPts val="0"/>
              </a:spcAft>
              <a:buNone/>
            </a:pPr>
            <a:r>
              <a:rPr lang="en-GB" sz="1000"/>
              <a:t>In our galaxy, the star Betelgeuse is predicted to explode in a supernova. Betelgeuse has a mass of around 8 times the mass of the Sun. Even though Betelgeuse is 640 light-years from Earth, the supernova will be as bright as a full moon at night in our sky.</a:t>
            </a:r>
            <a:endParaRPr sz="1000"/>
          </a:p>
        </p:txBody>
      </p:sp>
      <p:sp>
        <p:nvSpPr>
          <p:cNvPr id="2768" name="Google Shape;2768;p187"/>
          <p:cNvSpPr txBox="1"/>
          <p:nvPr/>
        </p:nvSpPr>
        <p:spPr>
          <a:xfrm>
            <a:off x="497500" y="1333500"/>
            <a:ext cx="28800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b="1"/>
              <a:t>Supernova explosion</a:t>
            </a:r>
            <a:endParaRPr sz="1000" b="1"/>
          </a:p>
          <a:p>
            <a:pPr marL="0" lvl="0" indent="0" algn="l" rtl="0">
              <a:spcBef>
                <a:spcPts val="0"/>
              </a:spcBef>
              <a:spcAft>
                <a:spcPts val="0"/>
              </a:spcAft>
              <a:buNone/>
            </a:pPr>
            <a:endParaRPr sz="1000"/>
          </a:p>
          <a:p>
            <a:pPr marL="0" lvl="0" indent="0" algn="l" rtl="0">
              <a:spcBef>
                <a:spcPts val="0"/>
              </a:spcBef>
              <a:spcAft>
                <a:spcPts val="0"/>
              </a:spcAft>
              <a:buClr>
                <a:schemeClr val="dk1"/>
              </a:buClr>
              <a:buSzPts val="1100"/>
              <a:buFont typeface="Arial"/>
              <a:buNone/>
            </a:pPr>
            <a:r>
              <a:rPr lang="en-GB" sz="1000">
                <a:solidFill>
                  <a:schemeClr val="dk1"/>
                </a:solidFill>
              </a:rPr>
              <a:t>The average temperature of the surface of the Sun is 5778 K. In the core of the Sun energy is produced by nuclear fusion. </a:t>
            </a:r>
            <a:endParaRPr sz="1000"/>
          </a:p>
        </p:txBody>
      </p:sp>
      <p:pic>
        <p:nvPicPr>
          <p:cNvPr id="2769" name="Google Shape;2769;p187"/>
          <p:cNvPicPr preferRelativeResize="0"/>
          <p:nvPr/>
        </p:nvPicPr>
        <p:blipFill>
          <a:blip r:embed="rId4">
            <a:alphaModFix/>
          </a:blip>
          <a:stretch>
            <a:fillRect/>
          </a:stretch>
        </p:blipFill>
        <p:spPr>
          <a:xfrm>
            <a:off x="3438875" y="1513277"/>
            <a:ext cx="984250" cy="885000"/>
          </a:xfrm>
          <a:prstGeom prst="rect">
            <a:avLst/>
          </a:prstGeom>
          <a:noFill/>
          <a:ln>
            <a:noFill/>
          </a:ln>
        </p:spPr>
      </p:pic>
      <p:sp>
        <p:nvSpPr>
          <p:cNvPr id="2770" name="Google Shape;2770;p187"/>
          <p:cNvSpPr txBox="1"/>
          <p:nvPr/>
        </p:nvSpPr>
        <p:spPr>
          <a:xfrm>
            <a:off x="3609300" y="15300"/>
            <a:ext cx="1925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2771" name="Google Shape;2771;p187">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Shape 2775"/>
        <p:cNvGrpSpPr/>
        <p:nvPr/>
      </p:nvGrpSpPr>
      <p:grpSpPr>
        <a:xfrm>
          <a:off x="0" y="0"/>
          <a:ext cx="0" cy="0"/>
          <a:chOff x="0" y="0"/>
          <a:chExt cx="0" cy="0"/>
        </a:xfrm>
      </p:grpSpPr>
      <p:sp>
        <p:nvSpPr>
          <p:cNvPr id="2776" name="Google Shape;2776;p188"/>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777" name="Google Shape;2777;p188"/>
          <p:cNvSpPr txBox="1"/>
          <p:nvPr/>
        </p:nvSpPr>
        <p:spPr>
          <a:xfrm>
            <a:off x="6587450" y="546725"/>
            <a:ext cx="10167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sz="1200" b="1">
                <a:solidFill>
                  <a:schemeClr val="dk1"/>
                </a:solidFill>
              </a:rPr>
              <a:t>SPQ</a:t>
            </a:r>
            <a:r>
              <a:rPr lang="en-GB" sz="1200">
                <a:solidFill>
                  <a:schemeClr val="dk1"/>
                </a:solidFill>
              </a:rPr>
              <a:t> Q2b,c</a:t>
            </a:r>
            <a:endParaRPr/>
          </a:p>
        </p:txBody>
      </p:sp>
      <p:sp>
        <p:nvSpPr>
          <p:cNvPr id="2778" name="Google Shape;2778;p188"/>
          <p:cNvSpPr txBox="1"/>
          <p:nvPr/>
        </p:nvSpPr>
        <p:spPr>
          <a:xfrm>
            <a:off x="4987575" y="1152050"/>
            <a:ext cx="4024500" cy="1416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b)</a:t>
            </a:r>
            <a:r>
              <a:rPr lang="en-GB" sz="1100" b="1">
                <a:solidFill>
                  <a:schemeClr val="dk1"/>
                </a:solidFill>
              </a:rPr>
              <a:t> Force</a:t>
            </a:r>
            <a:r>
              <a:rPr lang="en-GB" sz="1100">
                <a:solidFill>
                  <a:schemeClr val="dk1"/>
                </a:solidFill>
              </a:rPr>
              <a:t> of </a:t>
            </a:r>
            <a:r>
              <a:rPr lang="en-GB" sz="1100" b="1">
                <a:solidFill>
                  <a:schemeClr val="dk1"/>
                </a:solidFill>
              </a:rPr>
              <a:t>friction</a:t>
            </a:r>
            <a:r>
              <a:rPr lang="en-GB" sz="1100">
                <a:solidFill>
                  <a:schemeClr val="dk1"/>
                </a:solidFill>
              </a:rPr>
              <a:t> is created on the </a:t>
            </a:r>
            <a:r>
              <a:rPr lang="en-GB" sz="1100" b="1">
                <a:solidFill>
                  <a:schemeClr val="dk1"/>
                </a:solidFill>
              </a:rPr>
              <a:t>surface</a:t>
            </a:r>
            <a:r>
              <a:rPr lang="en-GB" sz="1100">
                <a:solidFill>
                  <a:schemeClr val="dk1"/>
                </a:solidFill>
              </a:rPr>
              <a:t> of the modules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a:solidFill>
                  <a:schemeClr val="dk1"/>
                </a:solidFill>
              </a:rPr>
              <a:t>causes </a:t>
            </a:r>
            <a:r>
              <a:rPr lang="en-GB" sz="1100" b="1">
                <a:solidFill>
                  <a:schemeClr val="dk1"/>
                </a:solidFill>
              </a:rPr>
              <a:t>heat</a:t>
            </a:r>
            <a:r>
              <a:rPr lang="en-GB" sz="1100">
                <a:solidFill>
                  <a:schemeClr val="dk1"/>
                </a:solidFill>
              </a:rPr>
              <a:t> to be produced </a:t>
            </a:r>
            <a:r>
              <a:rPr lang="en-GB" sz="1100" b="1">
                <a:solidFill>
                  <a:schemeClr val="dk1"/>
                </a:solidFill>
              </a:rPr>
              <a:t>(1)</a:t>
            </a:r>
            <a:endParaRPr sz="1100">
              <a:solidFill>
                <a:schemeClr val="dk1"/>
              </a:solidFill>
            </a:endParaRPr>
          </a:p>
          <a:p>
            <a:pPr marL="0" lvl="0" indent="0" algn="l" rtl="0">
              <a:spcBef>
                <a:spcPts val="1000"/>
              </a:spcBef>
              <a:spcAft>
                <a:spcPts val="0"/>
              </a:spcAft>
              <a:buNone/>
            </a:pPr>
            <a:r>
              <a:rPr lang="en-GB" sz="1100">
                <a:solidFill>
                  <a:schemeClr val="dk1"/>
                </a:solidFill>
              </a:rPr>
              <a:t>c) </a:t>
            </a:r>
            <a:r>
              <a:rPr lang="en-GB" sz="1100" b="1">
                <a:solidFill>
                  <a:schemeClr val="dk1"/>
                </a:solidFill>
              </a:rPr>
              <a:t>Upward</a:t>
            </a:r>
            <a:r>
              <a:rPr lang="en-GB" sz="1100">
                <a:solidFill>
                  <a:schemeClr val="dk1"/>
                </a:solidFill>
              </a:rPr>
              <a:t> </a:t>
            </a:r>
            <a:r>
              <a:rPr lang="en-GB" sz="1100" b="1">
                <a:solidFill>
                  <a:schemeClr val="dk1"/>
                </a:solidFill>
              </a:rPr>
              <a:t>force</a:t>
            </a:r>
            <a:r>
              <a:rPr lang="en-GB" sz="1100">
                <a:solidFill>
                  <a:schemeClr val="dk1"/>
                </a:solidFill>
              </a:rPr>
              <a:t> is </a:t>
            </a:r>
            <a:r>
              <a:rPr lang="en-GB" sz="1100" b="1">
                <a:solidFill>
                  <a:schemeClr val="dk1"/>
                </a:solidFill>
              </a:rPr>
              <a:t>increased</a:t>
            </a:r>
            <a:r>
              <a:rPr lang="en-GB" sz="1100">
                <a:solidFill>
                  <a:schemeClr val="dk1"/>
                </a:solidFill>
              </a:rPr>
              <a:t> (by parachutes) </a:t>
            </a:r>
            <a:r>
              <a:rPr lang="en-GB" sz="1100" b="1">
                <a:solidFill>
                  <a:schemeClr val="dk1"/>
                </a:solidFill>
              </a:rPr>
              <a:t>(1)</a:t>
            </a:r>
            <a:r>
              <a:rPr lang="en-GB" sz="1100">
                <a:solidFill>
                  <a:schemeClr val="dk1"/>
                </a:solidFill>
              </a:rPr>
              <a:t> </a:t>
            </a:r>
            <a:endParaRPr sz="1100">
              <a:solidFill>
                <a:schemeClr val="dk1"/>
              </a:solidFill>
            </a:endParaRPr>
          </a:p>
          <a:p>
            <a:pPr marL="0" lvl="0" indent="0" algn="l" rtl="0">
              <a:spcBef>
                <a:spcPts val="1000"/>
              </a:spcBef>
              <a:spcAft>
                <a:spcPts val="1000"/>
              </a:spcAft>
              <a:buNone/>
            </a:pPr>
            <a:r>
              <a:rPr lang="en-GB" sz="1100">
                <a:solidFill>
                  <a:schemeClr val="dk1"/>
                </a:solidFill>
              </a:rPr>
              <a:t>producing an </a:t>
            </a:r>
            <a:r>
              <a:rPr lang="en-GB" sz="1100" b="1">
                <a:solidFill>
                  <a:schemeClr val="dk1"/>
                </a:solidFill>
              </a:rPr>
              <a:t>unbalanced</a:t>
            </a:r>
            <a:r>
              <a:rPr lang="en-GB" sz="1100">
                <a:solidFill>
                  <a:schemeClr val="dk1"/>
                </a:solidFill>
              </a:rPr>
              <a:t> </a:t>
            </a:r>
            <a:r>
              <a:rPr lang="en-GB" sz="1100" b="1">
                <a:solidFill>
                  <a:schemeClr val="dk1"/>
                </a:solidFill>
              </a:rPr>
              <a:t>force</a:t>
            </a:r>
            <a:r>
              <a:rPr lang="en-GB" sz="1100">
                <a:solidFill>
                  <a:schemeClr val="dk1"/>
                </a:solidFill>
              </a:rPr>
              <a:t> </a:t>
            </a:r>
            <a:r>
              <a:rPr lang="en-GB" sz="1100" b="1">
                <a:solidFill>
                  <a:schemeClr val="dk1"/>
                </a:solidFill>
              </a:rPr>
              <a:t>upwards</a:t>
            </a:r>
            <a:r>
              <a:rPr lang="en-GB" sz="1100">
                <a:solidFill>
                  <a:schemeClr val="dk1"/>
                </a:solidFill>
              </a:rPr>
              <a:t> </a:t>
            </a:r>
            <a:r>
              <a:rPr lang="en-GB" sz="1100" b="1">
                <a:solidFill>
                  <a:schemeClr val="dk1"/>
                </a:solidFill>
              </a:rPr>
              <a:t>(1)</a:t>
            </a:r>
            <a:r>
              <a:rPr lang="en-GB" sz="1100">
                <a:solidFill>
                  <a:schemeClr val="dk1"/>
                </a:solidFill>
              </a:rPr>
              <a:t> </a:t>
            </a:r>
            <a:endParaRPr sz="1100">
              <a:solidFill>
                <a:schemeClr val="dk1"/>
              </a:solidFill>
            </a:endParaRPr>
          </a:p>
        </p:txBody>
      </p:sp>
      <p:sp>
        <p:nvSpPr>
          <p:cNvPr id="2779" name="Google Shape;2779;p188"/>
          <p:cNvSpPr txBox="1"/>
          <p:nvPr/>
        </p:nvSpPr>
        <p:spPr>
          <a:xfrm>
            <a:off x="382900" y="1063625"/>
            <a:ext cx="4442700" cy="4063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Soyuz Spacecraft is used to transport astronauts from the International Space Station (ISS) to Earth.</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GB"/>
              <a:t>During the flight, the Orbital Module and the Instrumentation/Propulsion Module are jettisoned. Instead of returning to Earth, they burn up in the atmosphere at a very high temperature.</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b="1" i="1"/>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a:t>After the Descent Module has re-entered the atmosphere, its speed is dramatically reduced. Four parachutes are used to slow the Module’s rate of descent.</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b="1" i="1"/>
          </a:p>
          <a:p>
            <a:pPr marL="0" lvl="0" indent="0" algn="l" rtl="0">
              <a:spcBef>
                <a:spcPts val="0"/>
              </a:spcBef>
              <a:spcAft>
                <a:spcPts val="0"/>
              </a:spcAft>
              <a:buNone/>
            </a:pPr>
            <a:endParaRPr/>
          </a:p>
        </p:txBody>
      </p:sp>
      <p:sp>
        <p:nvSpPr>
          <p:cNvPr id="2780" name="Google Shape;2780;p188"/>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781" name="Google Shape;2781;p18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782" name="Google Shape;2782;p188"/>
          <p:cNvSpPr/>
          <p:nvPr/>
        </p:nvSpPr>
        <p:spPr>
          <a:xfrm>
            <a:off x="4987675" y="2804075"/>
            <a:ext cx="4024500" cy="2189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0" lvl="0" indent="0" algn="l" rtl="0">
              <a:spcBef>
                <a:spcPts val="0"/>
              </a:spcBef>
              <a:spcAft>
                <a:spcPts val="0"/>
              </a:spcAft>
              <a:buNone/>
            </a:pPr>
            <a:r>
              <a:rPr lang="en-GB"/>
              <a:t>the acceleration of spacecraft as it leaves ISS if it’s mass is </a:t>
            </a:r>
            <a:r>
              <a:rPr lang="en-GB" b="1"/>
              <a:t>7</a:t>
            </a:r>
            <a:r>
              <a:rPr lang="en-GB" sz="400" b="1"/>
              <a:t> </a:t>
            </a:r>
            <a:r>
              <a:rPr lang="en-GB" b="1"/>
              <a:t>150 kg</a:t>
            </a:r>
            <a:r>
              <a:rPr lang="en-GB"/>
              <a:t> and the propulsion force is       </a:t>
            </a:r>
            <a:r>
              <a:rPr lang="en-GB" b="1"/>
              <a:t>1</a:t>
            </a:r>
            <a:r>
              <a:rPr lang="en-GB" sz="400" b="1"/>
              <a:t> </a:t>
            </a:r>
            <a:r>
              <a:rPr lang="en-GB" b="1"/>
              <a:t>430 N</a:t>
            </a:r>
            <a:r>
              <a:rPr lang="en-GB"/>
              <a:t>.</a:t>
            </a:r>
            <a:endParaRPr/>
          </a:p>
          <a:p>
            <a:pPr marL="0" lvl="0" indent="0" algn="l" rtl="0">
              <a:spcBef>
                <a:spcPts val="1800"/>
              </a:spcBef>
              <a:spcAft>
                <a:spcPts val="0"/>
              </a:spcAft>
              <a:buNone/>
            </a:pPr>
            <a:r>
              <a:rPr lang="en-GB"/>
              <a:t>The force produced by engines just before touchdown to Earth if the work done by the engines is </a:t>
            </a:r>
            <a:r>
              <a:rPr lang="en-GB" b="1"/>
              <a:t>8.0 x 10</a:t>
            </a:r>
            <a:r>
              <a:rPr lang="en-GB" b="1" baseline="30000"/>
              <a:t>4</a:t>
            </a:r>
            <a:r>
              <a:rPr lang="en-GB" b="1"/>
              <a:t> J</a:t>
            </a:r>
            <a:r>
              <a:rPr lang="en-GB"/>
              <a:t> over a distance of </a:t>
            </a:r>
            <a:r>
              <a:rPr lang="en-GB" b="1"/>
              <a:t>5.0 m</a:t>
            </a:r>
            <a:r>
              <a:rPr lang="en-GB"/>
              <a:t>.</a:t>
            </a:r>
            <a:endParaRPr/>
          </a:p>
          <a:p>
            <a:pPr marL="0" lvl="0" indent="0" algn="l" rtl="0">
              <a:spcBef>
                <a:spcPts val="1800"/>
              </a:spcBef>
              <a:spcAft>
                <a:spcPts val="2500"/>
              </a:spcAft>
              <a:buNone/>
            </a:pPr>
            <a:endParaRPr/>
          </a:p>
        </p:txBody>
      </p:sp>
      <p:sp>
        <p:nvSpPr>
          <p:cNvPr id="2783" name="Google Shape;2783;p188"/>
          <p:cNvSpPr txBox="1"/>
          <p:nvPr/>
        </p:nvSpPr>
        <p:spPr>
          <a:xfrm>
            <a:off x="7997825" y="3643375"/>
            <a:ext cx="9486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0.2 ms</a:t>
            </a:r>
            <a:r>
              <a:rPr lang="en-GB" b="1" baseline="30000"/>
              <a:t>-2</a:t>
            </a:r>
            <a:endParaRPr b="1" baseline="30000"/>
          </a:p>
        </p:txBody>
      </p:sp>
      <p:sp>
        <p:nvSpPr>
          <p:cNvPr id="2784" name="Google Shape;2784;p188"/>
          <p:cNvSpPr txBox="1"/>
          <p:nvPr/>
        </p:nvSpPr>
        <p:spPr>
          <a:xfrm>
            <a:off x="7842125" y="4670150"/>
            <a:ext cx="11043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16 000 N</a:t>
            </a:r>
            <a:endParaRPr b="1" baseline="30000"/>
          </a:p>
        </p:txBody>
      </p:sp>
      <p:sp>
        <p:nvSpPr>
          <p:cNvPr id="2785" name="Google Shape;2785;p188"/>
          <p:cNvSpPr txBox="1"/>
          <p:nvPr/>
        </p:nvSpPr>
        <p:spPr>
          <a:xfrm>
            <a:off x="3609300" y="15300"/>
            <a:ext cx="1925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4" action="ppaction://hlinksldjump"/>
              </a:rPr>
              <a:t>Relationship sheet</a:t>
            </a:r>
            <a:endParaRPr sz="1000" u="sng">
              <a:solidFill>
                <a:schemeClr val="hlink"/>
              </a:solidFill>
            </a:endParaRPr>
          </a:p>
        </p:txBody>
      </p:sp>
      <p:sp>
        <p:nvSpPr>
          <p:cNvPr id="2786" name="Google Shape;2786;p188"/>
          <p:cNvSpPr txBox="1"/>
          <p:nvPr/>
        </p:nvSpPr>
        <p:spPr>
          <a:xfrm>
            <a:off x="382900" y="2756075"/>
            <a:ext cx="41529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i="1">
                <a:solidFill>
                  <a:schemeClr val="dk1"/>
                </a:solidFill>
              </a:rPr>
              <a:t>b) Explain why these Modules burn up on re-entry into the atmosphere. </a:t>
            </a:r>
            <a:r>
              <a:rPr lang="en-GB" b="1" i="1">
                <a:solidFill>
                  <a:schemeClr val="dk1"/>
                </a:solidFill>
              </a:rPr>
              <a:t>(2)</a:t>
            </a:r>
            <a:endParaRPr/>
          </a:p>
        </p:txBody>
      </p:sp>
      <p:sp>
        <p:nvSpPr>
          <p:cNvPr id="2787" name="Google Shape;2787;p188"/>
          <p:cNvSpPr txBox="1"/>
          <p:nvPr/>
        </p:nvSpPr>
        <p:spPr>
          <a:xfrm>
            <a:off x="382900" y="4377800"/>
            <a:ext cx="41529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i="1">
                <a:solidFill>
                  <a:schemeClr val="dk1"/>
                </a:solidFill>
              </a:rPr>
              <a:t>c) Explain, in terms of forces, how the parachutes reduce the speed of the Module. </a:t>
            </a:r>
            <a:r>
              <a:rPr lang="en-GB" b="1" i="1">
                <a:solidFill>
                  <a:schemeClr val="dk1"/>
                </a:solidFill>
              </a:rPr>
              <a:t>(2)</a:t>
            </a:r>
            <a:endParaRPr/>
          </a:p>
        </p:txBody>
      </p:sp>
      <p:pic>
        <p:nvPicPr>
          <p:cNvPr id="2788" name="Google Shape;2788;p188">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7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8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Shape 2792"/>
        <p:cNvGrpSpPr/>
        <p:nvPr/>
      </p:nvGrpSpPr>
      <p:grpSpPr>
        <a:xfrm>
          <a:off x="0" y="0"/>
          <a:ext cx="0" cy="0"/>
          <a:chOff x="0" y="0"/>
          <a:chExt cx="0" cy="0"/>
        </a:xfrm>
      </p:grpSpPr>
      <p:sp>
        <p:nvSpPr>
          <p:cNvPr id="2793" name="Google Shape;2793;p189"/>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794" name="Google Shape;2794;p189"/>
          <p:cNvSpPr txBox="1"/>
          <p:nvPr/>
        </p:nvSpPr>
        <p:spPr>
          <a:xfrm>
            <a:off x="6587450" y="546725"/>
            <a:ext cx="10167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SPQ</a:t>
            </a:r>
            <a:r>
              <a:rPr lang="en-GB" sz="1200">
                <a:solidFill>
                  <a:schemeClr val="dk1"/>
                </a:solidFill>
              </a:rPr>
              <a:t> Q2d</a:t>
            </a:r>
            <a:endParaRPr/>
          </a:p>
        </p:txBody>
      </p:sp>
      <p:sp>
        <p:nvSpPr>
          <p:cNvPr id="2795" name="Google Shape;2795;p189"/>
          <p:cNvSpPr txBox="1"/>
          <p:nvPr/>
        </p:nvSpPr>
        <p:spPr>
          <a:xfrm>
            <a:off x="5088375" y="2014450"/>
            <a:ext cx="3923700" cy="19239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i) (Orbital period will be) </a:t>
            </a:r>
            <a:r>
              <a:rPr lang="en-GB" sz="1100" b="1">
                <a:solidFill>
                  <a:schemeClr val="dk1"/>
                </a:solidFill>
              </a:rPr>
              <a:t>greater (1)</a:t>
            </a:r>
            <a:endParaRPr sz="1100" b="1">
              <a:solidFill>
                <a:schemeClr val="dk1"/>
              </a:solidFill>
            </a:endParaRPr>
          </a:p>
          <a:p>
            <a:pPr marL="0" lvl="0" indent="0" algn="l" rtl="0">
              <a:spcBef>
                <a:spcPts val="1000"/>
              </a:spcBef>
              <a:spcAft>
                <a:spcPts val="0"/>
              </a:spcAft>
              <a:buNone/>
            </a:pPr>
            <a:r>
              <a:rPr lang="en-GB" sz="1100">
                <a:solidFill>
                  <a:schemeClr val="dk1"/>
                </a:solidFill>
              </a:rPr>
              <a:t>ii) The</a:t>
            </a:r>
            <a:r>
              <a:rPr lang="en-GB" sz="1100" b="1">
                <a:solidFill>
                  <a:schemeClr val="dk1"/>
                </a:solidFill>
              </a:rPr>
              <a:t> horizontal velocity</a:t>
            </a:r>
            <a:r>
              <a:rPr lang="en-GB" sz="1100">
                <a:solidFill>
                  <a:schemeClr val="dk1"/>
                </a:solidFill>
              </a:rPr>
              <a:t> of the ISS is </a:t>
            </a:r>
            <a:r>
              <a:rPr lang="en-GB" sz="1100" b="1">
                <a:solidFill>
                  <a:schemeClr val="dk1"/>
                </a:solidFill>
              </a:rPr>
              <a:t>large</a:t>
            </a:r>
            <a:r>
              <a:rPr lang="en-GB" sz="1100">
                <a:solidFill>
                  <a:schemeClr val="dk1"/>
                </a:solidFill>
              </a:rPr>
              <a:t> enough to ensure that it </a:t>
            </a:r>
            <a:r>
              <a:rPr lang="en-GB" sz="1100" b="1">
                <a:solidFill>
                  <a:schemeClr val="dk1"/>
                </a:solidFill>
              </a:rPr>
              <a:t>does not get closer</a:t>
            </a:r>
            <a:r>
              <a:rPr lang="en-GB" sz="1100">
                <a:solidFill>
                  <a:schemeClr val="dk1"/>
                </a:solidFill>
              </a:rPr>
              <a:t> to the Earth’s surface (or equivalent statement)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a:solidFill>
                  <a:schemeClr val="dk1"/>
                </a:solidFill>
              </a:rPr>
              <a:t>The </a:t>
            </a:r>
            <a:r>
              <a:rPr lang="en-GB" sz="1100" b="1">
                <a:solidFill>
                  <a:schemeClr val="dk1"/>
                </a:solidFill>
              </a:rPr>
              <a:t>weight</a:t>
            </a:r>
            <a:r>
              <a:rPr lang="en-GB" sz="1100">
                <a:solidFill>
                  <a:schemeClr val="dk1"/>
                </a:solidFill>
              </a:rPr>
              <a:t> of the ISS is </a:t>
            </a:r>
            <a:r>
              <a:rPr lang="en-GB" sz="1100" b="1">
                <a:solidFill>
                  <a:schemeClr val="dk1"/>
                </a:solidFill>
              </a:rPr>
              <a:t>large</a:t>
            </a:r>
            <a:r>
              <a:rPr lang="en-GB" sz="1100">
                <a:solidFill>
                  <a:schemeClr val="dk1"/>
                </a:solidFill>
              </a:rPr>
              <a:t> enough to ensure that it does </a:t>
            </a:r>
            <a:r>
              <a:rPr lang="en-GB" sz="1100" b="1">
                <a:solidFill>
                  <a:schemeClr val="dk1"/>
                </a:solidFill>
              </a:rPr>
              <a:t>not move further away</a:t>
            </a:r>
            <a:r>
              <a:rPr lang="en-GB" sz="1100">
                <a:solidFill>
                  <a:schemeClr val="dk1"/>
                </a:solidFill>
              </a:rPr>
              <a:t> from the Earth’s surface (or equivalent statement) </a:t>
            </a:r>
            <a:r>
              <a:rPr lang="en-GB" sz="1100" b="1">
                <a:solidFill>
                  <a:schemeClr val="dk1"/>
                </a:solidFill>
              </a:rPr>
              <a:t>(1)</a:t>
            </a:r>
            <a:endParaRPr sz="1100">
              <a:solidFill>
                <a:schemeClr val="dk1"/>
              </a:solidFill>
            </a:endParaRPr>
          </a:p>
          <a:p>
            <a:pPr marL="0" lvl="0" indent="0" algn="l" rtl="0">
              <a:spcBef>
                <a:spcPts val="1000"/>
              </a:spcBef>
              <a:spcAft>
                <a:spcPts val="1000"/>
              </a:spcAft>
              <a:buNone/>
            </a:pPr>
            <a:endParaRPr sz="1100">
              <a:solidFill>
                <a:schemeClr val="dk1"/>
              </a:solidFill>
            </a:endParaRPr>
          </a:p>
        </p:txBody>
      </p:sp>
      <p:sp>
        <p:nvSpPr>
          <p:cNvPr id="2796" name="Google Shape;2796;p189"/>
          <p:cNvSpPr txBox="1"/>
          <p:nvPr/>
        </p:nvSpPr>
        <p:spPr>
          <a:xfrm>
            <a:off x="382900" y="1063625"/>
            <a:ext cx="5202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ISS orbits with an altitude of between </a:t>
            </a:r>
            <a:endParaRPr/>
          </a:p>
          <a:p>
            <a:pPr marL="0" lvl="0" indent="0" algn="l" rtl="0">
              <a:spcBef>
                <a:spcPts val="0"/>
              </a:spcBef>
              <a:spcAft>
                <a:spcPts val="0"/>
              </a:spcAft>
              <a:buNone/>
            </a:pPr>
            <a:r>
              <a:rPr lang="en-GB" b="1"/>
              <a:t>3∙30 × 10</a:t>
            </a:r>
            <a:r>
              <a:rPr lang="en-GB" b="1" baseline="30000"/>
              <a:t>5</a:t>
            </a:r>
            <a:r>
              <a:rPr lang="en-GB" b="1"/>
              <a:t> m</a:t>
            </a:r>
            <a:r>
              <a:rPr lang="en-GB"/>
              <a:t> and </a:t>
            </a:r>
            <a:r>
              <a:rPr lang="en-GB" b="1"/>
              <a:t>4∙35 × 10</a:t>
            </a:r>
            <a:r>
              <a:rPr lang="en-GB" b="1" baseline="30000"/>
              <a:t>5</a:t>
            </a:r>
            <a:r>
              <a:rPr lang="en-GB" b="1"/>
              <a:t> m</a:t>
            </a:r>
            <a:r>
              <a:rPr lang="en-GB"/>
              <a:t> above the surface of the Earth.</a:t>
            </a:r>
            <a:endParaRPr/>
          </a:p>
        </p:txBody>
      </p:sp>
      <p:sp>
        <p:nvSpPr>
          <p:cNvPr id="2797" name="Google Shape;2797;p189"/>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798" name="Google Shape;2798;p18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799" name="Google Shape;2799;p189"/>
          <p:cNvSpPr txBox="1"/>
          <p:nvPr/>
        </p:nvSpPr>
        <p:spPr>
          <a:xfrm>
            <a:off x="382900" y="2014450"/>
            <a:ext cx="4189200" cy="19086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AutoNum type="romanLcPeriod"/>
            </a:pPr>
            <a:r>
              <a:rPr lang="en-GB">
                <a:solidFill>
                  <a:schemeClr val="dk1"/>
                </a:solidFill>
              </a:rPr>
              <a:t>State whether the orbital period of the ISS in its highest orbit will be less than, the same as, or greater than the orbital period in its lowest orbit?</a:t>
            </a:r>
            <a:r>
              <a:rPr lang="en-GB" b="1">
                <a:solidFill>
                  <a:schemeClr val="dk1"/>
                </a:solidFill>
              </a:rPr>
              <a:t> (1)</a:t>
            </a:r>
            <a:endParaRPr b="1">
              <a:solidFill>
                <a:schemeClr val="dk1"/>
              </a:solidFill>
            </a:endParaRPr>
          </a:p>
          <a:p>
            <a:pPr marL="457200" lvl="0" indent="0" algn="l" rtl="0">
              <a:spcBef>
                <a:spcPts val="0"/>
              </a:spcBef>
              <a:spcAft>
                <a:spcPts val="0"/>
              </a:spcAft>
              <a:buNone/>
            </a:pPr>
            <a:endParaRPr>
              <a:solidFill>
                <a:schemeClr val="dk1"/>
              </a:solidFill>
            </a:endParaRPr>
          </a:p>
          <a:p>
            <a:pPr marL="457200" lvl="0" indent="-317500" algn="l" rtl="0">
              <a:spcBef>
                <a:spcPts val="0"/>
              </a:spcBef>
              <a:spcAft>
                <a:spcPts val="0"/>
              </a:spcAft>
              <a:buClr>
                <a:schemeClr val="dk1"/>
              </a:buClr>
              <a:buSzPts val="1400"/>
              <a:buAutoNum type="romanLcPeriod"/>
            </a:pPr>
            <a:r>
              <a:rPr lang="en-GB">
                <a:solidFill>
                  <a:schemeClr val="dk1"/>
                </a:solidFill>
              </a:rPr>
              <a:t>Explain, in terms of its horizontal velocity and weight, how the ISS remains in orbit around the Earth. </a:t>
            </a:r>
            <a:r>
              <a:rPr lang="en-GB" b="1">
                <a:solidFill>
                  <a:schemeClr val="dk1"/>
                </a:solidFill>
              </a:rPr>
              <a:t>(2)</a:t>
            </a:r>
            <a:endParaRPr/>
          </a:p>
        </p:txBody>
      </p:sp>
      <p:pic>
        <p:nvPicPr>
          <p:cNvPr id="2800" name="Google Shape;2800;p189">
            <a:hlinkClick r:id="rId4"/>
          </p:cNvPr>
          <p:cNvPicPr preferRelativeResize="0"/>
          <p:nvPr/>
        </p:nvPicPr>
        <p:blipFill>
          <a:blip r:embed="rId5">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9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Shape 2804"/>
        <p:cNvGrpSpPr/>
        <p:nvPr/>
      </p:nvGrpSpPr>
      <p:grpSpPr>
        <a:xfrm>
          <a:off x="0" y="0"/>
          <a:ext cx="0" cy="0"/>
          <a:chOff x="0" y="0"/>
          <a:chExt cx="0" cy="0"/>
        </a:xfrm>
      </p:grpSpPr>
      <p:sp>
        <p:nvSpPr>
          <p:cNvPr id="2805" name="Google Shape;2805;p190"/>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806" name="Google Shape;2806;p190"/>
          <p:cNvSpPr txBox="1"/>
          <p:nvPr/>
        </p:nvSpPr>
        <p:spPr>
          <a:xfrm>
            <a:off x="6587450" y="546725"/>
            <a:ext cx="10167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1200" b="1">
                <a:solidFill>
                  <a:schemeClr val="dk1"/>
                </a:solidFill>
              </a:rPr>
              <a:t>2018 </a:t>
            </a:r>
            <a:r>
              <a:rPr lang="en-GB" sz="1200">
                <a:solidFill>
                  <a:schemeClr val="dk1"/>
                </a:solidFill>
              </a:rPr>
              <a:t>Q4b</a:t>
            </a:r>
            <a:endParaRPr/>
          </a:p>
        </p:txBody>
      </p:sp>
      <p:sp>
        <p:nvSpPr>
          <p:cNvPr id="2807" name="Google Shape;2807;p190"/>
          <p:cNvSpPr txBox="1"/>
          <p:nvPr/>
        </p:nvSpPr>
        <p:spPr>
          <a:xfrm>
            <a:off x="5088425" y="1204475"/>
            <a:ext cx="3923700" cy="16263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i)</a:t>
            </a:r>
            <a:r>
              <a:rPr lang="en-GB" sz="1100" b="1">
                <a:solidFill>
                  <a:schemeClr val="dk1"/>
                </a:solidFill>
              </a:rPr>
              <a:t> Solar cells</a:t>
            </a:r>
            <a:r>
              <a:rPr lang="en-GB" sz="1100">
                <a:solidFill>
                  <a:schemeClr val="dk1"/>
                </a:solidFill>
              </a:rPr>
              <a:t> </a:t>
            </a:r>
            <a:r>
              <a:rPr lang="en-GB" sz="1100" b="1">
                <a:solidFill>
                  <a:schemeClr val="dk1"/>
                </a:solidFill>
              </a:rPr>
              <a:t>(1)</a:t>
            </a:r>
            <a:endParaRPr sz="1100">
              <a:solidFill>
                <a:schemeClr val="dk1"/>
              </a:solidFill>
            </a:endParaRPr>
          </a:p>
          <a:p>
            <a:pPr marL="0" lvl="0" indent="0" algn="l" rtl="0">
              <a:spcBef>
                <a:spcPts val="1000"/>
              </a:spcBef>
              <a:spcAft>
                <a:spcPts val="0"/>
              </a:spcAft>
              <a:buNone/>
            </a:pPr>
            <a:r>
              <a:rPr lang="en-GB" sz="1100">
                <a:solidFill>
                  <a:schemeClr val="dk1"/>
                </a:solidFill>
              </a:rPr>
              <a:t>ii) </a:t>
            </a:r>
            <a:r>
              <a:rPr lang="en-GB" sz="1100" b="1">
                <a:solidFill>
                  <a:schemeClr val="dk1"/>
                </a:solidFill>
              </a:rPr>
              <a:t>One</a:t>
            </a:r>
            <a:r>
              <a:rPr lang="en-GB" sz="1100">
                <a:solidFill>
                  <a:schemeClr val="dk1"/>
                </a:solidFill>
              </a:rPr>
              <a:t> of the following: </a:t>
            </a:r>
            <a:endParaRPr sz="1100">
              <a:solidFill>
                <a:schemeClr val="dk1"/>
              </a:solidFill>
            </a:endParaRPr>
          </a:p>
          <a:p>
            <a:pPr marL="457200" lvl="0" indent="0" algn="l" rtl="0">
              <a:spcBef>
                <a:spcPts val="1000"/>
              </a:spcBef>
              <a:spcAft>
                <a:spcPts val="0"/>
              </a:spcAft>
              <a:buNone/>
            </a:pPr>
            <a:r>
              <a:rPr lang="en-GB" sz="1100">
                <a:solidFill>
                  <a:schemeClr val="dk1"/>
                </a:solidFill>
              </a:rPr>
              <a:t>Manoeuvring in zero friction environment</a:t>
            </a:r>
            <a:endParaRPr sz="1100">
              <a:solidFill>
                <a:schemeClr val="dk1"/>
              </a:solidFill>
            </a:endParaRPr>
          </a:p>
          <a:p>
            <a:pPr marL="457200" lvl="0" indent="0" algn="l" rtl="0">
              <a:spcBef>
                <a:spcPts val="0"/>
              </a:spcBef>
              <a:spcAft>
                <a:spcPts val="0"/>
              </a:spcAft>
              <a:buClr>
                <a:schemeClr val="dk1"/>
              </a:buClr>
              <a:buSzPts val="1100"/>
              <a:buFont typeface="Arial"/>
              <a:buNone/>
            </a:pPr>
            <a:r>
              <a:rPr lang="en-GB" sz="1100">
                <a:solidFill>
                  <a:schemeClr val="dk1"/>
                </a:solidFill>
              </a:rPr>
              <a:t>Fuel load on take-off</a:t>
            </a:r>
            <a:endParaRPr sz="1100">
              <a:solidFill>
                <a:schemeClr val="dk1"/>
              </a:solidFill>
            </a:endParaRPr>
          </a:p>
          <a:p>
            <a:pPr marL="457200" lvl="0" indent="0" algn="l" rtl="0">
              <a:spcBef>
                <a:spcPts val="0"/>
              </a:spcBef>
              <a:spcAft>
                <a:spcPts val="0"/>
              </a:spcAft>
              <a:buClr>
                <a:schemeClr val="dk1"/>
              </a:buClr>
              <a:buSzPts val="1100"/>
              <a:buFont typeface="Arial"/>
              <a:buNone/>
            </a:pPr>
            <a:r>
              <a:rPr lang="en-GB" sz="1100">
                <a:solidFill>
                  <a:schemeClr val="dk1"/>
                </a:solidFill>
              </a:rPr>
              <a:t>Potential exposure to radiation</a:t>
            </a:r>
            <a:endParaRPr sz="1100">
              <a:solidFill>
                <a:schemeClr val="dk1"/>
              </a:solidFill>
            </a:endParaRPr>
          </a:p>
          <a:p>
            <a:pPr marL="457200" lvl="0" indent="0" algn="l" rtl="0">
              <a:spcBef>
                <a:spcPts val="0"/>
              </a:spcBef>
              <a:spcAft>
                <a:spcPts val="0"/>
              </a:spcAft>
              <a:buClr>
                <a:schemeClr val="dk1"/>
              </a:buClr>
              <a:buSzPts val="1100"/>
              <a:buFont typeface="Arial"/>
              <a:buNone/>
            </a:pPr>
            <a:r>
              <a:rPr lang="en-GB" sz="1100">
                <a:solidFill>
                  <a:schemeClr val="dk1"/>
                </a:solidFill>
              </a:rPr>
              <a:t>Pressure differential</a:t>
            </a:r>
            <a:endParaRPr sz="1100">
              <a:solidFill>
                <a:schemeClr val="dk1"/>
              </a:solidFill>
            </a:endParaRPr>
          </a:p>
          <a:p>
            <a:pPr marL="457200" lvl="0" indent="0" algn="l" rtl="0">
              <a:spcBef>
                <a:spcPts val="0"/>
              </a:spcBef>
              <a:spcAft>
                <a:spcPts val="0"/>
              </a:spcAft>
              <a:buNone/>
            </a:pPr>
            <a:r>
              <a:rPr lang="en-GB" sz="1100">
                <a:solidFill>
                  <a:schemeClr val="dk1"/>
                </a:solidFill>
              </a:rPr>
              <a:t>Re-entry through an atmosphere</a:t>
            </a:r>
            <a:endParaRPr sz="1100">
              <a:solidFill>
                <a:schemeClr val="dk1"/>
              </a:solidFill>
            </a:endParaRPr>
          </a:p>
        </p:txBody>
      </p:sp>
      <p:sp>
        <p:nvSpPr>
          <p:cNvPr id="2808" name="Google Shape;2808;p190"/>
          <p:cNvSpPr txBox="1"/>
          <p:nvPr/>
        </p:nvSpPr>
        <p:spPr>
          <a:xfrm>
            <a:off x="382900" y="1063625"/>
            <a:ext cx="4464900" cy="277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Within our solar system distances are often measured in astronomical units (AU).</a:t>
            </a:r>
            <a:endParaRPr/>
          </a:p>
          <a:p>
            <a:pPr marL="0" lvl="0" indent="0" algn="ctr" rtl="0">
              <a:spcBef>
                <a:spcPts val="0"/>
              </a:spcBef>
              <a:spcAft>
                <a:spcPts val="0"/>
              </a:spcAft>
              <a:buClr>
                <a:schemeClr val="dk1"/>
              </a:buClr>
              <a:buSzPts val="1100"/>
              <a:buFont typeface="Arial"/>
              <a:buNone/>
            </a:pPr>
            <a:endParaRPr/>
          </a:p>
          <a:p>
            <a:pPr marL="0" lvl="0" indent="0" algn="ctr" rtl="0">
              <a:spcBef>
                <a:spcPts val="0"/>
              </a:spcBef>
              <a:spcAft>
                <a:spcPts val="0"/>
              </a:spcAft>
              <a:buClr>
                <a:schemeClr val="dk1"/>
              </a:buClr>
              <a:buSzPts val="1100"/>
              <a:buFont typeface="Arial"/>
              <a:buNone/>
            </a:pPr>
            <a:r>
              <a:rPr lang="en-GB"/>
              <a:t>1 AU = 1·50 × 10</a:t>
            </a:r>
            <a:r>
              <a:rPr lang="en-GB" baseline="30000"/>
              <a:t>11</a:t>
            </a:r>
            <a:r>
              <a:rPr lang="en-GB"/>
              <a:t> m</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r>
              <a:rPr lang="en-GB"/>
              <a:t>Mars orbits the Sun at an average distance of 1·52 AU.</a:t>
            </a:r>
            <a:endParaRPr/>
          </a:p>
          <a:p>
            <a:pPr marL="0" lvl="0" indent="0" algn="l" rtl="0">
              <a:spcBef>
                <a:spcPts val="0"/>
              </a:spcBef>
              <a:spcAft>
                <a:spcPts val="0"/>
              </a:spcAft>
              <a:buNone/>
            </a:pPr>
            <a:endParaRPr/>
          </a:p>
          <a:p>
            <a:pPr marL="0" lvl="0" indent="0" algn="l" rtl="0">
              <a:spcBef>
                <a:spcPts val="0"/>
              </a:spcBef>
              <a:spcAft>
                <a:spcPts val="0"/>
              </a:spcAft>
              <a:buNone/>
            </a:pPr>
            <a:r>
              <a:rPr lang="en-GB"/>
              <a:t>In the future it is hoped that humans will be able to travel to Mars. One challenge of space travel to Mars is maintaining sufficient energy to operate life support systems.</a:t>
            </a:r>
            <a:endParaRPr/>
          </a:p>
        </p:txBody>
      </p:sp>
      <p:sp>
        <p:nvSpPr>
          <p:cNvPr id="2809" name="Google Shape;2809;p190"/>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810" name="Google Shape;2810;p19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811" name="Google Shape;2811;p190"/>
          <p:cNvSpPr/>
          <p:nvPr/>
        </p:nvSpPr>
        <p:spPr>
          <a:xfrm>
            <a:off x="5088425" y="3017525"/>
            <a:ext cx="3923700" cy="1786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0" lvl="0" indent="0" algn="l" rtl="0">
              <a:spcBef>
                <a:spcPts val="0"/>
              </a:spcBef>
              <a:spcAft>
                <a:spcPts val="0"/>
              </a:spcAft>
              <a:buNone/>
            </a:pPr>
            <a:r>
              <a:rPr lang="en-GB"/>
              <a:t>average distance in metres at which Mars orbits the Sun</a:t>
            </a:r>
            <a:endParaRPr/>
          </a:p>
          <a:p>
            <a:pPr marL="0" lvl="0" indent="0" algn="l" rtl="0">
              <a:spcBef>
                <a:spcPts val="2500"/>
              </a:spcBef>
              <a:spcAft>
                <a:spcPts val="2500"/>
              </a:spcAft>
              <a:buNone/>
            </a:pPr>
            <a:r>
              <a:rPr lang="en-GB"/>
              <a:t>average time for light from the Sun to reach Mars</a:t>
            </a:r>
            <a:endParaRPr/>
          </a:p>
        </p:txBody>
      </p:sp>
      <p:sp>
        <p:nvSpPr>
          <p:cNvPr id="2812" name="Google Shape;2812;p190"/>
          <p:cNvSpPr txBox="1"/>
          <p:nvPr/>
        </p:nvSpPr>
        <p:spPr>
          <a:xfrm>
            <a:off x="7525225" y="3685950"/>
            <a:ext cx="12654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2.28 x 10</a:t>
            </a:r>
            <a:r>
              <a:rPr lang="en-GB" b="1" baseline="30000"/>
              <a:t>11</a:t>
            </a:r>
            <a:r>
              <a:rPr lang="en-GB" b="1"/>
              <a:t> (m)</a:t>
            </a:r>
            <a:endParaRPr b="1"/>
          </a:p>
        </p:txBody>
      </p:sp>
      <p:sp>
        <p:nvSpPr>
          <p:cNvPr id="2813" name="Google Shape;2813;p190"/>
          <p:cNvSpPr txBox="1"/>
          <p:nvPr/>
        </p:nvSpPr>
        <p:spPr>
          <a:xfrm>
            <a:off x="7686350" y="4429150"/>
            <a:ext cx="11043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760 s</a:t>
            </a:r>
            <a:endParaRPr b="1" baseline="30000"/>
          </a:p>
        </p:txBody>
      </p:sp>
      <p:sp>
        <p:nvSpPr>
          <p:cNvPr id="2814" name="Google Shape;2814;p190"/>
          <p:cNvSpPr txBox="1"/>
          <p:nvPr/>
        </p:nvSpPr>
        <p:spPr>
          <a:xfrm>
            <a:off x="3609300" y="15300"/>
            <a:ext cx="1925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4" action="ppaction://hlinksldjump"/>
              </a:rPr>
              <a:t>Relationship sheet</a:t>
            </a:r>
            <a:endParaRPr sz="1000" u="sng">
              <a:solidFill>
                <a:schemeClr val="hlink"/>
              </a:solidFill>
            </a:endParaRPr>
          </a:p>
        </p:txBody>
      </p:sp>
      <p:sp>
        <p:nvSpPr>
          <p:cNvPr id="2815" name="Google Shape;2815;p190"/>
          <p:cNvSpPr txBox="1"/>
          <p:nvPr/>
        </p:nvSpPr>
        <p:spPr>
          <a:xfrm>
            <a:off x="382900" y="3772150"/>
            <a:ext cx="4370100" cy="10467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AutoNum type="romanLcPeriod"/>
            </a:pPr>
            <a:r>
              <a:rPr lang="en-GB">
                <a:solidFill>
                  <a:schemeClr val="dk1"/>
                </a:solidFill>
              </a:rPr>
              <a:t>Suggest one solution to this challenge. </a:t>
            </a:r>
            <a:r>
              <a:rPr lang="en-GB" b="1">
                <a:solidFill>
                  <a:schemeClr val="dk1"/>
                </a:solidFill>
              </a:rPr>
              <a:t>(1)</a:t>
            </a:r>
            <a:endParaRPr b="1">
              <a:solidFill>
                <a:schemeClr val="dk1"/>
              </a:solidFill>
            </a:endParaRPr>
          </a:p>
          <a:p>
            <a:pPr marL="0" lvl="0" indent="0" algn="l" rtl="0">
              <a:spcBef>
                <a:spcPts val="0"/>
              </a:spcBef>
              <a:spcAft>
                <a:spcPts val="0"/>
              </a:spcAft>
              <a:buNone/>
            </a:pPr>
            <a:endParaRPr>
              <a:solidFill>
                <a:schemeClr val="dk1"/>
              </a:solidFill>
            </a:endParaRPr>
          </a:p>
          <a:p>
            <a:pPr marL="457200" lvl="0" indent="-317500" algn="l" rtl="0">
              <a:spcBef>
                <a:spcPts val="0"/>
              </a:spcBef>
              <a:spcAft>
                <a:spcPts val="0"/>
              </a:spcAft>
              <a:buClr>
                <a:schemeClr val="dk1"/>
              </a:buClr>
              <a:buSzPts val="1400"/>
              <a:buAutoNum type="romanLcPeriod"/>
            </a:pPr>
            <a:r>
              <a:rPr lang="en-GB">
                <a:solidFill>
                  <a:schemeClr val="dk1"/>
                </a:solidFill>
              </a:rPr>
              <a:t>State another challenge of space travel to Mars. </a:t>
            </a:r>
            <a:r>
              <a:rPr lang="en-GB" b="1">
                <a:solidFill>
                  <a:schemeClr val="dk1"/>
                </a:solidFill>
              </a:rPr>
              <a:t>(1)</a:t>
            </a:r>
            <a:endParaRPr b="1">
              <a:solidFill>
                <a:schemeClr val="dk1"/>
              </a:solidFill>
            </a:endParaRPr>
          </a:p>
        </p:txBody>
      </p:sp>
      <p:pic>
        <p:nvPicPr>
          <p:cNvPr id="2816" name="Google Shape;2816;p190">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0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0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0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0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0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8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8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Shape 2820"/>
        <p:cNvGrpSpPr/>
        <p:nvPr/>
      </p:nvGrpSpPr>
      <p:grpSpPr>
        <a:xfrm>
          <a:off x="0" y="0"/>
          <a:ext cx="0" cy="0"/>
          <a:chOff x="0" y="0"/>
          <a:chExt cx="0" cy="0"/>
        </a:xfrm>
      </p:grpSpPr>
      <p:sp>
        <p:nvSpPr>
          <p:cNvPr id="2821" name="Google Shape;2821;p191"/>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822" name="Google Shape;2822;p191"/>
          <p:cNvSpPr txBox="1"/>
          <p:nvPr/>
        </p:nvSpPr>
        <p:spPr>
          <a:xfrm>
            <a:off x="6587450" y="546725"/>
            <a:ext cx="10167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2019</a:t>
            </a:r>
            <a:r>
              <a:rPr lang="en-GB" sz="1200">
                <a:solidFill>
                  <a:schemeClr val="dk1"/>
                </a:solidFill>
              </a:rPr>
              <a:t> Q4b,c</a:t>
            </a:r>
            <a:endParaRPr/>
          </a:p>
        </p:txBody>
      </p:sp>
      <p:sp>
        <p:nvSpPr>
          <p:cNvPr id="2823" name="Google Shape;2823;p191"/>
          <p:cNvSpPr txBox="1"/>
          <p:nvPr/>
        </p:nvSpPr>
        <p:spPr>
          <a:xfrm>
            <a:off x="5088425" y="1204475"/>
            <a:ext cx="3923700" cy="2308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bi) The </a:t>
            </a:r>
            <a:r>
              <a:rPr lang="en-GB" sz="1100" b="1">
                <a:solidFill>
                  <a:schemeClr val="dk1"/>
                </a:solidFill>
              </a:rPr>
              <a:t>distance</a:t>
            </a:r>
            <a:r>
              <a:rPr lang="en-GB" sz="1100">
                <a:solidFill>
                  <a:schemeClr val="dk1"/>
                </a:solidFill>
              </a:rPr>
              <a:t> light travels in one year.</a:t>
            </a:r>
            <a:endParaRPr sz="1100">
              <a:solidFill>
                <a:schemeClr val="dk1"/>
              </a:solidFill>
            </a:endParaRPr>
          </a:p>
          <a:p>
            <a:pPr marL="0" lvl="0" indent="0" algn="l" rtl="0">
              <a:spcBef>
                <a:spcPts val="1000"/>
              </a:spcBef>
              <a:spcAft>
                <a:spcPts val="0"/>
              </a:spcAft>
              <a:buNone/>
            </a:pPr>
            <a:r>
              <a:rPr lang="en-GB" sz="1100">
                <a:solidFill>
                  <a:schemeClr val="dk1"/>
                </a:solidFill>
              </a:rPr>
              <a:t>ci) </a:t>
            </a:r>
            <a:r>
              <a:rPr lang="en-GB" sz="1100" b="1">
                <a:solidFill>
                  <a:schemeClr val="dk1"/>
                </a:solidFill>
              </a:rPr>
              <a:t>One</a:t>
            </a:r>
            <a:r>
              <a:rPr lang="en-GB" sz="1100">
                <a:solidFill>
                  <a:schemeClr val="dk1"/>
                </a:solidFill>
              </a:rPr>
              <a:t> of the following:</a:t>
            </a:r>
            <a:endParaRPr sz="1100">
              <a:solidFill>
                <a:schemeClr val="dk1"/>
              </a:solidFill>
            </a:endParaRPr>
          </a:p>
          <a:p>
            <a:pPr marL="457200" lvl="0" indent="0" algn="l" rtl="0">
              <a:spcBef>
                <a:spcPts val="1000"/>
              </a:spcBef>
              <a:spcAft>
                <a:spcPts val="0"/>
              </a:spcAft>
              <a:buNone/>
            </a:pPr>
            <a:r>
              <a:rPr lang="en-GB" sz="1100">
                <a:solidFill>
                  <a:schemeClr val="dk1"/>
                </a:solidFill>
              </a:rPr>
              <a:t>No atmosphere to absorb light</a:t>
            </a:r>
            <a:endParaRPr sz="1100">
              <a:solidFill>
                <a:schemeClr val="dk1"/>
              </a:solidFill>
            </a:endParaRPr>
          </a:p>
          <a:p>
            <a:pPr marL="457200" lvl="0" indent="0" algn="l" rtl="0">
              <a:spcBef>
                <a:spcPts val="1000"/>
              </a:spcBef>
              <a:spcAft>
                <a:spcPts val="0"/>
              </a:spcAft>
              <a:buClr>
                <a:schemeClr val="dk1"/>
              </a:buClr>
              <a:buSzPts val="1100"/>
              <a:buFont typeface="Arial"/>
              <a:buNone/>
            </a:pPr>
            <a:r>
              <a:rPr lang="en-GB" sz="1100">
                <a:solidFill>
                  <a:schemeClr val="dk1"/>
                </a:solidFill>
              </a:rPr>
              <a:t>full range of EM waves can be observed</a:t>
            </a:r>
            <a:endParaRPr sz="1100">
              <a:solidFill>
                <a:schemeClr val="dk1"/>
              </a:solidFill>
            </a:endParaRPr>
          </a:p>
          <a:p>
            <a:pPr marL="457200" lvl="0" indent="0" algn="l" rtl="0">
              <a:spcBef>
                <a:spcPts val="1000"/>
              </a:spcBef>
              <a:spcAft>
                <a:spcPts val="0"/>
              </a:spcAft>
              <a:buClr>
                <a:schemeClr val="dk1"/>
              </a:buClr>
              <a:buSzPts val="1100"/>
              <a:buFont typeface="Arial"/>
              <a:buNone/>
            </a:pPr>
            <a:r>
              <a:rPr lang="en-GB" sz="1100">
                <a:solidFill>
                  <a:schemeClr val="dk1"/>
                </a:solidFill>
              </a:rPr>
              <a:t>can be used in cloudy weather/ daytime</a:t>
            </a:r>
            <a:endParaRPr sz="1100">
              <a:solidFill>
                <a:schemeClr val="dk1"/>
              </a:solidFill>
            </a:endParaRPr>
          </a:p>
          <a:p>
            <a:pPr marL="457200" lvl="0" indent="0" algn="l" rtl="0">
              <a:spcBef>
                <a:spcPts val="1000"/>
              </a:spcBef>
              <a:spcAft>
                <a:spcPts val="0"/>
              </a:spcAft>
              <a:buNone/>
            </a:pPr>
            <a:r>
              <a:rPr lang="en-GB" sz="1100">
                <a:solidFill>
                  <a:schemeClr val="dk1"/>
                </a:solidFill>
              </a:rPr>
              <a:t>no light pollution</a:t>
            </a:r>
            <a:endParaRPr sz="1100">
              <a:solidFill>
                <a:schemeClr val="dk1"/>
              </a:solidFill>
            </a:endParaRPr>
          </a:p>
          <a:p>
            <a:pPr marL="0" lvl="0" indent="0" algn="l" rtl="0">
              <a:spcBef>
                <a:spcPts val="1000"/>
              </a:spcBef>
              <a:spcAft>
                <a:spcPts val="0"/>
              </a:spcAft>
              <a:buNone/>
            </a:pPr>
            <a:r>
              <a:rPr lang="en-GB" sz="1100">
                <a:solidFill>
                  <a:schemeClr val="dk1"/>
                </a:solidFill>
              </a:rPr>
              <a:t>cii) GPS, weather forecasting, communications, scientific discovery</a:t>
            </a:r>
            <a:endParaRPr sz="1100">
              <a:solidFill>
                <a:schemeClr val="dk1"/>
              </a:solidFill>
            </a:endParaRPr>
          </a:p>
        </p:txBody>
      </p:sp>
      <p:sp>
        <p:nvSpPr>
          <p:cNvPr id="2824" name="Google Shape;2824;p191"/>
          <p:cNvSpPr txBox="1"/>
          <p:nvPr/>
        </p:nvSpPr>
        <p:spPr>
          <a:xfrm>
            <a:off x="382900" y="1063625"/>
            <a:ext cx="44649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Astronomers studying a distant star analyse the light from the star that reaches Earth. A star is </a:t>
            </a:r>
            <a:r>
              <a:rPr lang="en-GB" b="1"/>
              <a:t>97 light-years</a:t>
            </a:r>
            <a:r>
              <a:rPr lang="en-GB"/>
              <a:t> from Earth.</a:t>
            </a:r>
            <a:endParaRPr/>
          </a:p>
          <a:p>
            <a:pPr marL="0" lvl="0" indent="0" algn="ctr" rtl="0">
              <a:spcBef>
                <a:spcPts val="0"/>
              </a:spcBef>
              <a:spcAft>
                <a:spcPts val="0"/>
              </a:spcAft>
              <a:buNone/>
            </a:pPr>
            <a:endParaRPr/>
          </a:p>
          <a:p>
            <a:pPr marL="0" lvl="0" indent="0" algn="l" rtl="0">
              <a:spcBef>
                <a:spcPts val="0"/>
              </a:spcBef>
              <a:spcAft>
                <a:spcPts val="0"/>
              </a:spcAft>
              <a:buNone/>
            </a:pPr>
            <a:r>
              <a:rPr lang="en-GB"/>
              <a:t>Astronomers use satellite-based telescopes to collect information about objects in space.</a:t>
            </a:r>
            <a:endParaRPr/>
          </a:p>
        </p:txBody>
      </p:sp>
      <p:sp>
        <p:nvSpPr>
          <p:cNvPr id="2825" name="Google Shape;2825;p191"/>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826" name="Google Shape;2826;p19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827" name="Google Shape;2827;p191"/>
          <p:cNvSpPr/>
          <p:nvPr/>
        </p:nvSpPr>
        <p:spPr>
          <a:xfrm>
            <a:off x="5088425" y="3700025"/>
            <a:ext cx="3923700" cy="1126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0" lvl="0" indent="0" algn="l" rtl="0">
              <a:spcBef>
                <a:spcPts val="0"/>
              </a:spcBef>
              <a:spcAft>
                <a:spcPts val="0"/>
              </a:spcAft>
              <a:buNone/>
            </a:pPr>
            <a:r>
              <a:rPr lang="en-GB"/>
              <a:t>the distance, in metres, from the star to Earth</a:t>
            </a:r>
            <a:endParaRPr/>
          </a:p>
          <a:p>
            <a:pPr marL="0" lvl="0" indent="0" algn="l" rtl="0">
              <a:spcBef>
                <a:spcPts val="2500"/>
              </a:spcBef>
              <a:spcAft>
                <a:spcPts val="2500"/>
              </a:spcAft>
              <a:buNone/>
            </a:pPr>
            <a:endParaRPr/>
          </a:p>
        </p:txBody>
      </p:sp>
      <p:sp>
        <p:nvSpPr>
          <p:cNvPr id="2828" name="Google Shape;2828;p191"/>
          <p:cNvSpPr txBox="1"/>
          <p:nvPr/>
        </p:nvSpPr>
        <p:spPr>
          <a:xfrm>
            <a:off x="7516475" y="4512000"/>
            <a:ext cx="12654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9.2 x 10</a:t>
            </a:r>
            <a:r>
              <a:rPr lang="en-GB" b="1" baseline="30000"/>
              <a:t>17</a:t>
            </a:r>
            <a:r>
              <a:rPr lang="en-GB" b="1"/>
              <a:t> (m)</a:t>
            </a:r>
            <a:endParaRPr b="1"/>
          </a:p>
        </p:txBody>
      </p:sp>
      <p:sp>
        <p:nvSpPr>
          <p:cNvPr id="2829" name="Google Shape;2829;p191"/>
          <p:cNvSpPr txBox="1"/>
          <p:nvPr/>
        </p:nvSpPr>
        <p:spPr>
          <a:xfrm>
            <a:off x="3609300" y="15300"/>
            <a:ext cx="1925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4" action="ppaction://hlinksldjump"/>
              </a:rPr>
              <a:t>Relationship sheet</a:t>
            </a:r>
            <a:endParaRPr sz="1000" u="sng">
              <a:solidFill>
                <a:schemeClr val="hlink"/>
              </a:solidFill>
            </a:endParaRPr>
          </a:p>
        </p:txBody>
      </p:sp>
      <p:sp>
        <p:nvSpPr>
          <p:cNvPr id="2830" name="Google Shape;2830;p191"/>
          <p:cNvSpPr txBox="1"/>
          <p:nvPr/>
        </p:nvSpPr>
        <p:spPr>
          <a:xfrm>
            <a:off x="382900" y="2587025"/>
            <a:ext cx="4370100" cy="14775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bi)	State what is meant by the term </a:t>
            </a:r>
            <a:r>
              <a:rPr lang="en-GB" i="1">
                <a:solidFill>
                  <a:schemeClr val="dk1"/>
                </a:solidFill>
              </a:rPr>
              <a:t>light-year</a:t>
            </a:r>
            <a:r>
              <a:rPr lang="en-GB">
                <a:solidFill>
                  <a:schemeClr val="dk1"/>
                </a:solidFill>
              </a:rPr>
              <a:t>. </a:t>
            </a:r>
            <a:r>
              <a:rPr lang="en-GB" b="1">
                <a:solidFill>
                  <a:schemeClr val="dk1"/>
                </a:solidFill>
              </a:rPr>
              <a:t>(1)</a:t>
            </a:r>
            <a:endParaRPr b="1">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ci)	Suggest an advantage of using satellite-based telescopes such as the Hubble Space Telescope. </a:t>
            </a:r>
            <a:r>
              <a:rPr lang="en-GB" b="1">
                <a:solidFill>
                  <a:schemeClr val="dk1"/>
                </a:solidFill>
              </a:rPr>
              <a:t>(1)</a:t>
            </a:r>
            <a:endParaRPr b="1">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GB">
                <a:solidFill>
                  <a:schemeClr val="dk1"/>
                </a:solidFill>
              </a:rPr>
              <a:t>cii)	State one </a:t>
            </a:r>
            <a:r>
              <a:rPr lang="en-GB" b="1">
                <a:solidFill>
                  <a:schemeClr val="dk1"/>
                </a:solidFill>
              </a:rPr>
              <a:t>other</a:t>
            </a:r>
            <a:r>
              <a:rPr lang="en-GB">
                <a:solidFill>
                  <a:schemeClr val="dk1"/>
                </a:solidFill>
              </a:rPr>
              <a:t> use of satellites. </a:t>
            </a:r>
            <a:r>
              <a:rPr lang="en-GB" b="1">
                <a:solidFill>
                  <a:schemeClr val="dk1"/>
                </a:solidFill>
              </a:rPr>
              <a:t>(1)</a:t>
            </a:r>
            <a:endParaRPr/>
          </a:p>
        </p:txBody>
      </p:sp>
      <p:pic>
        <p:nvPicPr>
          <p:cNvPr id="2831" name="Google Shape;2831;p191">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2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2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8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0"/>
          <p:cNvSpPr/>
          <p:nvPr/>
        </p:nvSpPr>
        <p:spPr>
          <a:xfrm>
            <a:off x="2768204" y="197400"/>
            <a:ext cx="37869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6" name="Google Shape;236;p30"/>
          <p:cNvSpPr txBox="1">
            <a:spLocks noGrp="1"/>
          </p:cNvSpPr>
          <p:nvPr>
            <p:ph type="title" idx="4294967295"/>
          </p:nvPr>
        </p:nvSpPr>
        <p:spPr>
          <a:xfrm>
            <a:off x="2036700" y="197400"/>
            <a:ext cx="507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Clr>
                <a:schemeClr val="dk1"/>
              </a:buClr>
              <a:buSzPct val="39285"/>
              <a:buFont typeface="Arial"/>
              <a:buNone/>
            </a:pPr>
            <a:r>
              <a:rPr lang="en-GB" b="1">
                <a:latin typeface="Nunito"/>
                <a:ea typeface="Nunito"/>
                <a:cs typeface="Nunito"/>
                <a:sym typeface="Nunito"/>
              </a:rPr>
              <a:t>Drawing questions</a:t>
            </a:r>
            <a:endParaRPr b="1">
              <a:latin typeface="Nunito"/>
              <a:ea typeface="Nunito"/>
              <a:cs typeface="Nunito"/>
              <a:sym typeface="Nunito"/>
            </a:endParaRPr>
          </a:p>
          <a:p>
            <a:pPr marL="0" lvl="0" indent="0" algn="ctr" rtl="0">
              <a:spcBef>
                <a:spcPts val="0"/>
              </a:spcBef>
              <a:spcAft>
                <a:spcPts val="0"/>
              </a:spcAft>
              <a:buNone/>
            </a:pPr>
            <a:endParaRPr b="1">
              <a:latin typeface="Nunito"/>
              <a:ea typeface="Nunito"/>
              <a:cs typeface="Nunito"/>
              <a:sym typeface="Nunito"/>
            </a:endParaRPr>
          </a:p>
        </p:txBody>
      </p:sp>
      <p:graphicFrame>
        <p:nvGraphicFramePr>
          <p:cNvPr id="237" name="Google Shape;237;p30"/>
          <p:cNvGraphicFramePr/>
          <p:nvPr/>
        </p:nvGraphicFramePr>
        <p:xfrm>
          <a:off x="170775" y="1085950"/>
          <a:ext cx="3000000" cy="3000000"/>
        </p:xfrm>
        <a:graphic>
          <a:graphicData uri="http://schemas.openxmlformats.org/drawingml/2006/table">
            <a:tbl>
              <a:tblPr>
                <a:noFill/>
                <a:tableStyleId>{D506777C-C052-4AE0-8132-7D2D3A3D9816}</a:tableStyleId>
              </a:tblPr>
              <a:tblGrid>
                <a:gridCol w="2671375">
                  <a:extLst>
                    <a:ext uri="{9D8B030D-6E8A-4147-A177-3AD203B41FA5}">
                      <a16:colId xmlns:a16="http://schemas.microsoft.com/office/drawing/2014/main" val="20000"/>
                    </a:ext>
                  </a:extLst>
                </a:gridCol>
                <a:gridCol w="1897000">
                  <a:extLst>
                    <a:ext uri="{9D8B030D-6E8A-4147-A177-3AD203B41FA5}">
                      <a16:colId xmlns:a16="http://schemas.microsoft.com/office/drawing/2014/main" val="20001"/>
                    </a:ext>
                  </a:extLst>
                </a:gridCol>
                <a:gridCol w="2138925">
                  <a:extLst>
                    <a:ext uri="{9D8B030D-6E8A-4147-A177-3AD203B41FA5}">
                      <a16:colId xmlns:a16="http://schemas.microsoft.com/office/drawing/2014/main" val="20002"/>
                    </a:ext>
                  </a:extLst>
                </a:gridCol>
                <a:gridCol w="2095125">
                  <a:extLst>
                    <a:ext uri="{9D8B030D-6E8A-4147-A177-3AD203B41FA5}">
                      <a16:colId xmlns:a16="http://schemas.microsoft.com/office/drawing/2014/main" val="20003"/>
                    </a:ext>
                  </a:extLst>
                </a:gridCol>
              </a:tblGrid>
              <a:tr h="1122550">
                <a:tc>
                  <a:txBody>
                    <a:bodyPr/>
                    <a:lstStyle/>
                    <a:p>
                      <a:pPr marL="0" lvl="0" indent="0" algn="ctr" rtl="0">
                        <a:lnSpc>
                          <a:spcPct val="90000"/>
                        </a:lnSpc>
                        <a:spcBef>
                          <a:spcPts val="0"/>
                        </a:spcBef>
                        <a:spcAft>
                          <a:spcPts val="0"/>
                        </a:spcAft>
                        <a:buClr>
                          <a:schemeClr val="dk1"/>
                        </a:buClr>
                        <a:buSzPts val="852"/>
                        <a:buFont typeface="Arial"/>
                        <a:buNone/>
                      </a:pPr>
                      <a:r>
                        <a:rPr lang="en-GB" sz="2400">
                          <a:latin typeface="Nunito"/>
                          <a:ea typeface="Nunito"/>
                          <a:cs typeface="Nunito"/>
                          <a:sym typeface="Nunito"/>
                        </a:rPr>
                        <a:t>Dynamics</a:t>
                      </a:r>
                      <a:endParaRPr sz="240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GB" sz="1200" b="1" u="sng"/>
                        <a:t>Velocity time graphs</a:t>
                      </a:r>
                      <a:endParaRPr sz="1200" b="1" u="sng"/>
                    </a:p>
                    <a:p>
                      <a:pPr marL="0" lvl="0" indent="0" algn="ctr" rtl="0">
                        <a:spcBef>
                          <a:spcPts val="0"/>
                        </a:spcBef>
                        <a:spcAft>
                          <a:spcPts val="0"/>
                        </a:spcAft>
                        <a:buClr>
                          <a:schemeClr val="dk1"/>
                        </a:buClr>
                        <a:buSzPts val="1100"/>
                        <a:buFont typeface="Arial"/>
                        <a:buNone/>
                      </a:pPr>
                      <a:r>
                        <a:rPr lang="en-GB" sz="1200" b="1" u="sng">
                          <a:solidFill>
                            <a:schemeClr val="hlink"/>
                          </a:solidFill>
                          <a:hlinkClick r:id="rId3" action="ppaction://hlinksldjump"/>
                        </a:rPr>
                        <a:t>2018</a:t>
                      </a:r>
                      <a:r>
                        <a:rPr lang="en-GB" sz="1200" u="sng">
                          <a:solidFill>
                            <a:schemeClr val="hlink"/>
                          </a:solidFill>
                          <a:hlinkClick r:id="rId3" action="ppaction://hlinksldjump"/>
                        </a:rPr>
                        <a:t> Q2c</a:t>
                      </a:r>
                      <a:r>
                        <a:rPr lang="en-GB" sz="1200"/>
                        <a:t> </a:t>
                      </a:r>
                      <a:endParaRPr sz="1200"/>
                    </a:p>
                    <a:p>
                      <a:pPr marL="0" lvl="0" indent="0" algn="ctr" rtl="0">
                        <a:spcBef>
                          <a:spcPts val="0"/>
                        </a:spcBef>
                        <a:spcAft>
                          <a:spcPts val="0"/>
                        </a:spcAft>
                        <a:buClr>
                          <a:schemeClr val="dk1"/>
                        </a:buClr>
                        <a:buSzPts val="1100"/>
                        <a:buFont typeface="Arial"/>
                        <a:buNone/>
                      </a:pPr>
                      <a:r>
                        <a:rPr lang="en-GB" sz="1200" b="1" u="sng">
                          <a:solidFill>
                            <a:schemeClr val="hlink"/>
                          </a:solidFill>
                          <a:hlinkClick r:id="rId4" action="ppaction://hlinksldjump"/>
                        </a:rPr>
                        <a:t>2023</a:t>
                      </a:r>
                      <a:r>
                        <a:rPr lang="en-GB" sz="1200" u="sng">
                          <a:solidFill>
                            <a:schemeClr val="hlink"/>
                          </a:solidFill>
                          <a:hlinkClick r:id="rId4" action="ppaction://hlinksldjump"/>
                        </a:rPr>
                        <a:t> Q2bii</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GB" sz="1200" b="1" u="sng"/>
                        <a:t>Free body diagrams</a:t>
                      </a:r>
                      <a:endParaRPr sz="1200" b="1" u="sng"/>
                    </a:p>
                    <a:p>
                      <a:pPr marL="0" lvl="0" indent="0" algn="ctr" rtl="0">
                        <a:spcBef>
                          <a:spcPts val="0"/>
                        </a:spcBef>
                        <a:spcAft>
                          <a:spcPts val="0"/>
                        </a:spcAft>
                        <a:buNone/>
                      </a:pPr>
                      <a:r>
                        <a:rPr lang="en-GB" sz="1200" b="1" u="sng">
                          <a:solidFill>
                            <a:schemeClr val="hlink"/>
                          </a:solidFill>
                          <a:hlinkClick r:id="rId5" action="ppaction://hlinksldjump"/>
                        </a:rPr>
                        <a:t>2015</a:t>
                      </a:r>
                      <a:r>
                        <a:rPr lang="en-GB" sz="1200" u="sng">
                          <a:solidFill>
                            <a:schemeClr val="hlink"/>
                          </a:solidFill>
                          <a:hlinkClick r:id="rId5" action="ppaction://hlinksldjump"/>
                        </a:rPr>
                        <a:t> Q7b</a:t>
                      </a:r>
                      <a:endParaRPr sz="1200">
                        <a:solidFill>
                          <a:schemeClr val="dk1"/>
                        </a:solidFill>
                      </a:endParaRPr>
                    </a:p>
                    <a:p>
                      <a:pPr marL="0" lvl="0" indent="0" algn="ctr" rtl="0">
                        <a:spcBef>
                          <a:spcPts val="0"/>
                        </a:spcBef>
                        <a:spcAft>
                          <a:spcPts val="0"/>
                        </a:spcAft>
                        <a:buNone/>
                      </a:pPr>
                      <a:r>
                        <a:rPr lang="en-GB" sz="1200" b="1" u="sng">
                          <a:solidFill>
                            <a:schemeClr val="hlink"/>
                          </a:solidFill>
                          <a:hlinkClick r:id="rId6" action="ppaction://hlinksldjump"/>
                        </a:rPr>
                        <a:t>2016</a:t>
                      </a:r>
                      <a:r>
                        <a:rPr lang="en-GB" sz="1200" u="sng">
                          <a:solidFill>
                            <a:schemeClr val="hlink"/>
                          </a:solidFill>
                          <a:hlinkClick r:id="rId6" action="ppaction://hlinksldjump"/>
                        </a:rPr>
                        <a:t> Q10c</a:t>
                      </a:r>
                      <a:endParaRPr sz="1200">
                        <a:solidFill>
                          <a:schemeClr val="dk1"/>
                        </a:solidFill>
                      </a:endParaRPr>
                    </a:p>
                    <a:p>
                      <a:pPr marL="0" lvl="0" indent="0" algn="ctr" rtl="0">
                        <a:spcBef>
                          <a:spcPts val="0"/>
                        </a:spcBef>
                        <a:spcAft>
                          <a:spcPts val="0"/>
                        </a:spcAft>
                        <a:buNone/>
                      </a:pPr>
                      <a:r>
                        <a:rPr lang="en-GB" sz="1200" b="1" u="sng">
                          <a:solidFill>
                            <a:schemeClr val="hlink"/>
                          </a:solidFill>
                          <a:hlinkClick r:id="rId7" action="ppaction://hlinksldjump"/>
                        </a:rPr>
                        <a:t>2019</a:t>
                      </a:r>
                      <a:r>
                        <a:rPr lang="en-GB" sz="1200" u="sng">
                          <a:solidFill>
                            <a:schemeClr val="hlink"/>
                          </a:solidFill>
                          <a:hlinkClick r:id="rId7" action="ppaction://hlinksldjump"/>
                        </a:rPr>
                        <a:t> Q8a</a:t>
                      </a:r>
                      <a:endParaRPr sz="1200">
                        <a:solidFill>
                          <a:schemeClr val="dk1"/>
                        </a:solidFill>
                      </a:endParaRPr>
                    </a:p>
                    <a:p>
                      <a:pPr marL="0" lvl="0" indent="0" algn="ctr" rtl="0">
                        <a:spcBef>
                          <a:spcPts val="0"/>
                        </a:spcBef>
                        <a:spcAft>
                          <a:spcPts val="0"/>
                        </a:spcAft>
                        <a:buClr>
                          <a:schemeClr val="dk1"/>
                        </a:buClr>
                        <a:buSzPts val="1100"/>
                        <a:buFont typeface="Arial"/>
                        <a:buNone/>
                      </a:pPr>
                      <a:r>
                        <a:rPr lang="en-GB" sz="1200" b="1" u="sng">
                          <a:solidFill>
                            <a:schemeClr val="hlink"/>
                          </a:solidFill>
                          <a:hlinkClick r:id="rId8" action="ppaction://hlinksldjump"/>
                        </a:rPr>
                        <a:t>2022</a:t>
                      </a:r>
                      <a:r>
                        <a:rPr lang="en-GB" sz="1200" u="sng">
                          <a:solidFill>
                            <a:schemeClr val="hlink"/>
                          </a:solidFill>
                          <a:hlinkClick r:id="rId8" action="ppaction://hlinksldjump"/>
                        </a:rPr>
                        <a:t> Q3(ii)</a:t>
                      </a:r>
                      <a:endParaRPr sz="1200">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GB" sz="1200" b="1" u="sng"/>
                        <a:t>Projectiles</a:t>
                      </a:r>
                      <a:endParaRPr sz="1200" b="1" u="sng"/>
                    </a:p>
                    <a:p>
                      <a:pPr marL="0" lvl="0" indent="0" algn="ctr" rtl="0">
                        <a:spcBef>
                          <a:spcPts val="0"/>
                        </a:spcBef>
                        <a:spcAft>
                          <a:spcPts val="0"/>
                        </a:spcAft>
                        <a:buNone/>
                      </a:pPr>
                      <a:r>
                        <a:rPr lang="en-GB" sz="1200" b="1" u="sng">
                          <a:solidFill>
                            <a:schemeClr val="hlink"/>
                          </a:solidFill>
                          <a:hlinkClick r:id="rId9" action="ppaction://hlinksldjump"/>
                        </a:rPr>
                        <a:t>2015</a:t>
                      </a:r>
                      <a:r>
                        <a:rPr lang="en-GB" sz="1200" u="sng">
                          <a:solidFill>
                            <a:schemeClr val="hlink"/>
                          </a:solidFill>
                          <a:hlinkClick r:id="rId9" action="ppaction://hlinksldjump"/>
                        </a:rPr>
                        <a:t> Q9a</a:t>
                      </a:r>
                      <a:endParaRPr sz="1200">
                        <a:solidFill>
                          <a:schemeClr val="dk1"/>
                        </a:solidFill>
                      </a:endParaRPr>
                    </a:p>
                    <a:p>
                      <a:pPr marL="0" lvl="0" indent="0" algn="ctr" rtl="0">
                        <a:spcBef>
                          <a:spcPts val="0"/>
                        </a:spcBef>
                        <a:spcAft>
                          <a:spcPts val="0"/>
                        </a:spcAft>
                        <a:buNone/>
                      </a:pPr>
                      <a:r>
                        <a:rPr lang="en-GB" sz="1200" b="1" u="sng">
                          <a:solidFill>
                            <a:schemeClr val="hlink"/>
                          </a:solidFill>
                          <a:hlinkClick r:id="rId10" action="ppaction://hlinksldjump"/>
                        </a:rPr>
                        <a:t>2018</a:t>
                      </a:r>
                      <a:r>
                        <a:rPr lang="en-GB" sz="1200" u="sng">
                          <a:solidFill>
                            <a:schemeClr val="hlink"/>
                          </a:solidFill>
                          <a:hlinkClick r:id="rId10" action="ppaction://hlinksldjump"/>
                        </a:rPr>
                        <a:t> Q3c</a:t>
                      </a:r>
                      <a:endParaRPr sz="1200">
                        <a:solidFill>
                          <a:schemeClr val="dk1"/>
                        </a:solidFill>
                      </a:endParaRPr>
                    </a:p>
                    <a:p>
                      <a:pPr marL="0" lvl="0" indent="0" algn="ctr" rtl="0">
                        <a:spcBef>
                          <a:spcPts val="0"/>
                        </a:spcBef>
                        <a:spcAft>
                          <a:spcPts val="0"/>
                        </a:spcAft>
                        <a:buClr>
                          <a:schemeClr val="dk1"/>
                        </a:buClr>
                        <a:buSzPts val="1100"/>
                        <a:buFont typeface="Arial"/>
                        <a:buNone/>
                      </a:pPr>
                      <a:r>
                        <a:rPr lang="en-GB" sz="1200" b="1" u="sng">
                          <a:solidFill>
                            <a:schemeClr val="hlink"/>
                          </a:solidFill>
                          <a:hlinkClick r:id="rId11" action="ppaction://hlinksldjump"/>
                        </a:rPr>
                        <a:t>2023</a:t>
                      </a:r>
                      <a:r>
                        <a:rPr lang="en-GB" sz="1200" u="sng">
                          <a:solidFill>
                            <a:schemeClr val="hlink"/>
                          </a:solidFill>
                          <a:hlinkClick r:id="rId11" action="ppaction://hlinksldjump"/>
                        </a:rPr>
                        <a:t> Q2a</a:t>
                      </a:r>
                      <a:endParaRPr sz="1200">
                        <a:solidFill>
                          <a:schemeClr val="dk1"/>
                        </a:solidFill>
                      </a:endParaRPr>
                    </a:p>
                    <a:p>
                      <a:pPr marL="0" lvl="0" indent="0" algn="ctr" rtl="0">
                        <a:spcBef>
                          <a:spcPts val="0"/>
                        </a:spcBef>
                        <a:spcAft>
                          <a:spcPts val="0"/>
                        </a:spcAft>
                        <a:buClr>
                          <a:schemeClr val="dk1"/>
                        </a:buClr>
                        <a:buSzPts val="1100"/>
                        <a:buFont typeface="Arial"/>
                        <a:buNone/>
                      </a:pPr>
                      <a:r>
                        <a:rPr lang="en-GB" sz="1200" b="1" u="sng">
                          <a:solidFill>
                            <a:schemeClr val="hlink"/>
                          </a:solidFill>
                          <a:hlinkClick r:id="rId12" action="ppaction://hlinksldjump"/>
                        </a:rPr>
                        <a:t>2024</a:t>
                      </a:r>
                      <a:r>
                        <a:rPr lang="en-GB" sz="1200" u="sng">
                          <a:solidFill>
                            <a:schemeClr val="hlink"/>
                          </a:solidFill>
                          <a:hlinkClick r:id="rId12" action="ppaction://hlinksldjump"/>
                        </a:rPr>
                        <a:t> Q3b</a:t>
                      </a: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72430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Electricity</a:t>
                      </a:r>
                      <a:endParaRPr sz="240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lnSpc>
                          <a:spcPct val="110000"/>
                        </a:lnSpc>
                        <a:spcBef>
                          <a:spcPts val="0"/>
                        </a:spcBef>
                        <a:spcAft>
                          <a:spcPts val="0"/>
                        </a:spcAft>
                        <a:buClr>
                          <a:schemeClr val="dk1"/>
                        </a:buClr>
                        <a:buSzPts val="1100"/>
                        <a:buFont typeface="Arial"/>
                        <a:buNone/>
                      </a:pPr>
                      <a:r>
                        <a:rPr lang="en-GB" sz="1200" b="1" u="sng">
                          <a:solidFill>
                            <a:srgbClr val="0D1C45"/>
                          </a:solidFill>
                        </a:rPr>
                        <a:t>Circuit diagram</a:t>
                      </a:r>
                      <a:endParaRPr sz="1200" b="1" u="sng">
                        <a:solidFill>
                          <a:srgbClr val="0D1C45"/>
                        </a:solidFill>
                      </a:endParaRPr>
                    </a:p>
                    <a:p>
                      <a:pPr marL="0" lvl="0" indent="0" algn="ctr" rtl="0">
                        <a:lnSpc>
                          <a:spcPct val="110000"/>
                        </a:lnSpc>
                        <a:spcBef>
                          <a:spcPts val="0"/>
                        </a:spcBef>
                        <a:spcAft>
                          <a:spcPts val="0"/>
                        </a:spcAft>
                        <a:buNone/>
                      </a:pPr>
                      <a:r>
                        <a:rPr lang="en-GB" sz="1200" b="1" u="sng">
                          <a:solidFill>
                            <a:schemeClr val="hlink"/>
                          </a:solidFill>
                          <a:hlinkClick r:id="rId13" action="ppaction://hlinksldjump"/>
                        </a:rPr>
                        <a:t>2015</a:t>
                      </a:r>
                      <a:r>
                        <a:rPr lang="en-GB" sz="1200" u="sng">
                          <a:solidFill>
                            <a:schemeClr val="hlink"/>
                          </a:solidFill>
                          <a:hlinkClick r:id="rId13" action="ppaction://hlinksldjump"/>
                        </a:rPr>
                        <a:t> Q1a</a:t>
                      </a:r>
                      <a:endParaRPr sz="1200">
                        <a:solidFill>
                          <a:srgbClr val="0D1C45"/>
                        </a:solidFill>
                      </a:endParaRPr>
                    </a:p>
                    <a:p>
                      <a:pPr marL="0" lvl="0" indent="0" algn="ctr" rtl="0">
                        <a:lnSpc>
                          <a:spcPct val="110000"/>
                        </a:lnSpc>
                        <a:spcBef>
                          <a:spcPts val="0"/>
                        </a:spcBef>
                        <a:spcAft>
                          <a:spcPts val="0"/>
                        </a:spcAft>
                        <a:buNone/>
                      </a:pPr>
                      <a:r>
                        <a:rPr lang="en-GB" sz="1200" b="1" u="sng">
                          <a:solidFill>
                            <a:schemeClr val="hlink"/>
                          </a:solidFill>
                          <a:hlinkClick r:id="rId14" action="ppaction://hlinksldjump"/>
                        </a:rPr>
                        <a:t>2016</a:t>
                      </a:r>
                      <a:r>
                        <a:rPr lang="en-GB" sz="1200" u="sng">
                          <a:solidFill>
                            <a:schemeClr val="hlink"/>
                          </a:solidFill>
                          <a:hlinkClick r:id="rId14" action="ppaction://hlinksldjump"/>
                        </a:rPr>
                        <a:t> 2a</a:t>
                      </a:r>
                      <a:r>
                        <a:rPr lang="en-GB" sz="1200">
                          <a:solidFill>
                            <a:srgbClr val="0D1C45"/>
                          </a:solidFill>
                        </a:rPr>
                        <a:t>  </a:t>
                      </a:r>
                      <a:endParaRPr sz="1200">
                        <a:solidFill>
                          <a:srgbClr val="0D1C45"/>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lnSpc>
                          <a:spcPct val="110000"/>
                        </a:lnSpc>
                        <a:spcBef>
                          <a:spcPts val="0"/>
                        </a:spcBef>
                        <a:spcAft>
                          <a:spcPts val="0"/>
                        </a:spcAft>
                        <a:buNone/>
                      </a:pPr>
                      <a:r>
                        <a:rPr lang="en-GB" sz="1200" b="1" u="sng">
                          <a:solidFill>
                            <a:srgbClr val="0D1C45"/>
                          </a:solidFill>
                        </a:rPr>
                        <a:t>Transistor circuit</a:t>
                      </a:r>
                      <a:endParaRPr sz="1200" b="1" u="sng">
                        <a:solidFill>
                          <a:srgbClr val="0D1C45"/>
                        </a:solidFill>
                      </a:endParaRPr>
                    </a:p>
                    <a:p>
                      <a:pPr marL="0" lvl="0" indent="0" algn="ctr" rtl="0">
                        <a:lnSpc>
                          <a:spcPct val="110000"/>
                        </a:lnSpc>
                        <a:spcBef>
                          <a:spcPts val="0"/>
                        </a:spcBef>
                        <a:spcAft>
                          <a:spcPts val="0"/>
                        </a:spcAft>
                        <a:buClr>
                          <a:schemeClr val="dk1"/>
                        </a:buClr>
                        <a:buSzPts val="1100"/>
                        <a:buFont typeface="Arial"/>
                        <a:buNone/>
                      </a:pPr>
                      <a:r>
                        <a:rPr lang="en-GB" sz="1200" b="1" u="sng">
                          <a:solidFill>
                            <a:schemeClr val="hlink"/>
                          </a:solidFill>
                          <a:hlinkClick r:id="rId15" action="ppaction://hlinksldjump"/>
                        </a:rPr>
                        <a:t>2022</a:t>
                      </a:r>
                      <a:r>
                        <a:rPr lang="en-GB" sz="1200" u="sng">
                          <a:solidFill>
                            <a:schemeClr val="hlink"/>
                          </a:solidFill>
                          <a:hlinkClick r:id="rId15" action="ppaction://hlinksldjump"/>
                        </a:rPr>
                        <a:t> Q7c(i)</a:t>
                      </a:r>
                      <a:endParaRPr sz="1200" b="1">
                        <a:solidFill>
                          <a:srgbClr val="0D1C45"/>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lnSpc>
                          <a:spcPct val="110000"/>
                        </a:lnSpc>
                        <a:spcBef>
                          <a:spcPts val="0"/>
                        </a:spcBef>
                        <a:spcAft>
                          <a:spcPts val="0"/>
                        </a:spcAft>
                        <a:buNone/>
                      </a:pPr>
                      <a:r>
                        <a:rPr lang="en-GB" sz="1200" b="1" u="sng">
                          <a:solidFill>
                            <a:srgbClr val="0D1C45"/>
                          </a:solidFill>
                        </a:rPr>
                        <a:t>Voltage current graph</a:t>
                      </a:r>
                      <a:endParaRPr sz="1200" b="1" u="sng">
                        <a:solidFill>
                          <a:srgbClr val="0D1C45"/>
                        </a:solidFill>
                      </a:endParaRPr>
                    </a:p>
                    <a:p>
                      <a:pPr marL="0" lvl="0" indent="0" algn="ctr" rtl="0">
                        <a:lnSpc>
                          <a:spcPct val="110000"/>
                        </a:lnSpc>
                        <a:spcBef>
                          <a:spcPts val="0"/>
                        </a:spcBef>
                        <a:spcAft>
                          <a:spcPts val="0"/>
                        </a:spcAft>
                        <a:buNone/>
                      </a:pPr>
                      <a:r>
                        <a:rPr lang="en-GB" sz="1200" b="1" u="sng">
                          <a:solidFill>
                            <a:schemeClr val="hlink"/>
                          </a:solidFill>
                          <a:hlinkClick r:id="rId16" action="ppaction://hlinksldjump"/>
                        </a:rPr>
                        <a:t>2024</a:t>
                      </a:r>
                      <a:r>
                        <a:rPr lang="en-GB" sz="1200" u="sng">
                          <a:solidFill>
                            <a:schemeClr val="hlink"/>
                          </a:solidFill>
                          <a:hlinkClick r:id="rId16" action="ppaction://hlinksldjump"/>
                        </a:rPr>
                        <a:t> Q8b</a:t>
                      </a:r>
                      <a:r>
                        <a:rPr lang="en-GB" sz="1200">
                          <a:solidFill>
                            <a:srgbClr val="0D1C45"/>
                          </a:solidFill>
                        </a:rPr>
                        <a:t> (V-I graph)</a:t>
                      </a:r>
                      <a:endParaRPr sz="1200" b="1">
                        <a:solidFill>
                          <a:srgbClr val="0D1C45"/>
                        </a:solidFill>
                      </a:endParaRPr>
                    </a:p>
                    <a:p>
                      <a:pPr marL="0" lvl="0" indent="0" algn="ctr" rtl="0">
                        <a:lnSpc>
                          <a:spcPct val="110000"/>
                        </a:lnSpc>
                        <a:spcBef>
                          <a:spcPts val="0"/>
                        </a:spcBef>
                        <a:spcAft>
                          <a:spcPts val="0"/>
                        </a:spcAft>
                        <a:buNone/>
                      </a:pPr>
                      <a:endParaRPr sz="1200" b="1">
                        <a:solidFill>
                          <a:srgbClr val="0D1C45"/>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501925">
                <a:tc>
                  <a:txBody>
                    <a:bodyPr/>
                    <a:lstStyle/>
                    <a:p>
                      <a:pPr marL="0" lvl="0" indent="0" algn="ctr" rtl="0">
                        <a:lnSpc>
                          <a:spcPct val="110000"/>
                        </a:lnSpc>
                        <a:spcBef>
                          <a:spcPts val="0"/>
                        </a:spcBef>
                        <a:spcAft>
                          <a:spcPts val="0"/>
                        </a:spcAft>
                        <a:buClr>
                          <a:schemeClr val="dk1"/>
                        </a:buClr>
                        <a:buSzPts val="1100"/>
                        <a:buFont typeface="Arial"/>
                        <a:buNone/>
                      </a:pPr>
                      <a:r>
                        <a:rPr lang="en-GB" sz="2000">
                          <a:solidFill>
                            <a:srgbClr val="0D1C45"/>
                          </a:solidFill>
                          <a:latin typeface="Nunito"/>
                          <a:ea typeface="Nunito"/>
                          <a:cs typeface="Nunito"/>
                          <a:sym typeface="Nunito"/>
                        </a:rPr>
                        <a:t>Properties of matter </a:t>
                      </a:r>
                      <a:endParaRPr sz="2500">
                        <a:solidFill>
                          <a:srgbClr val="0D1C45"/>
                        </a:solidFill>
                        <a:latin typeface="Nunito"/>
                        <a:ea typeface="Nunito"/>
                        <a:cs typeface="Nunito"/>
                        <a:sym typeface="Nuni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lnSpc>
                          <a:spcPct val="110000"/>
                        </a:lnSpc>
                        <a:spcBef>
                          <a:spcPts val="0"/>
                        </a:spcBef>
                        <a:spcAft>
                          <a:spcPts val="0"/>
                        </a:spcAft>
                        <a:buNone/>
                      </a:pPr>
                      <a:r>
                        <a:rPr lang="en-GB" sz="1200" b="1" u="sng">
                          <a:solidFill>
                            <a:schemeClr val="hlink"/>
                          </a:solidFill>
                          <a:hlinkClick r:id="rId17" action="ppaction://hlinksldjump"/>
                        </a:rPr>
                        <a:t>2017</a:t>
                      </a:r>
                      <a:r>
                        <a:rPr lang="en-GB" sz="1200" u="sng">
                          <a:solidFill>
                            <a:schemeClr val="hlink"/>
                          </a:solidFill>
                          <a:hlinkClick r:id="rId17" action="ppaction://hlinksldjump"/>
                        </a:rPr>
                        <a:t> Q3c</a:t>
                      </a:r>
                      <a:r>
                        <a:rPr lang="en-GB" sz="1200">
                          <a:solidFill>
                            <a:srgbClr val="0D1C45"/>
                          </a:solidFill>
                        </a:rPr>
                        <a:t> (pV graph)</a:t>
                      </a:r>
                      <a:endParaRPr sz="1200">
                        <a:solidFill>
                          <a:srgbClr val="0D1C45"/>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lnSpc>
                          <a:spcPct val="110000"/>
                        </a:lnSpc>
                        <a:spcBef>
                          <a:spcPts val="0"/>
                        </a:spcBef>
                        <a:spcAft>
                          <a:spcPts val="0"/>
                        </a:spcAft>
                        <a:buClr>
                          <a:schemeClr val="dk1"/>
                        </a:buClr>
                        <a:buSzPts val="1100"/>
                        <a:buFont typeface="Arial"/>
                        <a:buNone/>
                      </a:pPr>
                      <a:r>
                        <a:rPr lang="en-GB" sz="1200" b="1" u="sng">
                          <a:solidFill>
                            <a:schemeClr val="hlink"/>
                          </a:solidFill>
                          <a:hlinkClick r:id="rId18" action="ppaction://hlinksldjump"/>
                        </a:rPr>
                        <a:t>2022</a:t>
                      </a:r>
                      <a:r>
                        <a:rPr lang="en-GB" sz="1200" u="sng">
                          <a:solidFill>
                            <a:schemeClr val="hlink"/>
                          </a:solidFill>
                          <a:hlinkClick r:id="rId18" action="ppaction://hlinksldjump"/>
                        </a:rPr>
                        <a:t> Q12a(ii)</a:t>
                      </a:r>
                      <a:r>
                        <a:rPr lang="en-GB" sz="1200">
                          <a:solidFill>
                            <a:srgbClr val="0D1C45"/>
                          </a:solidFill>
                        </a:rPr>
                        <a:t> (Leslie’s cube)</a:t>
                      </a:r>
                      <a:endParaRPr sz="1200" b="1">
                        <a:solidFill>
                          <a:srgbClr val="0D1C45"/>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lnSpc>
                          <a:spcPct val="110000"/>
                        </a:lnSpc>
                        <a:spcBef>
                          <a:spcPts val="0"/>
                        </a:spcBef>
                        <a:spcAft>
                          <a:spcPts val="0"/>
                        </a:spcAft>
                        <a:buNone/>
                      </a:pPr>
                      <a:endParaRPr sz="1200" b="1">
                        <a:solidFill>
                          <a:srgbClr val="0D1C45"/>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1020950">
                <a:tc>
                  <a:txBody>
                    <a:bodyPr/>
                    <a:lstStyle/>
                    <a:p>
                      <a:pPr marL="0" lvl="0" indent="0" algn="ctr" rtl="0">
                        <a:lnSpc>
                          <a:spcPct val="110000"/>
                        </a:lnSpc>
                        <a:spcBef>
                          <a:spcPts val="0"/>
                        </a:spcBef>
                        <a:spcAft>
                          <a:spcPts val="0"/>
                        </a:spcAft>
                        <a:buClr>
                          <a:schemeClr val="dk1"/>
                        </a:buClr>
                        <a:buSzPts val="1100"/>
                        <a:buFont typeface="Arial"/>
                        <a:buNone/>
                      </a:pPr>
                      <a:r>
                        <a:rPr lang="en-GB" sz="2400">
                          <a:solidFill>
                            <a:srgbClr val="0D1C45"/>
                          </a:solidFill>
                          <a:latin typeface="Nunito"/>
                          <a:ea typeface="Nunito"/>
                          <a:cs typeface="Nunito"/>
                          <a:sym typeface="Nunito"/>
                        </a:rPr>
                        <a:t>Waves</a:t>
                      </a:r>
                      <a:endParaRPr sz="2400">
                        <a:solidFill>
                          <a:srgbClr val="0D1C45"/>
                        </a:solidFill>
                        <a:latin typeface="Nunito"/>
                        <a:ea typeface="Nunito"/>
                        <a:cs typeface="Nunito"/>
                        <a:sym typeface="Nunito"/>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GB" sz="1200" b="1" u="sng">
                          <a:solidFill>
                            <a:srgbClr val="0D1C45"/>
                          </a:solidFill>
                        </a:rPr>
                        <a:t>Refraction</a:t>
                      </a:r>
                      <a:endParaRPr sz="1200" b="1" u="sng">
                        <a:solidFill>
                          <a:srgbClr val="0D1C45"/>
                        </a:solidFill>
                      </a:endParaRPr>
                    </a:p>
                    <a:p>
                      <a:pPr marL="0" lvl="0" indent="0" algn="ctr" rtl="0">
                        <a:spcBef>
                          <a:spcPts val="0"/>
                        </a:spcBef>
                        <a:spcAft>
                          <a:spcPts val="0"/>
                        </a:spcAft>
                        <a:buNone/>
                      </a:pPr>
                      <a:r>
                        <a:rPr lang="en-GB" sz="1200" b="1" u="sng">
                          <a:solidFill>
                            <a:schemeClr val="hlink"/>
                          </a:solidFill>
                          <a:hlinkClick r:id="rId19" action="ppaction://hlinksldjump"/>
                        </a:rPr>
                        <a:t>2014</a:t>
                      </a:r>
                      <a:r>
                        <a:rPr lang="en-GB" sz="1200" u="sng">
                          <a:solidFill>
                            <a:schemeClr val="hlink"/>
                          </a:solidFill>
                          <a:hlinkClick r:id="rId19" action="ppaction://hlinksldjump"/>
                        </a:rPr>
                        <a:t> Q4b</a:t>
                      </a:r>
                      <a:r>
                        <a:rPr lang="en-GB" sz="1200">
                          <a:solidFill>
                            <a:srgbClr val="0D1C45"/>
                          </a:solidFill>
                        </a:rPr>
                        <a:t> (water)</a:t>
                      </a:r>
                      <a:endParaRPr sz="1200">
                        <a:solidFill>
                          <a:srgbClr val="0D1C45"/>
                        </a:solidFill>
                      </a:endParaRPr>
                    </a:p>
                    <a:p>
                      <a:pPr marL="0" lvl="0" indent="0" algn="ctr" rtl="0">
                        <a:spcBef>
                          <a:spcPts val="0"/>
                        </a:spcBef>
                        <a:spcAft>
                          <a:spcPts val="0"/>
                        </a:spcAft>
                        <a:buNone/>
                      </a:pPr>
                      <a:r>
                        <a:rPr lang="en-GB" sz="1200" b="1" u="sng">
                          <a:solidFill>
                            <a:schemeClr val="hlink"/>
                          </a:solidFill>
                          <a:hlinkClick r:id="rId20" action="ppaction://hlinksldjump"/>
                        </a:rPr>
                        <a:t>2019</a:t>
                      </a:r>
                      <a:r>
                        <a:rPr lang="en-GB" sz="1200" u="sng">
                          <a:solidFill>
                            <a:schemeClr val="hlink"/>
                          </a:solidFill>
                          <a:hlinkClick r:id="rId20" action="ppaction://hlinksldjump"/>
                        </a:rPr>
                        <a:t> Q11ai</a:t>
                      </a:r>
                      <a:r>
                        <a:rPr lang="en-GB" sz="1200">
                          <a:solidFill>
                            <a:srgbClr val="0D1C45"/>
                          </a:solidFill>
                        </a:rPr>
                        <a:t> ( prism)</a:t>
                      </a:r>
                      <a:endParaRPr sz="1200">
                        <a:solidFill>
                          <a:srgbClr val="0D1C45"/>
                        </a:solidFill>
                      </a:endParaRPr>
                    </a:p>
                    <a:p>
                      <a:pPr marL="0" lvl="0" indent="0" algn="ctr" rtl="0">
                        <a:spcBef>
                          <a:spcPts val="0"/>
                        </a:spcBef>
                        <a:spcAft>
                          <a:spcPts val="0"/>
                        </a:spcAft>
                        <a:buNone/>
                      </a:pPr>
                      <a:r>
                        <a:rPr lang="en-GB" sz="1200" b="1" u="sng">
                          <a:solidFill>
                            <a:schemeClr val="hlink"/>
                          </a:solidFill>
                          <a:hlinkClick r:id="rId21" action="ppaction://hlinksldjump"/>
                        </a:rPr>
                        <a:t>2022</a:t>
                      </a:r>
                      <a:r>
                        <a:rPr lang="en-GB" sz="1200" u="sng">
                          <a:solidFill>
                            <a:schemeClr val="hlink"/>
                          </a:solidFill>
                          <a:hlinkClick r:id="rId21" action="ppaction://hlinksldjump"/>
                        </a:rPr>
                        <a:t> Q11a</a:t>
                      </a:r>
                      <a:r>
                        <a:rPr lang="en-GB" sz="1200">
                          <a:solidFill>
                            <a:srgbClr val="0D1C45"/>
                          </a:solidFill>
                        </a:rPr>
                        <a:t> (semicircular)</a:t>
                      </a:r>
                      <a:endParaRPr sz="1200">
                        <a:solidFill>
                          <a:srgbClr val="0D1C45"/>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GB" sz="1200" b="1" u="sng">
                          <a:solidFill>
                            <a:srgbClr val="0D1C45"/>
                          </a:solidFill>
                        </a:rPr>
                        <a:t>Normal and angles</a:t>
                      </a:r>
                      <a:endParaRPr sz="1200" b="1" u="sng">
                        <a:solidFill>
                          <a:srgbClr val="0D1C45"/>
                        </a:solidFill>
                      </a:endParaRPr>
                    </a:p>
                    <a:p>
                      <a:pPr marL="0" lvl="0" indent="0" algn="ctr" rtl="0">
                        <a:spcBef>
                          <a:spcPts val="0"/>
                        </a:spcBef>
                        <a:spcAft>
                          <a:spcPts val="0"/>
                        </a:spcAft>
                        <a:buNone/>
                      </a:pPr>
                      <a:r>
                        <a:rPr lang="en-GB" sz="1200" b="1" u="sng">
                          <a:solidFill>
                            <a:schemeClr val="hlink"/>
                          </a:solidFill>
                          <a:hlinkClick r:id="rId22" action="ppaction://hlinksldjump"/>
                        </a:rPr>
                        <a:t>2015</a:t>
                      </a:r>
                      <a:r>
                        <a:rPr lang="en-GB" sz="1200" u="sng">
                          <a:solidFill>
                            <a:schemeClr val="hlink"/>
                          </a:solidFill>
                          <a:hlinkClick r:id="rId22" action="ppaction://hlinksldjump"/>
                        </a:rPr>
                        <a:t> Q5a</a:t>
                      </a:r>
                      <a:r>
                        <a:rPr lang="en-GB" sz="1200">
                          <a:solidFill>
                            <a:srgbClr val="0D1C45"/>
                          </a:solidFill>
                        </a:rPr>
                        <a:t> (i and r)</a:t>
                      </a:r>
                      <a:endParaRPr sz="1200">
                        <a:solidFill>
                          <a:srgbClr val="0D1C45"/>
                        </a:solidFill>
                      </a:endParaRPr>
                    </a:p>
                    <a:p>
                      <a:pPr marL="0" lvl="0" indent="0" algn="ctr" rtl="0">
                        <a:spcBef>
                          <a:spcPts val="0"/>
                        </a:spcBef>
                        <a:spcAft>
                          <a:spcPts val="0"/>
                        </a:spcAft>
                        <a:buNone/>
                      </a:pPr>
                      <a:r>
                        <a:rPr lang="en-GB" sz="1200" b="1" u="sng">
                          <a:solidFill>
                            <a:schemeClr val="hlink"/>
                          </a:solidFill>
                          <a:hlinkClick r:id="rId23" action="ppaction://hlinksldjump"/>
                        </a:rPr>
                        <a:t>2016</a:t>
                      </a:r>
                      <a:r>
                        <a:rPr lang="en-GB" sz="1200" u="sng">
                          <a:solidFill>
                            <a:schemeClr val="hlink"/>
                          </a:solidFill>
                          <a:hlinkClick r:id="rId23" action="ppaction://hlinksldjump"/>
                        </a:rPr>
                        <a:t> 6a</a:t>
                      </a:r>
                      <a:r>
                        <a:rPr lang="en-GB" sz="1200">
                          <a:solidFill>
                            <a:srgbClr val="0D1C45"/>
                          </a:solidFill>
                        </a:rPr>
                        <a:t> (normal, i,r)</a:t>
                      </a:r>
                      <a:endParaRPr sz="1200">
                        <a:solidFill>
                          <a:srgbClr val="0D1C45"/>
                        </a:solidFill>
                      </a:endParaRPr>
                    </a:p>
                    <a:p>
                      <a:pPr marL="0" lvl="0" indent="0" algn="ctr" rtl="0">
                        <a:spcBef>
                          <a:spcPts val="0"/>
                        </a:spcBef>
                        <a:spcAft>
                          <a:spcPts val="0"/>
                        </a:spcAft>
                        <a:buClr>
                          <a:schemeClr val="dk1"/>
                        </a:buClr>
                        <a:buSzPts val="1100"/>
                        <a:buFont typeface="Arial"/>
                        <a:buNone/>
                      </a:pPr>
                      <a:r>
                        <a:rPr lang="en-GB" sz="1200" b="1" u="sng">
                          <a:solidFill>
                            <a:schemeClr val="hlink"/>
                          </a:solidFill>
                          <a:hlinkClick r:id="rId24" action="ppaction://hlinksldjump"/>
                        </a:rPr>
                        <a:t>2018</a:t>
                      </a:r>
                      <a:r>
                        <a:rPr lang="en-GB" sz="1200" u="sng">
                          <a:solidFill>
                            <a:schemeClr val="hlink"/>
                          </a:solidFill>
                          <a:hlinkClick r:id="rId24" action="ppaction://hlinksldjump"/>
                        </a:rPr>
                        <a:t> 11c</a:t>
                      </a:r>
                      <a:r>
                        <a:rPr lang="en-GB" sz="1200">
                          <a:solidFill>
                            <a:srgbClr val="0D1C45"/>
                          </a:solidFill>
                        </a:rPr>
                        <a:t> (normal, i,r)</a:t>
                      </a:r>
                      <a:endParaRPr sz="1200">
                        <a:solidFill>
                          <a:srgbClr val="0D1C45"/>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GB" sz="1200" b="1" u="sng">
                          <a:solidFill>
                            <a:srgbClr val="0D1C45"/>
                          </a:solidFill>
                        </a:rPr>
                        <a:t>Diffraction &amp; waves</a:t>
                      </a:r>
                      <a:endParaRPr sz="1200" b="1" u="sng">
                        <a:solidFill>
                          <a:srgbClr val="0D1C45"/>
                        </a:solidFill>
                      </a:endParaRPr>
                    </a:p>
                    <a:p>
                      <a:pPr marL="0" lvl="0" indent="0" algn="ctr" rtl="0">
                        <a:spcBef>
                          <a:spcPts val="0"/>
                        </a:spcBef>
                        <a:spcAft>
                          <a:spcPts val="0"/>
                        </a:spcAft>
                        <a:buNone/>
                      </a:pPr>
                      <a:r>
                        <a:rPr lang="en-GB" sz="1200" b="1" u="sng">
                          <a:solidFill>
                            <a:schemeClr val="hlink"/>
                          </a:solidFill>
                          <a:hlinkClick r:id="rId25" action="ppaction://hlinksldjump"/>
                        </a:rPr>
                        <a:t>2017</a:t>
                      </a:r>
                      <a:r>
                        <a:rPr lang="en-GB" sz="1200" u="sng">
                          <a:solidFill>
                            <a:schemeClr val="hlink"/>
                          </a:solidFill>
                          <a:hlinkClick r:id="rId25" action="ppaction://hlinksldjump"/>
                        </a:rPr>
                        <a:t> Q4c</a:t>
                      </a:r>
                      <a:r>
                        <a:rPr lang="en-GB" sz="1200">
                          <a:solidFill>
                            <a:srgbClr val="0D1C45"/>
                          </a:solidFill>
                        </a:rPr>
                        <a:t> (gap)</a:t>
                      </a:r>
                      <a:endParaRPr sz="1200">
                        <a:solidFill>
                          <a:srgbClr val="0D1C45"/>
                        </a:solidFill>
                      </a:endParaRPr>
                    </a:p>
                    <a:p>
                      <a:pPr marL="0" lvl="0" indent="0" algn="ctr" rtl="0">
                        <a:spcBef>
                          <a:spcPts val="0"/>
                        </a:spcBef>
                        <a:spcAft>
                          <a:spcPts val="0"/>
                        </a:spcAft>
                        <a:buNone/>
                      </a:pPr>
                      <a:r>
                        <a:rPr lang="en-GB" sz="1200" b="1" u="sng">
                          <a:solidFill>
                            <a:schemeClr val="hlink"/>
                          </a:solidFill>
                          <a:hlinkClick r:id="rId26" action="ppaction://hlinksldjump"/>
                        </a:rPr>
                        <a:t>2020</a:t>
                      </a:r>
                      <a:r>
                        <a:rPr lang="en-GB" sz="1200" u="sng">
                          <a:solidFill>
                            <a:schemeClr val="hlink"/>
                          </a:solidFill>
                          <a:hlinkClick r:id="rId26" action="ppaction://hlinksldjump"/>
                        </a:rPr>
                        <a:t> Q11a</a:t>
                      </a:r>
                      <a:r>
                        <a:rPr lang="en-GB" sz="1200">
                          <a:solidFill>
                            <a:srgbClr val="0D1C45"/>
                          </a:solidFill>
                        </a:rPr>
                        <a:t> (wave)</a:t>
                      </a:r>
                      <a:endParaRPr sz="1200">
                        <a:solidFill>
                          <a:srgbClr val="0D1C45"/>
                        </a:solidFill>
                      </a:endParaRPr>
                    </a:p>
                    <a:p>
                      <a:pPr marL="0" lvl="0" indent="0" algn="ctr" rtl="0">
                        <a:spcBef>
                          <a:spcPts val="0"/>
                        </a:spcBef>
                        <a:spcAft>
                          <a:spcPts val="0"/>
                        </a:spcAft>
                        <a:buNone/>
                      </a:pPr>
                      <a:r>
                        <a:rPr lang="en-GB" sz="1200" b="1" u="sng">
                          <a:solidFill>
                            <a:schemeClr val="hlink"/>
                          </a:solidFill>
                          <a:hlinkClick r:id="rId27" action="ppaction://hlinksldjump"/>
                        </a:rPr>
                        <a:t>2022</a:t>
                      </a:r>
                      <a:r>
                        <a:rPr lang="en-GB" sz="1200" u="sng">
                          <a:solidFill>
                            <a:schemeClr val="hlink"/>
                          </a:solidFill>
                          <a:hlinkClick r:id="rId27" action="ppaction://hlinksldjump"/>
                        </a:rPr>
                        <a:t> Q10b</a:t>
                      </a:r>
                      <a:r>
                        <a:rPr lang="en-GB" sz="1200">
                          <a:solidFill>
                            <a:srgbClr val="0D1C45"/>
                          </a:solidFill>
                        </a:rPr>
                        <a:t> (obstacle)</a:t>
                      </a:r>
                      <a:endParaRPr sz="1200">
                        <a:solidFill>
                          <a:srgbClr val="0D1C45"/>
                        </a:solidFill>
                      </a:endParaRPr>
                    </a:p>
                    <a:p>
                      <a:pPr marL="0" lvl="0" indent="0" algn="ctr" rtl="0">
                        <a:spcBef>
                          <a:spcPts val="0"/>
                        </a:spcBef>
                        <a:spcAft>
                          <a:spcPts val="0"/>
                        </a:spcAft>
                        <a:buClr>
                          <a:schemeClr val="dk1"/>
                        </a:buClr>
                        <a:buSzPts val="1100"/>
                        <a:buFont typeface="Arial"/>
                        <a:buNone/>
                      </a:pPr>
                      <a:r>
                        <a:rPr lang="en-GB" sz="1200" b="1" u="sng">
                          <a:solidFill>
                            <a:schemeClr val="hlink"/>
                          </a:solidFill>
                          <a:hlinkClick r:id="rId28" action="ppaction://hlinksldjump"/>
                        </a:rPr>
                        <a:t>2024</a:t>
                      </a:r>
                      <a:r>
                        <a:rPr lang="en-GB" sz="1200" u="sng">
                          <a:solidFill>
                            <a:schemeClr val="hlink"/>
                          </a:solidFill>
                          <a:hlinkClick r:id="rId28" action="ppaction://hlinksldjump"/>
                        </a:rPr>
                        <a:t> Q11d</a:t>
                      </a:r>
                      <a:r>
                        <a:rPr lang="en-GB" sz="1200">
                          <a:solidFill>
                            <a:srgbClr val="0D1C45"/>
                          </a:solidFill>
                        </a:rPr>
                        <a:t> (obstacle)</a:t>
                      </a:r>
                      <a:endParaRPr sz="1200">
                        <a:solidFill>
                          <a:srgbClr val="0D1C45"/>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238" name="Google Shape;238;p3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solidFill>
                  <a:schemeClr val="hlink"/>
                </a:solidFill>
                <a:uFill>
                  <a:noFill/>
                </a:uFill>
                <a:hlinkClick r:id="rId29" action="ppaction://hlinksldjump"/>
              </a:rPr>
              <a:t>←</a:t>
            </a:r>
            <a:endParaRPr sz="1800" b="1">
              <a:solidFill>
                <a:schemeClr val="dk2"/>
              </a:solidFill>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Shape 2835"/>
        <p:cNvGrpSpPr/>
        <p:nvPr/>
      </p:nvGrpSpPr>
      <p:grpSpPr>
        <a:xfrm>
          <a:off x="0" y="0"/>
          <a:ext cx="0" cy="0"/>
          <a:chOff x="0" y="0"/>
          <a:chExt cx="0" cy="0"/>
        </a:xfrm>
      </p:grpSpPr>
      <p:sp>
        <p:nvSpPr>
          <p:cNvPr id="2836" name="Google Shape;2836;p192"/>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837" name="Google Shape;2837;p192"/>
          <p:cNvSpPr txBox="1"/>
          <p:nvPr/>
        </p:nvSpPr>
        <p:spPr>
          <a:xfrm>
            <a:off x="6587450" y="546725"/>
            <a:ext cx="11304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2020 </a:t>
            </a:r>
            <a:r>
              <a:rPr lang="en-GB" sz="1200">
                <a:solidFill>
                  <a:schemeClr val="dk1"/>
                </a:solidFill>
              </a:rPr>
              <a:t>4b,c,dii</a:t>
            </a:r>
            <a:endParaRPr/>
          </a:p>
        </p:txBody>
      </p:sp>
      <p:sp>
        <p:nvSpPr>
          <p:cNvPr id="2838" name="Google Shape;2838;p192"/>
          <p:cNvSpPr txBox="1"/>
          <p:nvPr/>
        </p:nvSpPr>
        <p:spPr>
          <a:xfrm>
            <a:off x="469500" y="4434725"/>
            <a:ext cx="3923700" cy="523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Hydra</a:t>
            </a:r>
            <a:r>
              <a:rPr lang="en-GB" sz="1100">
                <a:solidFill>
                  <a:schemeClr val="dk1"/>
                </a:solidFill>
              </a:rPr>
              <a:t> </a:t>
            </a:r>
            <a:r>
              <a:rPr lang="en-GB" sz="1100" b="1">
                <a:solidFill>
                  <a:schemeClr val="dk1"/>
                </a:solidFill>
              </a:rPr>
              <a:t>(1)</a:t>
            </a:r>
            <a:endParaRPr sz="1100">
              <a:solidFill>
                <a:schemeClr val="dk1"/>
              </a:solidFill>
            </a:endParaRPr>
          </a:p>
          <a:p>
            <a:pPr marL="0" lvl="0" indent="0" algn="l" rtl="0">
              <a:spcBef>
                <a:spcPts val="0"/>
              </a:spcBef>
              <a:spcAft>
                <a:spcPts val="0"/>
              </a:spcAft>
              <a:buNone/>
            </a:pPr>
            <a:r>
              <a:rPr lang="en-GB" sz="1100">
                <a:solidFill>
                  <a:schemeClr val="dk1"/>
                </a:solidFill>
              </a:rPr>
              <a:t>Longest orbital period </a:t>
            </a:r>
            <a:r>
              <a:rPr lang="en-GB" sz="1100" b="1">
                <a:solidFill>
                  <a:schemeClr val="dk1"/>
                </a:solidFill>
              </a:rPr>
              <a:t>(1)</a:t>
            </a:r>
            <a:endParaRPr sz="1100">
              <a:solidFill>
                <a:schemeClr val="dk1"/>
              </a:solidFill>
            </a:endParaRPr>
          </a:p>
        </p:txBody>
      </p:sp>
      <p:sp>
        <p:nvSpPr>
          <p:cNvPr id="2839" name="Google Shape;2839;p192"/>
          <p:cNvSpPr txBox="1"/>
          <p:nvPr/>
        </p:nvSpPr>
        <p:spPr>
          <a:xfrm>
            <a:off x="382900" y="1063625"/>
            <a:ext cx="39237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table shows information about the moons of the dwarf planet Pluto.</a:t>
            </a:r>
            <a:endParaRPr/>
          </a:p>
          <a:p>
            <a:pPr marL="0" lvl="0" indent="0" algn="ctr"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a:p>
        </p:txBody>
      </p:sp>
      <p:sp>
        <p:nvSpPr>
          <p:cNvPr id="2840" name="Google Shape;2840;p192"/>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841" name="Google Shape;2841;p19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842" name="Google Shape;2842;p192"/>
          <p:cNvSpPr txBox="1"/>
          <p:nvPr/>
        </p:nvSpPr>
        <p:spPr>
          <a:xfrm>
            <a:off x="469500" y="3325075"/>
            <a:ext cx="39237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State which of these moons orbits at the greatest distance from Pluto.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Justify your answer. </a:t>
            </a:r>
            <a:r>
              <a:rPr lang="en-GB" b="1">
                <a:solidFill>
                  <a:schemeClr val="dk1"/>
                </a:solidFill>
              </a:rPr>
              <a:t>(2)</a:t>
            </a:r>
            <a:endParaRPr b="1">
              <a:solidFill>
                <a:schemeClr val="dk1"/>
              </a:solidFill>
            </a:endParaRPr>
          </a:p>
        </p:txBody>
      </p:sp>
      <p:pic>
        <p:nvPicPr>
          <p:cNvPr id="2843" name="Google Shape;2843;p192"/>
          <p:cNvPicPr preferRelativeResize="0"/>
          <p:nvPr/>
        </p:nvPicPr>
        <p:blipFill>
          <a:blip r:embed="rId4">
            <a:alphaModFix/>
          </a:blip>
          <a:stretch>
            <a:fillRect/>
          </a:stretch>
        </p:blipFill>
        <p:spPr>
          <a:xfrm>
            <a:off x="793953" y="1640327"/>
            <a:ext cx="3486925" cy="1582450"/>
          </a:xfrm>
          <a:prstGeom prst="rect">
            <a:avLst/>
          </a:prstGeom>
          <a:noFill/>
          <a:ln>
            <a:noFill/>
          </a:ln>
        </p:spPr>
      </p:pic>
      <p:sp>
        <p:nvSpPr>
          <p:cNvPr id="2844" name="Google Shape;2844;p192"/>
          <p:cNvSpPr txBox="1"/>
          <p:nvPr/>
        </p:nvSpPr>
        <p:spPr>
          <a:xfrm>
            <a:off x="4995675" y="1017725"/>
            <a:ext cx="40164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On its journey to Pluto, the space probe New Horizons passed close by the planet Jupiter.</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New Horizons maintained this speed as it travelled on towards Pluto.</a:t>
            </a:r>
            <a:endParaRPr/>
          </a:p>
        </p:txBody>
      </p:sp>
      <p:sp>
        <p:nvSpPr>
          <p:cNvPr id="2845" name="Google Shape;2845;p192"/>
          <p:cNvSpPr txBox="1"/>
          <p:nvPr/>
        </p:nvSpPr>
        <p:spPr>
          <a:xfrm>
            <a:off x="5074875" y="2299050"/>
            <a:ext cx="3821400" cy="6927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It received a gravitational boost/ </a:t>
            </a:r>
            <a:r>
              <a:rPr lang="en-GB" sz="1100" b="1">
                <a:solidFill>
                  <a:schemeClr val="dk1"/>
                </a:solidFill>
              </a:rPr>
              <a:t>slingshot</a:t>
            </a:r>
            <a:r>
              <a:rPr lang="en-GB" sz="1100">
                <a:solidFill>
                  <a:schemeClr val="dk1"/>
                </a:solidFill>
              </a:rPr>
              <a:t>/catapult from </a:t>
            </a:r>
            <a:r>
              <a:rPr lang="en-GB" sz="1100" b="1">
                <a:solidFill>
                  <a:schemeClr val="dk1"/>
                </a:solidFill>
              </a:rPr>
              <a:t>Jupiter</a:t>
            </a:r>
            <a:r>
              <a:rPr lang="en-GB" sz="1100">
                <a:solidFill>
                  <a:schemeClr val="dk1"/>
                </a:solidFill>
              </a:rPr>
              <a:t> </a:t>
            </a:r>
            <a:r>
              <a:rPr lang="en-GB" sz="1100" b="1">
                <a:solidFill>
                  <a:schemeClr val="dk1"/>
                </a:solidFill>
              </a:rPr>
              <a:t>(1)</a:t>
            </a:r>
            <a:endParaRPr sz="1100">
              <a:solidFill>
                <a:schemeClr val="dk1"/>
              </a:solidFill>
            </a:endParaRPr>
          </a:p>
          <a:p>
            <a:pPr marL="0" lvl="0" indent="0" algn="l" rtl="0">
              <a:spcBef>
                <a:spcPts val="0"/>
              </a:spcBef>
              <a:spcAft>
                <a:spcPts val="0"/>
              </a:spcAft>
              <a:buNone/>
            </a:pPr>
            <a:r>
              <a:rPr lang="en-GB" sz="1100">
                <a:solidFill>
                  <a:schemeClr val="dk1"/>
                </a:solidFill>
              </a:rPr>
              <a:t>(causing) an </a:t>
            </a:r>
            <a:r>
              <a:rPr lang="en-GB" sz="1100" b="1">
                <a:solidFill>
                  <a:schemeClr val="dk1"/>
                </a:solidFill>
              </a:rPr>
              <a:t>increase</a:t>
            </a:r>
            <a:r>
              <a:rPr lang="en-GB" sz="1100">
                <a:solidFill>
                  <a:schemeClr val="dk1"/>
                </a:solidFill>
              </a:rPr>
              <a:t> in its </a:t>
            </a:r>
            <a:r>
              <a:rPr lang="en-GB" sz="1100" b="1">
                <a:solidFill>
                  <a:schemeClr val="dk1"/>
                </a:solidFill>
              </a:rPr>
              <a:t>speed</a:t>
            </a:r>
            <a:r>
              <a:rPr lang="en-GB" sz="1100">
                <a:solidFill>
                  <a:schemeClr val="dk1"/>
                </a:solidFill>
              </a:rPr>
              <a:t>/kinetic energy </a:t>
            </a:r>
            <a:r>
              <a:rPr lang="en-GB" sz="1100" b="1">
                <a:solidFill>
                  <a:schemeClr val="dk1"/>
                </a:solidFill>
              </a:rPr>
              <a:t>(1)</a:t>
            </a:r>
            <a:endParaRPr sz="1100" b="1">
              <a:solidFill>
                <a:schemeClr val="dk1"/>
              </a:solidFill>
            </a:endParaRPr>
          </a:p>
        </p:txBody>
      </p:sp>
      <p:sp>
        <p:nvSpPr>
          <p:cNvPr id="2846" name="Google Shape;2846;p192"/>
          <p:cNvSpPr txBox="1"/>
          <p:nvPr/>
        </p:nvSpPr>
        <p:spPr>
          <a:xfrm>
            <a:off x="5074875" y="4434725"/>
            <a:ext cx="3821400" cy="523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There is </a:t>
            </a:r>
            <a:r>
              <a:rPr lang="en-GB" sz="1100" b="1">
                <a:solidFill>
                  <a:schemeClr val="dk1"/>
                </a:solidFill>
              </a:rPr>
              <a:t>no friction</a:t>
            </a:r>
            <a:r>
              <a:rPr lang="en-GB" sz="1100">
                <a:solidFill>
                  <a:schemeClr val="dk1"/>
                </a:solidFill>
              </a:rPr>
              <a:t>/air resistance/ opposing force </a:t>
            </a:r>
            <a:r>
              <a:rPr lang="en-GB" sz="1100" b="1">
                <a:solidFill>
                  <a:schemeClr val="dk1"/>
                </a:solidFill>
              </a:rPr>
              <a:t>(1)</a:t>
            </a:r>
            <a:endParaRPr sz="1100">
              <a:solidFill>
                <a:schemeClr val="dk1"/>
              </a:solidFill>
            </a:endParaRPr>
          </a:p>
          <a:p>
            <a:pPr marL="0" lvl="0" indent="0" algn="l" rtl="0">
              <a:spcBef>
                <a:spcPts val="0"/>
              </a:spcBef>
              <a:spcAft>
                <a:spcPts val="0"/>
              </a:spcAft>
              <a:buNone/>
            </a:pPr>
            <a:r>
              <a:rPr lang="en-GB" sz="1100">
                <a:solidFill>
                  <a:schemeClr val="dk1"/>
                </a:solidFill>
              </a:rPr>
              <a:t>Therefore there is </a:t>
            </a:r>
            <a:r>
              <a:rPr lang="en-GB" sz="1100" b="1">
                <a:solidFill>
                  <a:schemeClr val="dk1"/>
                </a:solidFill>
              </a:rPr>
              <a:t>no unbalanced force</a:t>
            </a:r>
            <a:r>
              <a:rPr lang="en-GB" sz="1100">
                <a:solidFill>
                  <a:schemeClr val="dk1"/>
                </a:solidFill>
              </a:rPr>
              <a:t> </a:t>
            </a:r>
            <a:r>
              <a:rPr lang="en-GB" sz="1100" b="1">
                <a:solidFill>
                  <a:schemeClr val="dk1"/>
                </a:solidFill>
              </a:rPr>
              <a:t>(1)</a:t>
            </a:r>
            <a:endParaRPr sz="1100">
              <a:solidFill>
                <a:schemeClr val="dk1"/>
              </a:solidFill>
            </a:endParaRPr>
          </a:p>
        </p:txBody>
      </p:sp>
      <p:sp>
        <p:nvSpPr>
          <p:cNvPr id="2847" name="Google Shape;2847;p192"/>
          <p:cNvSpPr txBox="1"/>
          <p:nvPr/>
        </p:nvSpPr>
        <p:spPr>
          <a:xfrm>
            <a:off x="5074875" y="1606300"/>
            <a:ext cx="38214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Explain how passing close to Jupiter reduced the journey time to Pluto. </a:t>
            </a:r>
            <a:r>
              <a:rPr lang="en-GB" b="1">
                <a:solidFill>
                  <a:schemeClr val="dk1"/>
                </a:solidFill>
              </a:rPr>
              <a:t>(2)</a:t>
            </a:r>
            <a:endParaRPr/>
          </a:p>
        </p:txBody>
      </p:sp>
      <p:sp>
        <p:nvSpPr>
          <p:cNvPr id="2848" name="Google Shape;2848;p192"/>
          <p:cNvSpPr txBox="1"/>
          <p:nvPr/>
        </p:nvSpPr>
        <p:spPr>
          <a:xfrm>
            <a:off x="5074875" y="3541725"/>
            <a:ext cx="38214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Explain, in terms of forces, why New Horizons did not have to use any fuel in order to maintain this speed. </a:t>
            </a:r>
            <a:r>
              <a:rPr lang="en-GB" b="1">
                <a:solidFill>
                  <a:schemeClr val="dk1"/>
                </a:solidFill>
              </a:rPr>
              <a:t>(2)</a:t>
            </a:r>
            <a:endParaRPr/>
          </a:p>
        </p:txBody>
      </p:sp>
      <p:pic>
        <p:nvPicPr>
          <p:cNvPr id="2849" name="Google Shape;2849;p192">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3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4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4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4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4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Shape 2853"/>
        <p:cNvGrpSpPr/>
        <p:nvPr/>
      </p:nvGrpSpPr>
      <p:grpSpPr>
        <a:xfrm>
          <a:off x="0" y="0"/>
          <a:ext cx="0" cy="0"/>
          <a:chOff x="0" y="0"/>
          <a:chExt cx="0" cy="0"/>
        </a:xfrm>
      </p:grpSpPr>
      <p:sp>
        <p:nvSpPr>
          <p:cNvPr id="2854" name="Google Shape;2854;p193"/>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855" name="Google Shape;2855;p193"/>
          <p:cNvSpPr txBox="1"/>
          <p:nvPr/>
        </p:nvSpPr>
        <p:spPr>
          <a:xfrm>
            <a:off x="6587450" y="546725"/>
            <a:ext cx="11304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2022 Q</a:t>
            </a:r>
            <a:r>
              <a:rPr lang="en-GB" sz="1200">
                <a:solidFill>
                  <a:schemeClr val="dk1"/>
                </a:solidFill>
              </a:rPr>
              <a:t>3b</a:t>
            </a:r>
            <a:endParaRPr/>
          </a:p>
        </p:txBody>
      </p:sp>
      <p:sp>
        <p:nvSpPr>
          <p:cNvPr id="2856" name="Google Shape;2856;p193"/>
          <p:cNvSpPr txBox="1"/>
          <p:nvPr/>
        </p:nvSpPr>
        <p:spPr>
          <a:xfrm>
            <a:off x="5045875" y="1162713"/>
            <a:ext cx="3923700" cy="1369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Acceleration </a:t>
            </a:r>
            <a:r>
              <a:rPr lang="en-GB" sz="1100" b="1">
                <a:solidFill>
                  <a:schemeClr val="dk1"/>
                </a:solidFill>
              </a:rPr>
              <a:t>increases</a:t>
            </a:r>
            <a:r>
              <a:rPr lang="en-GB" sz="1100">
                <a:solidFill>
                  <a:schemeClr val="dk1"/>
                </a:solidFill>
              </a:rPr>
              <a:t> </a:t>
            </a:r>
            <a:r>
              <a:rPr lang="en-GB" sz="1100" b="1">
                <a:solidFill>
                  <a:schemeClr val="dk1"/>
                </a:solidFill>
              </a:rPr>
              <a:t>(1)</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Weight</a:t>
            </a:r>
            <a:r>
              <a:rPr lang="en-GB" sz="1100">
                <a:solidFill>
                  <a:schemeClr val="dk1"/>
                </a:solidFill>
              </a:rPr>
              <a:t>/mass </a:t>
            </a:r>
            <a:r>
              <a:rPr lang="en-GB" sz="1100" b="1">
                <a:solidFill>
                  <a:schemeClr val="dk1"/>
                </a:solidFill>
              </a:rPr>
              <a:t>decreases</a:t>
            </a:r>
            <a:r>
              <a:rPr lang="en-GB" sz="1100">
                <a:solidFill>
                  <a:schemeClr val="dk1"/>
                </a:solidFill>
              </a:rPr>
              <a:t> (as fuel is used)</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a:solidFill>
                  <a:schemeClr val="dk1"/>
                </a:solidFill>
              </a:rPr>
              <a:t>OR</a:t>
            </a:r>
            <a:endParaRPr sz="1100">
              <a:solidFill>
                <a:schemeClr val="dk1"/>
              </a:solidFill>
            </a:endParaRPr>
          </a:p>
          <a:p>
            <a:pPr marL="0" lvl="0" indent="0" algn="l" rtl="0">
              <a:spcBef>
                <a:spcPts val="0"/>
              </a:spcBef>
              <a:spcAft>
                <a:spcPts val="0"/>
              </a:spcAft>
              <a:buNone/>
            </a:pPr>
            <a:endParaRPr sz="1100" b="1">
              <a:solidFill>
                <a:schemeClr val="dk1"/>
              </a:solidFill>
            </a:endParaRPr>
          </a:p>
          <a:p>
            <a:pPr marL="0" lvl="0" indent="0" algn="l" rtl="0">
              <a:spcBef>
                <a:spcPts val="0"/>
              </a:spcBef>
              <a:spcAft>
                <a:spcPts val="0"/>
              </a:spcAft>
              <a:buNone/>
            </a:pPr>
            <a:r>
              <a:rPr lang="en-GB" sz="1100" b="1">
                <a:solidFill>
                  <a:schemeClr val="dk1"/>
                </a:solidFill>
              </a:rPr>
              <a:t>Gravitational field strength</a:t>
            </a:r>
            <a:r>
              <a:rPr lang="en-GB" sz="1100">
                <a:solidFill>
                  <a:schemeClr val="dk1"/>
                </a:solidFill>
              </a:rPr>
              <a:t> decreases </a:t>
            </a:r>
            <a:r>
              <a:rPr lang="en-GB" sz="1100" b="1">
                <a:solidFill>
                  <a:schemeClr val="dk1"/>
                </a:solidFill>
              </a:rPr>
              <a:t>(1)</a:t>
            </a:r>
            <a:endParaRPr sz="1100">
              <a:solidFill>
                <a:schemeClr val="dk1"/>
              </a:solidFill>
            </a:endParaRPr>
          </a:p>
        </p:txBody>
      </p:sp>
      <p:sp>
        <p:nvSpPr>
          <p:cNvPr id="2857" name="Google Shape;2857;p193"/>
          <p:cNvSpPr txBox="1"/>
          <p:nvPr/>
        </p:nvSpPr>
        <p:spPr>
          <a:xfrm>
            <a:off x="382900" y="1208600"/>
            <a:ext cx="29421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spaceship on Mars is being prepared for the return journey to Earth.</a:t>
            </a:r>
            <a:endParaRPr/>
          </a:p>
          <a:p>
            <a:pPr marL="0" lvl="0" indent="0" algn="ctr"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a:p>
        </p:txBody>
      </p:sp>
      <p:sp>
        <p:nvSpPr>
          <p:cNvPr id="2858" name="Google Shape;2858;p193"/>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859" name="Google Shape;2859;p19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860" name="Google Shape;2860;p193"/>
          <p:cNvSpPr txBox="1"/>
          <p:nvPr/>
        </p:nvSpPr>
        <p:spPr>
          <a:xfrm>
            <a:off x="382900" y="1975925"/>
            <a:ext cx="43344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The mass of the spaceship including fuel and crew is </a:t>
            </a:r>
            <a:r>
              <a:rPr lang="en-GB" b="1">
                <a:solidFill>
                  <a:schemeClr val="dk1"/>
                </a:solidFill>
              </a:rPr>
              <a:t>1.3 × 10</a:t>
            </a:r>
            <a:r>
              <a:rPr lang="en-GB" b="1" baseline="30000">
                <a:solidFill>
                  <a:schemeClr val="dk1"/>
                </a:solidFill>
              </a:rPr>
              <a:t>6 </a:t>
            </a:r>
            <a:r>
              <a:rPr lang="en-GB" b="1">
                <a:solidFill>
                  <a:schemeClr val="dk1"/>
                </a:solidFill>
              </a:rPr>
              <a:t>kg</a:t>
            </a:r>
            <a:r>
              <a:rPr lang="en-GB">
                <a:solidFill>
                  <a:schemeClr val="dk1"/>
                </a:solidFill>
              </a:rPr>
              <a: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The rocket engines on the spaceship produce a constant upward thrust of </a:t>
            </a:r>
            <a:r>
              <a:rPr lang="en-GB" b="1">
                <a:solidFill>
                  <a:schemeClr val="dk1"/>
                </a:solidFill>
              </a:rPr>
              <a:t>1.2 × 10</a:t>
            </a:r>
            <a:r>
              <a:rPr lang="en-GB" b="1" baseline="30000">
                <a:solidFill>
                  <a:schemeClr val="dk1"/>
                </a:solidFill>
              </a:rPr>
              <a:t>7</a:t>
            </a:r>
            <a:r>
              <a:rPr lang="en-GB" b="1">
                <a:solidFill>
                  <a:schemeClr val="dk1"/>
                </a:solidFill>
              </a:rPr>
              <a:t> N</a:t>
            </a:r>
            <a:r>
              <a:rPr lang="en-GB">
                <a:solidFill>
                  <a:schemeClr val="dk1"/>
                </a:solidFill>
              </a:rPr>
              <a:t>.</a:t>
            </a:r>
            <a:endParaRPr b="1">
              <a:solidFill>
                <a:schemeClr val="dk1"/>
              </a:solidFill>
            </a:endParaRPr>
          </a:p>
        </p:txBody>
      </p:sp>
      <p:pic>
        <p:nvPicPr>
          <p:cNvPr id="2861" name="Google Shape;2861;p193"/>
          <p:cNvPicPr preferRelativeResize="0"/>
          <p:nvPr/>
        </p:nvPicPr>
        <p:blipFill>
          <a:blip r:embed="rId4">
            <a:alphaModFix/>
          </a:blip>
          <a:stretch>
            <a:fillRect/>
          </a:stretch>
        </p:blipFill>
        <p:spPr>
          <a:xfrm>
            <a:off x="3324988" y="1162713"/>
            <a:ext cx="1211100" cy="813175"/>
          </a:xfrm>
          <a:prstGeom prst="rect">
            <a:avLst/>
          </a:prstGeom>
          <a:noFill/>
          <a:ln>
            <a:noFill/>
          </a:ln>
        </p:spPr>
      </p:pic>
      <p:sp>
        <p:nvSpPr>
          <p:cNvPr id="2862" name="Google Shape;2862;p193"/>
          <p:cNvSpPr/>
          <p:nvPr/>
        </p:nvSpPr>
        <p:spPr>
          <a:xfrm>
            <a:off x="5045875" y="2779225"/>
            <a:ext cx="3923700" cy="1575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0" lvl="0" indent="0" algn="l" rtl="0">
              <a:spcBef>
                <a:spcPts val="0"/>
              </a:spcBef>
              <a:spcAft>
                <a:spcPts val="0"/>
              </a:spcAft>
              <a:buNone/>
            </a:pPr>
            <a:r>
              <a:rPr lang="en-GB"/>
              <a:t>The weight of the spaceship on Mars</a:t>
            </a:r>
            <a:endParaRPr/>
          </a:p>
          <a:p>
            <a:pPr marL="0" lvl="0" indent="0" algn="l" rtl="0">
              <a:spcBef>
                <a:spcPts val="2500"/>
              </a:spcBef>
              <a:spcAft>
                <a:spcPts val="0"/>
              </a:spcAft>
              <a:buNone/>
            </a:pPr>
            <a:r>
              <a:rPr lang="en-GB"/>
              <a:t>The acceleration of the spaceship at launch off the surface of Mars</a:t>
            </a:r>
            <a:endParaRPr/>
          </a:p>
          <a:p>
            <a:pPr marL="0" lvl="0" indent="0" algn="l" rtl="0">
              <a:spcBef>
                <a:spcPts val="2500"/>
              </a:spcBef>
              <a:spcAft>
                <a:spcPts val="2500"/>
              </a:spcAft>
              <a:buNone/>
            </a:pPr>
            <a:endParaRPr/>
          </a:p>
        </p:txBody>
      </p:sp>
      <p:sp>
        <p:nvSpPr>
          <p:cNvPr id="2863" name="Google Shape;2863;p193"/>
          <p:cNvSpPr txBox="1"/>
          <p:nvPr/>
        </p:nvSpPr>
        <p:spPr>
          <a:xfrm>
            <a:off x="7802401" y="3318125"/>
            <a:ext cx="10764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4.8 x 10</a:t>
            </a:r>
            <a:r>
              <a:rPr lang="en-GB" b="1" baseline="30000"/>
              <a:t>6 </a:t>
            </a:r>
            <a:r>
              <a:rPr lang="en-GB" b="1"/>
              <a:t>N</a:t>
            </a:r>
            <a:endParaRPr b="1" baseline="30000"/>
          </a:p>
        </p:txBody>
      </p:sp>
      <p:sp>
        <p:nvSpPr>
          <p:cNvPr id="2864" name="Google Shape;2864;p193"/>
          <p:cNvSpPr txBox="1"/>
          <p:nvPr/>
        </p:nvSpPr>
        <p:spPr>
          <a:xfrm>
            <a:off x="7802398" y="3955129"/>
            <a:ext cx="10764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5.5 ms</a:t>
            </a:r>
            <a:r>
              <a:rPr lang="en-GB" b="1" baseline="30000"/>
              <a:t>−2</a:t>
            </a:r>
            <a:endParaRPr b="1" baseline="30000"/>
          </a:p>
        </p:txBody>
      </p:sp>
      <p:sp>
        <p:nvSpPr>
          <p:cNvPr id="2865" name="Google Shape;2865;p193"/>
          <p:cNvSpPr txBox="1"/>
          <p:nvPr/>
        </p:nvSpPr>
        <p:spPr>
          <a:xfrm>
            <a:off x="3609300" y="15300"/>
            <a:ext cx="1925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sp>
        <p:nvSpPr>
          <p:cNvPr id="2866" name="Google Shape;2866;p193"/>
          <p:cNvSpPr txBox="1"/>
          <p:nvPr/>
        </p:nvSpPr>
        <p:spPr>
          <a:xfrm>
            <a:off x="382900" y="3311000"/>
            <a:ext cx="41823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State what happens to the acceleration of the spaceship as its altitude increases.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Justify your answer.  </a:t>
            </a:r>
            <a:r>
              <a:rPr lang="en-GB" b="1">
                <a:solidFill>
                  <a:schemeClr val="dk1"/>
                </a:solidFill>
              </a:rPr>
              <a:t>(2)</a:t>
            </a:r>
            <a:endParaRPr b="1">
              <a:solidFill>
                <a:schemeClr val="dk1"/>
              </a:solidFill>
            </a:endParaRPr>
          </a:p>
        </p:txBody>
      </p:sp>
      <p:pic>
        <p:nvPicPr>
          <p:cNvPr id="2867" name="Google Shape;2867;p193">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5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5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5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5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5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86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8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Shape 2871"/>
        <p:cNvGrpSpPr/>
        <p:nvPr/>
      </p:nvGrpSpPr>
      <p:grpSpPr>
        <a:xfrm>
          <a:off x="0" y="0"/>
          <a:ext cx="0" cy="0"/>
          <a:chOff x="0" y="0"/>
          <a:chExt cx="0" cy="0"/>
        </a:xfrm>
      </p:grpSpPr>
      <p:sp>
        <p:nvSpPr>
          <p:cNvPr id="2872" name="Google Shape;2872;p194"/>
          <p:cNvSpPr/>
          <p:nvPr/>
        </p:nvSpPr>
        <p:spPr>
          <a:xfrm>
            <a:off x="5018200" y="1509725"/>
            <a:ext cx="3923700" cy="1350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73" name="Google Shape;2873;p194"/>
          <p:cNvSpPr txBox="1"/>
          <p:nvPr/>
        </p:nvSpPr>
        <p:spPr>
          <a:xfrm>
            <a:off x="402100" y="1509725"/>
            <a:ext cx="4150800" cy="3530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100" b="1"/>
              <a:t>Making plans for Rigel</a:t>
            </a:r>
            <a:endParaRPr sz="1100"/>
          </a:p>
          <a:p>
            <a:pPr marL="0" lvl="0" indent="0" algn="l" rtl="0">
              <a:spcBef>
                <a:spcPts val="1000"/>
              </a:spcBef>
              <a:spcAft>
                <a:spcPts val="0"/>
              </a:spcAft>
              <a:buNone/>
            </a:pPr>
            <a:r>
              <a:rPr lang="en-GB" sz="1100"/>
              <a:t>Betelgeuse might be regularly mentioned in the news but there are other supergiants in the night sky. One of these is Rigel, a blue supergiant star that makes up the ‘left foot’ of the constellation of Orion. It is approximately 8 million years old and is one of the brightest stars in our night sky.</a:t>
            </a:r>
            <a:endParaRPr sz="1100"/>
          </a:p>
          <a:p>
            <a:pPr marL="0" lvl="0" indent="0" algn="l" rtl="0">
              <a:spcBef>
                <a:spcPts val="0"/>
              </a:spcBef>
              <a:spcAft>
                <a:spcPts val="0"/>
              </a:spcAft>
              <a:buNone/>
            </a:pPr>
            <a:endParaRPr sz="1100"/>
          </a:p>
          <a:p>
            <a:pPr marL="0" lvl="0" indent="0" algn="l" rtl="0">
              <a:spcBef>
                <a:spcPts val="0"/>
              </a:spcBef>
              <a:spcAft>
                <a:spcPts val="0"/>
              </a:spcAft>
              <a:buNone/>
            </a:pPr>
            <a:r>
              <a:rPr lang="en-GB" sz="1100"/>
              <a:t>Blue supergiants, such as Rigel, are short-lived and are destined to explode as a supernova. Even though Rigel is 860 light-years from Earth, the supernova will be clear to see. Astronomers believe that it will be as bright as a half-moon and will be visible in the sky during the day. However, the light show will only last a few months before it fades.</a:t>
            </a:r>
            <a:endParaRPr sz="1100"/>
          </a:p>
          <a:p>
            <a:pPr marL="0" lvl="0" indent="0" algn="l" rtl="0">
              <a:spcBef>
                <a:spcPts val="0"/>
              </a:spcBef>
              <a:spcAft>
                <a:spcPts val="0"/>
              </a:spcAft>
              <a:buNone/>
            </a:pPr>
            <a:endParaRPr sz="1100"/>
          </a:p>
          <a:p>
            <a:pPr marL="0" lvl="0" indent="0" algn="l" rtl="0">
              <a:spcBef>
                <a:spcPts val="0"/>
              </a:spcBef>
              <a:spcAft>
                <a:spcPts val="0"/>
              </a:spcAft>
              <a:buNone/>
            </a:pPr>
            <a:r>
              <a:rPr lang="en-GB" sz="1100">
                <a:solidFill>
                  <a:schemeClr val="dk1"/>
                </a:solidFill>
              </a:rPr>
              <a:t>When it explodes, Rigel will throw debris into space at approximately 5% of the speed of light. Intense waves of radiation, including X-rays and gamma rays, will be radiated into space. The core of the star will collapse into an extremely dense ball of nuclear matter called a neutron star.</a:t>
            </a:r>
            <a:endParaRPr sz="1100"/>
          </a:p>
        </p:txBody>
      </p:sp>
      <p:sp>
        <p:nvSpPr>
          <p:cNvPr id="2874" name="Google Shape;2874;p194"/>
          <p:cNvSpPr/>
          <p:nvPr/>
        </p:nvSpPr>
        <p:spPr>
          <a:xfrm>
            <a:off x="382900" y="1509725"/>
            <a:ext cx="4189200" cy="3487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75" name="Google Shape;2875;p194"/>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876" name="Google Shape;2876;p194"/>
          <p:cNvSpPr txBox="1"/>
          <p:nvPr/>
        </p:nvSpPr>
        <p:spPr>
          <a:xfrm>
            <a:off x="6587450" y="546725"/>
            <a:ext cx="11304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2022 </a:t>
            </a:r>
            <a:r>
              <a:rPr lang="en-GB" sz="1200">
                <a:solidFill>
                  <a:schemeClr val="dk1"/>
                </a:solidFill>
              </a:rPr>
              <a:t>Q5b</a:t>
            </a:r>
            <a:endParaRPr/>
          </a:p>
        </p:txBody>
      </p:sp>
      <p:sp>
        <p:nvSpPr>
          <p:cNvPr id="2877" name="Google Shape;2877;p194"/>
          <p:cNvSpPr txBox="1"/>
          <p:nvPr/>
        </p:nvSpPr>
        <p:spPr>
          <a:xfrm>
            <a:off x="5018100" y="3796563"/>
            <a:ext cx="3923700" cy="1200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Light</a:t>
            </a:r>
            <a:r>
              <a:rPr lang="en-GB" sz="1100">
                <a:solidFill>
                  <a:schemeClr val="dk1"/>
                </a:solidFill>
              </a:rPr>
              <a:t>/EM radiation will take </a:t>
            </a:r>
            <a:r>
              <a:rPr lang="en-GB" sz="1100" b="1">
                <a:solidFill>
                  <a:schemeClr val="dk1"/>
                </a:solidFill>
              </a:rPr>
              <a:t>860 years</a:t>
            </a:r>
            <a:r>
              <a:rPr lang="en-GB" sz="1100">
                <a:solidFill>
                  <a:schemeClr val="dk1"/>
                </a:solidFill>
              </a:rPr>
              <a:t> to </a:t>
            </a:r>
            <a:r>
              <a:rPr lang="en-GB" sz="1100" b="1">
                <a:solidFill>
                  <a:schemeClr val="dk1"/>
                </a:solidFill>
              </a:rPr>
              <a:t>reach</a:t>
            </a:r>
            <a:r>
              <a:rPr lang="en-GB" sz="1100">
                <a:solidFill>
                  <a:schemeClr val="dk1"/>
                </a:solidFill>
              </a:rPr>
              <a:t> </a:t>
            </a:r>
            <a:r>
              <a:rPr lang="en-GB" sz="1100" b="1">
                <a:solidFill>
                  <a:schemeClr val="dk1"/>
                </a:solidFill>
              </a:rPr>
              <a:t>Earth</a:t>
            </a:r>
            <a:r>
              <a:rPr lang="en-GB" sz="1100">
                <a:solidFill>
                  <a:schemeClr val="dk1"/>
                </a:solidFill>
              </a:rPr>
              <a:t>.</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OR</a:t>
            </a:r>
            <a:r>
              <a:rPr lang="en-GB" sz="1100">
                <a:solidFill>
                  <a:schemeClr val="dk1"/>
                </a:solidFill>
              </a:rPr>
              <a:t> </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a:solidFill>
                  <a:schemeClr val="dk1"/>
                </a:solidFill>
              </a:rPr>
              <a:t>The </a:t>
            </a:r>
            <a:r>
              <a:rPr lang="en-GB" sz="1100" b="1">
                <a:solidFill>
                  <a:schemeClr val="dk1"/>
                </a:solidFill>
              </a:rPr>
              <a:t>light</a:t>
            </a:r>
            <a:r>
              <a:rPr lang="en-GB" sz="1100">
                <a:solidFill>
                  <a:schemeClr val="dk1"/>
                </a:solidFill>
              </a:rPr>
              <a:t>/EM radiation from the </a:t>
            </a:r>
            <a:r>
              <a:rPr lang="en-GB" sz="1100" b="1">
                <a:solidFill>
                  <a:schemeClr val="dk1"/>
                </a:solidFill>
              </a:rPr>
              <a:t>supernova</a:t>
            </a:r>
            <a:r>
              <a:rPr lang="en-GB" sz="1100">
                <a:solidFill>
                  <a:schemeClr val="dk1"/>
                </a:solidFill>
              </a:rPr>
              <a:t> has </a:t>
            </a:r>
            <a:r>
              <a:rPr lang="en-GB" sz="1100" b="1">
                <a:solidFill>
                  <a:schemeClr val="dk1"/>
                </a:solidFill>
              </a:rPr>
              <a:t>not reached Earth</a:t>
            </a:r>
            <a:r>
              <a:rPr lang="en-GB" sz="1100">
                <a:solidFill>
                  <a:schemeClr val="dk1"/>
                </a:solidFill>
              </a:rPr>
              <a:t> </a:t>
            </a:r>
            <a:r>
              <a:rPr lang="en-GB" sz="1100" b="1">
                <a:solidFill>
                  <a:schemeClr val="dk1"/>
                </a:solidFill>
              </a:rPr>
              <a:t>yet</a:t>
            </a:r>
            <a:r>
              <a:rPr lang="en-GB" sz="1100">
                <a:solidFill>
                  <a:schemeClr val="dk1"/>
                </a:solidFill>
              </a:rPr>
              <a:t>.</a:t>
            </a:r>
            <a:endParaRPr sz="1100">
              <a:solidFill>
                <a:schemeClr val="dk1"/>
              </a:solidFill>
            </a:endParaRPr>
          </a:p>
        </p:txBody>
      </p:sp>
      <p:sp>
        <p:nvSpPr>
          <p:cNvPr id="2878" name="Google Shape;2878;p194"/>
          <p:cNvSpPr txBox="1"/>
          <p:nvPr/>
        </p:nvSpPr>
        <p:spPr>
          <a:xfrm>
            <a:off x="382900" y="1063625"/>
            <a:ext cx="463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Read the passage and answer the questions that follow.</a:t>
            </a:r>
            <a:endParaRPr/>
          </a:p>
        </p:txBody>
      </p:sp>
      <p:sp>
        <p:nvSpPr>
          <p:cNvPr id="2879" name="Google Shape;2879;p194"/>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880" name="Google Shape;2880;p19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881" name="Google Shape;2881;p194"/>
          <p:cNvSpPr txBox="1"/>
          <p:nvPr/>
        </p:nvSpPr>
        <p:spPr>
          <a:xfrm>
            <a:off x="5018100" y="2912500"/>
            <a:ext cx="39237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Explain why the supernova explosion may already have happened but has not yet been detected. </a:t>
            </a:r>
            <a:r>
              <a:rPr lang="en-GB" b="1">
                <a:solidFill>
                  <a:schemeClr val="dk1"/>
                </a:solidFill>
              </a:rPr>
              <a:t>(1)</a:t>
            </a:r>
            <a:endParaRPr b="1">
              <a:solidFill>
                <a:schemeClr val="dk1"/>
              </a:solidFill>
            </a:endParaRPr>
          </a:p>
        </p:txBody>
      </p:sp>
      <p:sp>
        <p:nvSpPr>
          <p:cNvPr id="2882" name="Google Shape;2882;p194"/>
          <p:cNvSpPr txBox="1"/>
          <p:nvPr/>
        </p:nvSpPr>
        <p:spPr>
          <a:xfrm>
            <a:off x="5018100" y="1503263"/>
            <a:ext cx="2673600" cy="1369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It is not possible to predict exactly when Rigel will explode and there is the possibility that it has already happened, it just hasn’t been detected yet! The best estimate scientists have is that it will take place within the next million years, or so.</a:t>
            </a:r>
            <a:endParaRPr sz="1100"/>
          </a:p>
        </p:txBody>
      </p:sp>
      <p:pic>
        <p:nvPicPr>
          <p:cNvPr id="2883" name="Google Shape;2883;p194"/>
          <p:cNvPicPr preferRelativeResize="0"/>
          <p:nvPr/>
        </p:nvPicPr>
        <p:blipFill>
          <a:blip r:embed="rId4">
            <a:alphaModFix/>
          </a:blip>
          <a:stretch>
            <a:fillRect/>
          </a:stretch>
        </p:blipFill>
        <p:spPr>
          <a:xfrm>
            <a:off x="7501875" y="1594237"/>
            <a:ext cx="1440024" cy="1137326"/>
          </a:xfrm>
          <a:prstGeom prst="rect">
            <a:avLst/>
          </a:prstGeom>
          <a:noFill/>
          <a:ln>
            <a:noFill/>
          </a:ln>
        </p:spPr>
      </p:pic>
      <p:pic>
        <p:nvPicPr>
          <p:cNvPr id="2884" name="Google Shape;2884;p194">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7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7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7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7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Shape 2888"/>
        <p:cNvGrpSpPr/>
        <p:nvPr/>
      </p:nvGrpSpPr>
      <p:grpSpPr>
        <a:xfrm>
          <a:off x="0" y="0"/>
          <a:ext cx="0" cy="0"/>
          <a:chOff x="0" y="0"/>
          <a:chExt cx="0" cy="0"/>
        </a:xfrm>
      </p:grpSpPr>
      <p:sp>
        <p:nvSpPr>
          <p:cNvPr id="2889" name="Google Shape;2889;p195"/>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890" name="Google Shape;2890;p195"/>
          <p:cNvSpPr txBox="1"/>
          <p:nvPr/>
        </p:nvSpPr>
        <p:spPr>
          <a:xfrm>
            <a:off x="6587450" y="546725"/>
            <a:ext cx="11304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2022 </a:t>
            </a:r>
            <a:r>
              <a:rPr lang="en-GB" sz="1200">
                <a:solidFill>
                  <a:schemeClr val="dk1"/>
                </a:solidFill>
              </a:rPr>
              <a:t>Q5c</a:t>
            </a:r>
            <a:endParaRPr/>
          </a:p>
        </p:txBody>
      </p:sp>
      <p:sp>
        <p:nvSpPr>
          <p:cNvPr id="2891" name="Google Shape;2891;p195"/>
          <p:cNvSpPr txBox="1"/>
          <p:nvPr/>
        </p:nvSpPr>
        <p:spPr>
          <a:xfrm>
            <a:off x="4932575" y="3186163"/>
            <a:ext cx="3923700" cy="1031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(i) </a:t>
            </a:r>
            <a:r>
              <a:rPr lang="en-GB" sz="1100" b="1">
                <a:solidFill>
                  <a:schemeClr val="dk1"/>
                </a:solidFill>
              </a:rPr>
              <a:t>line </a:t>
            </a:r>
            <a:r>
              <a:rPr lang="en-GB" sz="1100">
                <a:solidFill>
                  <a:schemeClr val="dk1"/>
                </a:solidFill>
              </a:rPr>
              <a:t>(spectrum)</a:t>
            </a:r>
            <a:r>
              <a:rPr lang="en-GB" sz="1100" b="1">
                <a:solidFill>
                  <a:schemeClr val="dk1"/>
                </a:solidFill>
              </a:rPr>
              <a:t> </a:t>
            </a:r>
            <a:r>
              <a:rPr lang="en-GB" sz="1100">
                <a:solidFill>
                  <a:schemeClr val="dk1"/>
                </a:solidFill>
              </a:rPr>
              <a:t>(</a:t>
            </a:r>
            <a:r>
              <a:rPr lang="en-GB" sz="1100" b="1">
                <a:solidFill>
                  <a:schemeClr val="dk1"/>
                </a:solidFill>
              </a:rPr>
              <a:t>Accept</a:t>
            </a:r>
            <a:r>
              <a:rPr lang="en-GB" sz="1100">
                <a:solidFill>
                  <a:schemeClr val="dk1"/>
                </a:solidFill>
              </a:rPr>
              <a:t> absorption spectrum)</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a:solidFill>
                  <a:schemeClr val="dk1"/>
                </a:solidFill>
              </a:rPr>
              <a:t>(ii) (Lines in) this </a:t>
            </a:r>
            <a:r>
              <a:rPr lang="en-GB" sz="1100" b="1">
                <a:solidFill>
                  <a:schemeClr val="dk1"/>
                </a:solidFill>
              </a:rPr>
              <a:t>spectrum</a:t>
            </a:r>
            <a:r>
              <a:rPr lang="en-GB" sz="1100">
                <a:solidFill>
                  <a:schemeClr val="dk1"/>
                </a:solidFill>
              </a:rPr>
              <a:t> can be </a:t>
            </a:r>
            <a:r>
              <a:rPr lang="en-GB" sz="1100" b="1">
                <a:solidFill>
                  <a:schemeClr val="dk1"/>
                </a:solidFill>
              </a:rPr>
              <a:t>matched</a:t>
            </a:r>
            <a:r>
              <a:rPr lang="en-GB" sz="1100">
                <a:solidFill>
                  <a:schemeClr val="dk1"/>
                </a:solidFill>
              </a:rPr>
              <a:t>/compared with (lines in) the </a:t>
            </a:r>
            <a:r>
              <a:rPr lang="en-GB" sz="1100" b="1">
                <a:solidFill>
                  <a:schemeClr val="dk1"/>
                </a:solidFill>
              </a:rPr>
              <a:t>spectrum</a:t>
            </a:r>
            <a:r>
              <a:rPr lang="en-GB" sz="1100">
                <a:solidFill>
                  <a:schemeClr val="dk1"/>
                </a:solidFill>
              </a:rPr>
              <a:t> from the </a:t>
            </a:r>
            <a:r>
              <a:rPr lang="en-GB" sz="1100" b="1">
                <a:solidFill>
                  <a:schemeClr val="dk1"/>
                </a:solidFill>
              </a:rPr>
              <a:t>element</a:t>
            </a:r>
            <a:r>
              <a:rPr lang="en-GB" sz="1100">
                <a:solidFill>
                  <a:schemeClr val="dk1"/>
                </a:solidFill>
              </a:rPr>
              <a:t>.</a:t>
            </a:r>
            <a:endParaRPr sz="1100">
              <a:solidFill>
                <a:schemeClr val="dk1"/>
              </a:solidFill>
            </a:endParaRPr>
          </a:p>
        </p:txBody>
      </p:sp>
      <p:sp>
        <p:nvSpPr>
          <p:cNvPr id="2892" name="Google Shape;2892;p195"/>
          <p:cNvSpPr txBox="1"/>
          <p:nvPr/>
        </p:nvSpPr>
        <p:spPr>
          <a:xfrm>
            <a:off x="382900" y="1063625"/>
            <a:ext cx="43947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Astronomers can identify elements present in stars by studying the spectrum of the light they produce.</a:t>
            </a:r>
            <a:endParaRPr/>
          </a:p>
          <a:p>
            <a:pPr marL="0" lvl="0" indent="0" algn="l" rtl="0">
              <a:spcBef>
                <a:spcPts val="0"/>
              </a:spcBef>
              <a:spcAft>
                <a:spcPts val="0"/>
              </a:spcAft>
              <a:buNone/>
            </a:pPr>
            <a:endParaRPr/>
          </a:p>
          <a:p>
            <a:pPr marL="0" lvl="0" indent="0" algn="l" rtl="0">
              <a:spcBef>
                <a:spcPts val="0"/>
              </a:spcBef>
              <a:spcAft>
                <a:spcPts val="0"/>
              </a:spcAft>
              <a:buNone/>
            </a:pPr>
            <a:r>
              <a:rPr lang="en-GB"/>
              <a:t>A spectrum from a star is shown.</a:t>
            </a:r>
            <a:endParaRPr/>
          </a:p>
          <a:p>
            <a:pPr marL="0" lvl="0" indent="0" algn="l" rtl="0">
              <a:spcBef>
                <a:spcPts val="0"/>
              </a:spcBef>
              <a:spcAft>
                <a:spcPts val="0"/>
              </a:spcAft>
              <a:buNone/>
            </a:pPr>
            <a:endParaRPr/>
          </a:p>
        </p:txBody>
      </p:sp>
      <p:sp>
        <p:nvSpPr>
          <p:cNvPr id="2893" name="Google Shape;2893;p195"/>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894" name="Google Shape;2894;p19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pic>
        <p:nvPicPr>
          <p:cNvPr id="2895" name="Google Shape;2895;p195"/>
          <p:cNvPicPr preferRelativeResize="0"/>
          <p:nvPr/>
        </p:nvPicPr>
        <p:blipFill>
          <a:blip r:embed="rId4">
            <a:alphaModFix/>
          </a:blip>
          <a:stretch>
            <a:fillRect/>
          </a:stretch>
        </p:blipFill>
        <p:spPr>
          <a:xfrm>
            <a:off x="469503" y="2219850"/>
            <a:ext cx="3758924" cy="908000"/>
          </a:xfrm>
          <a:prstGeom prst="rect">
            <a:avLst/>
          </a:prstGeom>
          <a:noFill/>
          <a:ln>
            <a:noFill/>
          </a:ln>
        </p:spPr>
      </p:pic>
      <p:sp>
        <p:nvSpPr>
          <p:cNvPr id="2896" name="Google Shape;2896;p195"/>
          <p:cNvSpPr txBox="1"/>
          <p:nvPr/>
        </p:nvSpPr>
        <p:spPr>
          <a:xfrm>
            <a:off x="382900" y="3178525"/>
            <a:ext cx="42210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(i) State the type of spectrum shown. </a:t>
            </a:r>
            <a:r>
              <a:rPr lang="en-GB" b="1"/>
              <a:t>(1)</a:t>
            </a:r>
            <a:endParaRPr b="1"/>
          </a:p>
          <a:p>
            <a:pPr marL="0" lvl="0" indent="0" algn="l" rtl="0">
              <a:spcBef>
                <a:spcPts val="0"/>
              </a:spcBef>
              <a:spcAft>
                <a:spcPts val="0"/>
              </a:spcAft>
              <a:buNone/>
            </a:pPr>
            <a:endParaRPr/>
          </a:p>
          <a:p>
            <a:pPr marL="0" lvl="0" indent="0" algn="l" rtl="0">
              <a:spcBef>
                <a:spcPts val="0"/>
              </a:spcBef>
              <a:spcAft>
                <a:spcPts val="0"/>
              </a:spcAft>
              <a:buNone/>
            </a:pPr>
            <a:r>
              <a:rPr lang="en-GB"/>
              <a:t>(ii) Explain how the spectrum can be used to identify the elements present in the star. </a:t>
            </a:r>
            <a:r>
              <a:rPr lang="en-GB" b="1"/>
              <a:t>(1)</a:t>
            </a:r>
            <a:endParaRPr b="1"/>
          </a:p>
        </p:txBody>
      </p:sp>
      <p:pic>
        <p:nvPicPr>
          <p:cNvPr id="2897" name="Google Shape;2897;p195">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Shape 2901"/>
        <p:cNvGrpSpPr/>
        <p:nvPr/>
      </p:nvGrpSpPr>
      <p:grpSpPr>
        <a:xfrm>
          <a:off x="0" y="0"/>
          <a:ext cx="0" cy="0"/>
          <a:chOff x="0" y="0"/>
          <a:chExt cx="0" cy="0"/>
        </a:xfrm>
      </p:grpSpPr>
      <p:sp>
        <p:nvSpPr>
          <p:cNvPr id="2902" name="Google Shape;2902;p196"/>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903" name="Google Shape;2903;p196"/>
          <p:cNvSpPr txBox="1"/>
          <p:nvPr/>
        </p:nvSpPr>
        <p:spPr>
          <a:xfrm>
            <a:off x="6587450" y="546725"/>
            <a:ext cx="11304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a:t>
            </a:r>
            <a:r>
              <a:rPr lang="en-GB" sz="1200">
                <a:solidFill>
                  <a:schemeClr val="dk1"/>
                </a:solidFill>
              </a:rPr>
              <a:t> Q3a</a:t>
            </a:r>
            <a:endParaRPr/>
          </a:p>
        </p:txBody>
      </p:sp>
      <p:sp>
        <p:nvSpPr>
          <p:cNvPr id="2904" name="Google Shape;2904;p196"/>
          <p:cNvSpPr txBox="1"/>
          <p:nvPr/>
        </p:nvSpPr>
        <p:spPr>
          <a:xfrm>
            <a:off x="4991825" y="1206488"/>
            <a:ext cx="3923700" cy="1369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Astra 1KR</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a:solidFill>
                  <a:schemeClr val="dk1"/>
                </a:solidFill>
              </a:rPr>
              <a:t>it is a </a:t>
            </a:r>
            <a:r>
              <a:rPr lang="en-GB" sz="1100" b="1">
                <a:solidFill>
                  <a:schemeClr val="dk1"/>
                </a:solidFill>
              </a:rPr>
              <a:t>geostationary</a:t>
            </a:r>
            <a:r>
              <a:rPr lang="en-GB" sz="1100">
                <a:solidFill>
                  <a:schemeClr val="dk1"/>
                </a:solidFill>
              </a:rPr>
              <a:t> </a:t>
            </a:r>
            <a:r>
              <a:rPr lang="en-GB" sz="1100" b="1">
                <a:solidFill>
                  <a:schemeClr val="dk1"/>
                </a:solidFill>
              </a:rPr>
              <a:t>satellite</a:t>
            </a:r>
            <a:endParaRPr sz="1100" b="1">
              <a:solidFill>
                <a:schemeClr val="dk1"/>
              </a:solidFill>
            </a:endParaRPr>
          </a:p>
          <a:p>
            <a:pPr marL="0" lvl="0" indent="0" algn="l" rtl="0">
              <a:spcBef>
                <a:spcPts val="0"/>
              </a:spcBef>
              <a:spcAft>
                <a:spcPts val="0"/>
              </a:spcAft>
              <a:buNone/>
            </a:pPr>
            <a:r>
              <a:rPr lang="en-GB" sz="1100" b="1">
                <a:solidFill>
                  <a:schemeClr val="dk1"/>
                </a:solidFill>
              </a:rPr>
              <a:t>OR</a:t>
            </a:r>
            <a:endParaRPr sz="1100" b="1">
              <a:solidFill>
                <a:schemeClr val="dk1"/>
              </a:solidFill>
            </a:endParaRPr>
          </a:p>
          <a:p>
            <a:pPr marL="0" lvl="0" indent="0" algn="l" rtl="0">
              <a:spcBef>
                <a:spcPts val="0"/>
              </a:spcBef>
              <a:spcAft>
                <a:spcPts val="0"/>
              </a:spcAft>
              <a:buNone/>
            </a:pPr>
            <a:r>
              <a:rPr lang="en-GB" sz="1100">
                <a:solidFill>
                  <a:schemeClr val="dk1"/>
                </a:solidFill>
              </a:rPr>
              <a:t>it has an </a:t>
            </a:r>
            <a:r>
              <a:rPr lang="en-GB" sz="1100" b="1">
                <a:solidFill>
                  <a:schemeClr val="dk1"/>
                </a:solidFill>
              </a:rPr>
              <a:t>orbital</a:t>
            </a:r>
            <a:r>
              <a:rPr lang="en-GB" sz="1100">
                <a:solidFill>
                  <a:schemeClr val="dk1"/>
                </a:solidFill>
              </a:rPr>
              <a:t> </a:t>
            </a:r>
            <a:r>
              <a:rPr lang="en-GB" sz="1100" b="1">
                <a:solidFill>
                  <a:schemeClr val="dk1"/>
                </a:solidFill>
              </a:rPr>
              <a:t>period</a:t>
            </a:r>
            <a:r>
              <a:rPr lang="en-GB" sz="1100">
                <a:solidFill>
                  <a:schemeClr val="dk1"/>
                </a:solidFill>
              </a:rPr>
              <a:t> of </a:t>
            </a:r>
            <a:r>
              <a:rPr lang="en-GB" sz="1100" b="1">
                <a:solidFill>
                  <a:schemeClr val="dk1"/>
                </a:solidFill>
              </a:rPr>
              <a:t>24 hours</a:t>
            </a:r>
            <a:endParaRPr sz="1100" b="1">
              <a:solidFill>
                <a:schemeClr val="dk1"/>
              </a:solidFill>
            </a:endParaRPr>
          </a:p>
          <a:p>
            <a:pPr marL="0" lvl="0" indent="0" algn="l" rtl="0">
              <a:spcBef>
                <a:spcPts val="0"/>
              </a:spcBef>
              <a:spcAft>
                <a:spcPts val="0"/>
              </a:spcAft>
              <a:buNone/>
            </a:pPr>
            <a:r>
              <a:rPr lang="en-GB" sz="1100" b="1">
                <a:solidFill>
                  <a:schemeClr val="dk1"/>
                </a:solidFill>
              </a:rPr>
              <a:t>OR</a:t>
            </a:r>
            <a:endParaRPr sz="1100" b="1">
              <a:solidFill>
                <a:schemeClr val="dk1"/>
              </a:solidFill>
            </a:endParaRPr>
          </a:p>
          <a:p>
            <a:pPr marL="0" lvl="0" indent="0" algn="l" rtl="0">
              <a:spcBef>
                <a:spcPts val="0"/>
              </a:spcBef>
              <a:spcAft>
                <a:spcPts val="0"/>
              </a:spcAft>
              <a:buNone/>
            </a:pPr>
            <a:r>
              <a:rPr lang="en-GB" sz="1100">
                <a:solidFill>
                  <a:schemeClr val="dk1"/>
                </a:solidFill>
              </a:rPr>
              <a:t>it is at an </a:t>
            </a:r>
            <a:r>
              <a:rPr lang="en-GB" sz="1100" b="1">
                <a:solidFill>
                  <a:schemeClr val="dk1"/>
                </a:solidFill>
              </a:rPr>
              <a:t>orbital</a:t>
            </a:r>
            <a:r>
              <a:rPr lang="en-GB" sz="1100">
                <a:solidFill>
                  <a:schemeClr val="dk1"/>
                </a:solidFill>
              </a:rPr>
              <a:t> </a:t>
            </a:r>
            <a:r>
              <a:rPr lang="en-GB" sz="1100" b="1">
                <a:solidFill>
                  <a:schemeClr val="dk1"/>
                </a:solidFill>
              </a:rPr>
              <a:t>altitude</a:t>
            </a:r>
            <a:r>
              <a:rPr lang="en-GB" sz="1100">
                <a:solidFill>
                  <a:schemeClr val="dk1"/>
                </a:solidFill>
              </a:rPr>
              <a:t> of </a:t>
            </a:r>
            <a:r>
              <a:rPr lang="en-GB" sz="1100" b="1">
                <a:solidFill>
                  <a:schemeClr val="dk1"/>
                </a:solidFill>
              </a:rPr>
              <a:t>36 000 km</a:t>
            </a:r>
            <a:r>
              <a:rPr lang="en-GB" sz="1100">
                <a:solidFill>
                  <a:schemeClr val="dk1"/>
                </a:solidFill>
              </a:rPr>
              <a:t> </a:t>
            </a:r>
            <a:r>
              <a:rPr lang="en-GB" sz="1100" b="1">
                <a:solidFill>
                  <a:schemeClr val="dk1"/>
                </a:solidFill>
              </a:rPr>
              <a:t>(1)</a:t>
            </a:r>
            <a:endParaRPr sz="1100" b="1">
              <a:solidFill>
                <a:schemeClr val="dk1"/>
              </a:solidFill>
            </a:endParaRPr>
          </a:p>
        </p:txBody>
      </p:sp>
      <p:sp>
        <p:nvSpPr>
          <p:cNvPr id="2905" name="Google Shape;2905;p196"/>
          <p:cNvSpPr txBox="1"/>
          <p:nvPr/>
        </p:nvSpPr>
        <p:spPr>
          <a:xfrm>
            <a:off x="977925" y="5473725"/>
            <a:ext cx="4394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906" name="Google Shape;2906;p196"/>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907" name="Google Shape;2907;p19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908" name="Google Shape;2908;p196"/>
          <p:cNvSpPr txBox="1"/>
          <p:nvPr/>
        </p:nvSpPr>
        <p:spPr>
          <a:xfrm>
            <a:off x="366000" y="4093475"/>
            <a:ext cx="3923700" cy="9594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State which of the satellites in the table is used to transmit these television signals.</a:t>
            </a:r>
            <a:endParaRPr/>
          </a:p>
          <a:p>
            <a:pPr marL="0" lvl="0" indent="0" algn="l" rtl="0">
              <a:spcBef>
                <a:spcPts val="1000"/>
              </a:spcBef>
              <a:spcAft>
                <a:spcPts val="1000"/>
              </a:spcAft>
              <a:buNone/>
            </a:pPr>
            <a:r>
              <a:rPr lang="en-GB"/>
              <a:t>You must justify your answer. </a:t>
            </a:r>
            <a:r>
              <a:rPr lang="en-GB" b="1"/>
              <a:t>(2)</a:t>
            </a:r>
            <a:endParaRPr b="1"/>
          </a:p>
        </p:txBody>
      </p:sp>
      <p:pic>
        <p:nvPicPr>
          <p:cNvPr id="2909" name="Google Shape;2909;p196"/>
          <p:cNvPicPr preferRelativeResize="0"/>
          <p:nvPr/>
        </p:nvPicPr>
        <p:blipFill>
          <a:blip r:embed="rId4">
            <a:alphaModFix/>
          </a:blip>
          <a:stretch>
            <a:fillRect/>
          </a:stretch>
        </p:blipFill>
        <p:spPr>
          <a:xfrm>
            <a:off x="3855869" y="256519"/>
            <a:ext cx="1945625" cy="807100"/>
          </a:xfrm>
          <a:prstGeom prst="rect">
            <a:avLst/>
          </a:prstGeom>
          <a:noFill/>
          <a:ln>
            <a:noFill/>
          </a:ln>
        </p:spPr>
      </p:pic>
      <p:pic>
        <p:nvPicPr>
          <p:cNvPr id="2910" name="Google Shape;2910;p196"/>
          <p:cNvPicPr preferRelativeResize="0"/>
          <p:nvPr/>
        </p:nvPicPr>
        <p:blipFill>
          <a:blip r:embed="rId5">
            <a:alphaModFix/>
          </a:blip>
          <a:stretch>
            <a:fillRect/>
          </a:stretch>
        </p:blipFill>
        <p:spPr>
          <a:xfrm>
            <a:off x="382900" y="2120650"/>
            <a:ext cx="3978100" cy="1896629"/>
          </a:xfrm>
          <a:prstGeom prst="rect">
            <a:avLst/>
          </a:prstGeom>
          <a:noFill/>
          <a:ln>
            <a:noFill/>
          </a:ln>
        </p:spPr>
      </p:pic>
      <p:sp>
        <p:nvSpPr>
          <p:cNvPr id="2911" name="Google Shape;2911;p196"/>
          <p:cNvSpPr txBox="1"/>
          <p:nvPr/>
        </p:nvSpPr>
        <p:spPr>
          <a:xfrm>
            <a:off x="311700" y="1063625"/>
            <a:ext cx="4579800" cy="109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Television signals are transmitted from satellites that remain above the same point on Earth’s surface at all times.</a:t>
            </a:r>
            <a:endParaRPr sz="1300"/>
          </a:p>
          <a:p>
            <a:pPr marL="0" lvl="0" indent="0" algn="l" rtl="0">
              <a:spcBef>
                <a:spcPts val="500"/>
              </a:spcBef>
              <a:spcAft>
                <a:spcPts val="0"/>
              </a:spcAft>
              <a:buNone/>
            </a:pPr>
            <a:r>
              <a:rPr lang="en-GB" sz="1300"/>
              <a:t>Information about some satellites are shown in the table.</a:t>
            </a:r>
            <a:endParaRPr sz="1300"/>
          </a:p>
        </p:txBody>
      </p:sp>
      <p:sp>
        <p:nvSpPr>
          <p:cNvPr id="2912" name="Google Shape;2912;p196"/>
          <p:cNvSpPr/>
          <p:nvPr/>
        </p:nvSpPr>
        <p:spPr>
          <a:xfrm>
            <a:off x="4991575" y="2719175"/>
            <a:ext cx="3923700" cy="2333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a:t>
            </a:r>
            <a:endParaRPr b="1"/>
          </a:p>
          <a:p>
            <a:pPr marL="0" lvl="0" indent="0" algn="l" rtl="0">
              <a:spcBef>
                <a:spcPts val="0"/>
              </a:spcBef>
              <a:spcAft>
                <a:spcPts val="0"/>
              </a:spcAft>
              <a:buNone/>
            </a:pPr>
            <a:r>
              <a:rPr lang="en-GB"/>
              <a:t>The weight of </a:t>
            </a:r>
            <a:r>
              <a:rPr lang="en-GB" i="1"/>
              <a:t>UKube-1</a:t>
            </a:r>
            <a:r>
              <a:rPr lang="en-GB"/>
              <a:t> at an orbital altitude of </a:t>
            </a:r>
            <a:r>
              <a:rPr lang="en-GB" b="1"/>
              <a:t>825 km</a:t>
            </a:r>
            <a:r>
              <a:rPr lang="en-GB"/>
              <a:t> where the gravitational field strength is </a:t>
            </a:r>
            <a:r>
              <a:rPr lang="en-GB" b="1"/>
              <a:t>7.7 Nkg</a:t>
            </a:r>
            <a:r>
              <a:rPr lang="en-GB" b="1" baseline="30000"/>
              <a:t>-1</a:t>
            </a:r>
            <a:endParaRPr b="1"/>
          </a:p>
          <a:p>
            <a:pPr marL="0" lvl="0" indent="0" algn="l" rtl="0">
              <a:spcBef>
                <a:spcPts val="1000"/>
              </a:spcBef>
              <a:spcAft>
                <a:spcPts val="0"/>
              </a:spcAft>
              <a:buNone/>
            </a:pPr>
            <a:r>
              <a:rPr lang="en-GB" b="1"/>
              <a:t>Predict:</a:t>
            </a:r>
            <a:endParaRPr b="1"/>
          </a:p>
          <a:p>
            <a:pPr marL="0" lvl="0" indent="0" algn="l" rtl="0">
              <a:spcBef>
                <a:spcPts val="0"/>
              </a:spcBef>
              <a:spcAft>
                <a:spcPts val="2500"/>
              </a:spcAft>
              <a:buNone/>
            </a:pPr>
            <a:r>
              <a:rPr lang="en-GB"/>
              <a:t>The orbital period of another satellite orbiting at an altitude of </a:t>
            </a:r>
            <a:r>
              <a:rPr lang="en-GB" b="1"/>
              <a:t>1200 km</a:t>
            </a:r>
            <a:r>
              <a:rPr lang="en-GB"/>
              <a:t>.</a:t>
            </a:r>
            <a:endParaRPr/>
          </a:p>
        </p:txBody>
      </p:sp>
      <p:sp>
        <p:nvSpPr>
          <p:cNvPr id="2913" name="Google Shape;2913;p196"/>
          <p:cNvSpPr txBox="1"/>
          <p:nvPr/>
        </p:nvSpPr>
        <p:spPr>
          <a:xfrm>
            <a:off x="7774419" y="3588056"/>
            <a:ext cx="9243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27 N</a:t>
            </a:r>
            <a:endParaRPr b="1" baseline="30000"/>
          </a:p>
        </p:txBody>
      </p:sp>
      <p:sp>
        <p:nvSpPr>
          <p:cNvPr id="2914" name="Google Shape;2914;p196"/>
          <p:cNvSpPr txBox="1"/>
          <p:nvPr/>
        </p:nvSpPr>
        <p:spPr>
          <a:xfrm>
            <a:off x="5372624" y="4502823"/>
            <a:ext cx="3477900" cy="4674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a:t>any single value greater than</a:t>
            </a:r>
            <a:r>
              <a:rPr lang="en-GB" b="1"/>
              <a:t> 101 minutes </a:t>
            </a:r>
            <a:r>
              <a:rPr lang="en-GB"/>
              <a:t>and less than</a:t>
            </a:r>
            <a:r>
              <a:rPr lang="en-GB" b="1"/>
              <a:t> 676 minutes</a:t>
            </a:r>
            <a:endParaRPr b="1" baseline="30000"/>
          </a:p>
        </p:txBody>
      </p:sp>
      <p:sp>
        <p:nvSpPr>
          <p:cNvPr id="2915" name="Google Shape;2915;p196"/>
          <p:cNvSpPr txBox="1"/>
          <p:nvPr/>
        </p:nvSpPr>
        <p:spPr>
          <a:xfrm>
            <a:off x="3609300" y="15300"/>
            <a:ext cx="1925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6" action="ppaction://hlinksldjump"/>
              </a:rPr>
              <a:t>Relationship sheet</a:t>
            </a:r>
            <a:endParaRPr sz="1000" u="sng">
              <a:solidFill>
                <a:schemeClr val="hlink"/>
              </a:solidFill>
            </a:endParaRPr>
          </a:p>
        </p:txBody>
      </p:sp>
      <p:pic>
        <p:nvPicPr>
          <p:cNvPr id="2916" name="Google Shape;2916;p196">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0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0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0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0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0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0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0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9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Shape 2920"/>
        <p:cNvGrpSpPr/>
        <p:nvPr/>
      </p:nvGrpSpPr>
      <p:grpSpPr>
        <a:xfrm>
          <a:off x="0" y="0"/>
          <a:ext cx="0" cy="0"/>
          <a:chOff x="0" y="0"/>
          <a:chExt cx="0" cy="0"/>
        </a:xfrm>
      </p:grpSpPr>
      <p:sp>
        <p:nvSpPr>
          <p:cNvPr id="2921" name="Google Shape;2921;p197"/>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922" name="Google Shape;2922;p197"/>
          <p:cNvSpPr txBox="1"/>
          <p:nvPr/>
        </p:nvSpPr>
        <p:spPr>
          <a:xfrm>
            <a:off x="6587450" y="546725"/>
            <a:ext cx="11304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2024</a:t>
            </a:r>
            <a:r>
              <a:rPr lang="en-GB" sz="1200">
                <a:solidFill>
                  <a:schemeClr val="dk1"/>
                </a:solidFill>
              </a:rPr>
              <a:t> Q4b</a:t>
            </a:r>
            <a:endParaRPr/>
          </a:p>
        </p:txBody>
      </p:sp>
      <p:sp>
        <p:nvSpPr>
          <p:cNvPr id="2923" name="Google Shape;2923;p197"/>
          <p:cNvSpPr txBox="1"/>
          <p:nvPr/>
        </p:nvSpPr>
        <p:spPr>
          <a:xfrm>
            <a:off x="5082175" y="2233475"/>
            <a:ext cx="3713100" cy="1369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exposure to radiation</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OR</a:t>
            </a:r>
            <a:r>
              <a:rPr lang="en-GB" sz="1100">
                <a:solidFill>
                  <a:schemeClr val="dk1"/>
                </a:solidFill>
              </a:rPr>
              <a:t> pressure differential</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OR</a:t>
            </a:r>
            <a:r>
              <a:rPr lang="en-GB" sz="1100">
                <a:solidFill>
                  <a:schemeClr val="dk1"/>
                </a:solidFill>
              </a:rPr>
              <a:t> lower gravitational field strength</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OR</a:t>
            </a:r>
            <a:r>
              <a:rPr lang="en-GB" sz="1100">
                <a:solidFill>
                  <a:schemeClr val="dk1"/>
                </a:solidFill>
              </a:rPr>
              <a:t> extreme temperatures</a:t>
            </a:r>
            <a:endParaRPr sz="1100">
              <a:solidFill>
                <a:schemeClr val="dk1"/>
              </a:solidFill>
            </a:endParaRPr>
          </a:p>
        </p:txBody>
      </p:sp>
      <p:sp>
        <p:nvSpPr>
          <p:cNvPr id="2924" name="Google Shape;2924;p197"/>
          <p:cNvSpPr txBox="1"/>
          <p:nvPr/>
        </p:nvSpPr>
        <p:spPr>
          <a:xfrm>
            <a:off x="977925" y="5473725"/>
            <a:ext cx="4394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925" name="Google Shape;2925;p197"/>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926" name="Google Shape;2926;p19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927" name="Google Shape;2927;p197"/>
          <p:cNvSpPr txBox="1"/>
          <p:nvPr/>
        </p:nvSpPr>
        <p:spPr>
          <a:xfrm>
            <a:off x="311700" y="1186500"/>
            <a:ext cx="4334700" cy="277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NASA is planning a crewed mission to the Moon.</a:t>
            </a:r>
            <a:endParaRPr/>
          </a:p>
          <a:p>
            <a:pPr marL="0" lvl="0" indent="0" algn="l" rtl="0">
              <a:spcBef>
                <a:spcPts val="0"/>
              </a:spcBef>
              <a:spcAft>
                <a:spcPts val="0"/>
              </a:spcAft>
              <a:buNone/>
            </a:pPr>
            <a:endParaRPr/>
          </a:p>
          <a:p>
            <a:pPr marL="0" lvl="0" indent="0" algn="l" rtl="0">
              <a:spcBef>
                <a:spcPts val="0"/>
              </a:spcBef>
              <a:spcAft>
                <a:spcPts val="0"/>
              </a:spcAft>
              <a:buNone/>
            </a:pPr>
            <a:r>
              <a:rPr lang="en-GB"/>
              <a:t>Part of the mission includes placing a spacecraft in orbit at an altitude of 140 km above the surface of the Moon.</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GB"/>
              <a:t>Once the spacecraft is in orbit, some of the astronauts will travel to the surface of the Moon in a transportation module.</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a:t>These astronauts will remain on the surface of the Moon for approximately one week.</a:t>
            </a:r>
            <a:endParaRPr/>
          </a:p>
        </p:txBody>
      </p:sp>
      <p:sp>
        <p:nvSpPr>
          <p:cNvPr id="2928" name="Google Shape;2928;p197"/>
          <p:cNvSpPr txBox="1"/>
          <p:nvPr/>
        </p:nvSpPr>
        <p:spPr>
          <a:xfrm>
            <a:off x="5082175" y="1186500"/>
            <a:ext cx="37131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Describe one physics-related challenge these astronauts will face while on the surface of the Moon. </a:t>
            </a:r>
            <a:r>
              <a:rPr lang="en-GB" b="1">
                <a:solidFill>
                  <a:schemeClr val="dk1"/>
                </a:solidFill>
              </a:rPr>
              <a:t>(1)</a:t>
            </a:r>
            <a:endParaRPr/>
          </a:p>
        </p:txBody>
      </p:sp>
      <p:pic>
        <p:nvPicPr>
          <p:cNvPr id="2929" name="Google Shape;2929;p197">
            <a:hlinkClick r:id="rId4"/>
          </p:cNvPr>
          <p:cNvPicPr preferRelativeResize="0"/>
          <p:nvPr/>
        </p:nvPicPr>
        <p:blipFill>
          <a:blip r:embed="rId5">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2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Shape 2933"/>
        <p:cNvGrpSpPr/>
        <p:nvPr/>
      </p:nvGrpSpPr>
      <p:grpSpPr>
        <a:xfrm>
          <a:off x="0" y="0"/>
          <a:ext cx="0" cy="0"/>
          <a:chOff x="0" y="0"/>
          <a:chExt cx="0" cy="0"/>
        </a:xfrm>
      </p:grpSpPr>
      <p:sp>
        <p:nvSpPr>
          <p:cNvPr id="2934" name="Google Shape;2934;p198"/>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935" name="Google Shape;2935;p198"/>
          <p:cNvSpPr txBox="1"/>
          <p:nvPr/>
        </p:nvSpPr>
        <p:spPr>
          <a:xfrm>
            <a:off x="6587450" y="546725"/>
            <a:ext cx="11304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2024</a:t>
            </a:r>
            <a:r>
              <a:rPr lang="en-GB" sz="1200">
                <a:solidFill>
                  <a:schemeClr val="dk1"/>
                </a:solidFill>
              </a:rPr>
              <a:t> Q4c</a:t>
            </a:r>
            <a:endParaRPr/>
          </a:p>
        </p:txBody>
      </p:sp>
      <p:sp>
        <p:nvSpPr>
          <p:cNvPr id="2936" name="Google Shape;2936;p198"/>
          <p:cNvSpPr txBox="1"/>
          <p:nvPr/>
        </p:nvSpPr>
        <p:spPr>
          <a:xfrm>
            <a:off x="4791125" y="2038325"/>
            <a:ext cx="4203300" cy="1434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Acceleration </a:t>
            </a:r>
            <a:r>
              <a:rPr lang="en-GB" sz="1100" b="1">
                <a:solidFill>
                  <a:schemeClr val="dk1"/>
                </a:solidFill>
              </a:rPr>
              <a:t>increases</a:t>
            </a:r>
            <a:r>
              <a:rPr lang="en-GB" sz="1100">
                <a:solidFill>
                  <a:schemeClr val="dk1"/>
                </a:solidFill>
              </a:rPr>
              <a:t> (1)</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Justification:</a:t>
            </a:r>
            <a:endParaRPr sz="1100" b="1">
              <a:solidFill>
                <a:schemeClr val="dk1"/>
              </a:solidFill>
            </a:endParaRPr>
          </a:p>
          <a:p>
            <a:pPr marL="0" lvl="0" indent="0" algn="l" rtl="0">
              <a:spcBef>
                <a:spcPts val="500"/>
              </a:spcBef>
              <a:spcAft>
                <a:spcPts val="0"/>
              </a:spcAft>
              <a:buNone/>
            </a:pPr>
            <a:r>
              <a:rPr lang="en-GB" sz="1100" b="1">
                <a:solidFill>
                  <a:schemeClr val="dk1"/>
                </a:solidFill>
              </a:rPr>
              <a:t>mass</a:t>
            </a:r>
            <a:r>
              <a:rPr lang="en-GB" sz="1100">
                <a:solidFill>
                  <a:schemeClr val="dk1"/>
                </a:solidFill>
              </a:rPr>
              <a:t> decreases (as fuel is used) </a:t>
            </a:r>
            <a:endParaRPr sz="1100">
              <a:solidFill>
                <a:schemeClr val="dk1"/>
              </a:solidFill>
            </a:endParaRPr>
          </a:p>
          <a:p>
            <a:pPr marL="0" lvl="0" indent="0" algn="l" rtl="0">
              <a:spcBef>
                <a:spcPts val="0"/>
              </a:spcBef>
              <a:spcAft>
                <a:spcPts val="0"/>
              </a:spcAft>
              <a:buNone/>
            </a:pPr>
            <a:r>
              <a:rPr lang="en-GB" sz="1100">
                <a:solidFill>
                  <a:schemeClr val="dk1"/>
                </a:solidFill>
              </a:rPr>
              <a:t>OR </a:t>
            </a:r>
            <a:r>
              <a:rPr lang="en-GB" sz="1100" b="1">
                <a:solidFill>
                  <a:schemeClr val="dk1"/>
                </a:solidFill>
              </a:rPr>
              <a:t>gravitational field strength</a:t>
            </a:r>
            <a:r>
              <a:rPr lang="en-GB" sz="1100">
                <a:solidFill>
                  <a:schemeClr val="dk1"/>
                </a:solidFill>
              </a:rPr>
              <a:t> decreases (with altitude) (1)</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weight</a:t>
            </a:r>
            <a:r>
              <a:rPr lang="en-GB" sz="1100">
                <a:solidFill>
                  <a:schemeClr val="dk1"/>
                </a:solidFill>
              </a:rPr>
              <a:t> decreases OR </a:t>
            </a:r>
            <a:r>
              <a:rPr lang="en-GB" sz="1100" b="1">
                <a:solidFill>
                  <a:schemeClr val="dk1"/>
                </a:solidFill>
              </a:rPr>
              <a:t>unbalanced force</a:t>
            </a:r>
            <a:r>
              <a:rPr lang="en-GB" sz="1100">
                <a:solidFill>
                  <a:schemeClr val="dk1"/>
                </a:solidFill>
              </a:rPr>
              <a:t> increases  (1)</a:t>
            </a:r>
            <a:endParaRPr sz="1100">
              <a:solidFill>
                <a:schemeClr val="dk1"/>
              </a:solidFill>
            </a:endParaRPr>
          </a:p>
        </p:txBody>
      </p:sp>
      <p:sp>
        <p:nvSpPr>
          <p:cNvPr id="2937" name="Google Shape;2937;p198"/>
          <p:cNvSpPr txBox="1"/>
          <p:nvPr/>
        </p:nvSpPr>
        <p:spPr>
          <a:xfrm>
            <a:off x="977925" y="5473725"/>
            <a:ext cx="4394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938" name="Google Shape;2938;p198"/>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939" name="Google Shape;2939;p19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940" name="Google Shape;2940;p198"/>
          <p:cNvSpPr txBox="1"/>
          <p:nvPr/>
        </p:nvSpPr>
        <p:spPr>
          <a:xfrm>
            <a:off x="311700" y="1063625"/>
            <a:ext cx="4334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graph shows the gravitational field strength at different altitudes above the surface of the Moon.</a:t>
            </a:r>
            <a:endParaRPr/>
          </a:p>
        </p:txBody>
      </p:sp>
      <p:sp>
        <p:nvSpPr>
          <p:cNvPr id="2941" name="Google Shape;2941;p198"/>
          <p:cNvSpPr/>
          <p:nvPr/>
        </p:nvSpPr>
        <p:spPr>
          <a:xfrm>
            <a:off x="4791125" y="3598025"/>
            <a:ext cx="4203300" cy="1314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a:t>
            </a:r>
            <a:endParaRPr b="1"/>
          </a:p>
          <a:p>
            <a:pPr marL="0" lvl="0" indent="0" algn="l" rtl="0">
              <a:spcBef>
                <a:spcPts val="0"/>
              </a:spcBef>
              <a:spcAft>
                <a:spcPts val="1000"/>
              </a:spcAft>
              <a:buNone/>
            </a:pPr>
            <a:r>
              <a:rPr lang="en-GB"/>
              <a:t>Calculate the weight of an astronaut with a mass of </a:t>
            </a:r>
            <a:r>
              <a:rPr lang="en-GB" b="1"/>
              <a:t>67 kg</a:t>
            </a:r>
            <a:r>
              <a:rPr lang="en-GB"/>
              <a:t> when they are at an altitude of </a:t>
            </a:r>
            <a:r>
              <a:rPr lang="en-GB" b="1"/>
              <a:t>140 km</a:t>
            </a:r>
            <a:r>
              <a:rPr lang="en-GB"/>
              <a:t> above the surface of the Moon.</a:t>
            </a:r>
            <a:endParaRPr/>
          </a:p>
        </p:txBody>
      </p:sp>
      <p:sp>
        <p:nvSpPr>
          <p:cNvPr id="2942" name="Google Shape;2942;p198"/>
          <p:cNvSpPr txBox="1"/>
          <p:nvPr/>
        </p:nvSpPr>
        <p:spPr>
          <a:xfrm>
            <a:off x="7849519" y="4535556"/>
            <a:ext cx="9243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94 N</a:t>
            </a:r>
            <a:endParaRPr b="1" baseline="30000"/>
          </a:p>
        </p:txBody>
      </p:sp>
      <p:pic>
        <p:nvPicPr>
          <p:cNvPr id="2943" name="Google Shape;2943;p198"/>
          <p:cNvPicPr preferRelativeResize="0"/>
          <p:nvPr/>
        </p:nvPicPr>
        <p:blipFill>
          <a:blip r:embed="rId4">
            <a:alphaModFix/>
          </a:blip>
          <a:stretch>
            <a:fillRect/>
          </a:stretch>
        </p:blipFill>
        <p:spPr>
          <a:xfrm>
            <a:off x="2082025" y="1659638"/>
            <a:ext cx="2327976" cy="2386500"/>
          </a:xfrm>
          <a:prstGeom prst="rect">
            <a:avLst/>
          </a:prstGeom>
          <a:noFill/>
          <a:ln>
            <a:noFill/>
          </a:ln>
        </p:spPr>
      </p:pic>
      <p:sp>
        <p:nvSpPr>
          <p:cNvPr id="2944" name="Google Shape;2944;p198"/>
          <p:cNvSpPr txBox="1"/>
          <p:nvPr/>
        </p:nvSpPr>
        <p:spPr>
          <a:xfrm>
            <a:off x="311700" y="1802675"/>
            <a:ext cx="1683300" cy="19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After spending time on the Moon, the astronauts will return to the orbiting spacecraft using the transportation module.</a:t>
            </a:r>
            <a:endParaRPr/>
          </a:p>
        </p:txBody>
      </p:sp>
      <p:sp>
        <p:nvSpPr>
          <p:cNvPr id="2945" name="Google Shape;2945;p198"/>
          <p:cNvSpPr txBox="1"/>
          <p:nvPr/>
        </p:nvSpPr>
        <p:spPr>
          <a:xfrm>
            <a:off x="311700" y="4081625"/>
            <a:ext cx="42033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During the first part of this return journey, the rockets on the transportation module will exert a constant upward force.</a:t>
            </a:r>
            <a:endParaRPr/>
          </a:p>
        </p:txBody>
      </p:sp>
      <p:sp>
        <p:nvSpPr>
          <p:cNvPr id="2946" name="Google Shape;2946;p198"/>
          <p:cNvSpPr txBox="1"/>
          <p:nvPr/>
        </p:nvSpPr>
        <p:spPr>
          <a:xfrm>
            <a:off x="4789875" y="1063625"/>
            <a:ext cx="4203300" cy="8490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solidFill>
                  <a:schemeClr val="dk1"/>
                </a:solidFill>
              </a:rPr>
              <a:t>State what will happen to the acceleration of the transportation module during this part of the journey.</a:t>
            </a:r>
            <a:endParaRPr sz="1300">
              <a:solidFill>
                <a:schemeClr val="dk1"/>
              </a:solidFill>
            </a:endParaRPr>
          </a:p>
          <a:p>
            <a:pPr marL="0" lvl="0" indent="0" algn="l" rtl="0">
              <a:spcBef>
                <a:spcPts val="500"/>
              </a:spcBef>
              <a:spcAft>
                <a:spcPts val="0"/>
              </a:spcAft>
              <a:buNone/>
            </a:pPr>
            <a:r>
              <a:rPr lang="en-GB" sz="1300">
                <a:solidFill>
                  <a:schemeClr val="dk1"/>
                </a:solidFill>
              </a:rPr>
              <a:t>You must justify your answer.</a:t>
            </a:r>
            <a:endParaRPr sz="1300"/>
          </a:p>
        </p:txBody>
      </p:sp>
      <p:sp>
        <p:nvSpPr>
          <p:cNvPr id="2947" name="Google Shape;2947;p198"/>
          <p:cNvSpPr txBox="1"/>
          <p:nvPr/>
        </p:nvSpPr>
        <p:spPr>
          <a:xfrm>
            <a:off x="3609300" y="15300"/>
            <a:ext cx="19254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2948" name="Google Shape;2948;p19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3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3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3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3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3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3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3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Shape 2952"/>
        <p:cNvGrpSpPr/>
        <p:nvPr/>
      </p:nvGrpSpPr>
      <p:grpSpPr>
        <a:xfrm>
          <a:off x="0" y="0"/>
          <a:ext cx="0" cy="0"/>
          <a:chOff x="0" y="0"/>
          <a:chExt cx="0" cy="0"/>
        </a:xfrm>
      </p:grpSpPr>
      <p:sp>
        <p:nvSpPr>
          <p:cNvPr id="2953" name="Google Shape;2953;p199"/>
          <p:cNvSpPr/>
          <p:nvPr/>
        </p:nvSpPr>
        <p:spPr>
          <a:xfrm>
            <a:off x="382900" y="1991000"/>
            <a:ext cx="4189200" cy="28746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954" name="Google Shape;2954;p199"/>
          <p:cNvSpPr txBox="1">
            <a:spLocks noGrp="1"/>
          </p:cNvSpPr>
          <p:nvPr>
            <p:ph type="title"/>
          </p:nvPr>
        </p:nvSpPr>
        <p:spPr>
          <a:xfrm>
            <a:off x="311700" y="445025"/>
            <a:ext cx="527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p:txBody>
      </p:sp>
      <p:sp>
        <p:nvSpPr>
          <p:cNvPr id="2955" name="Google Shape;2955;p199"/>
          <p:cNvSpPr txBox="1"/>
          <p:nvPr/>
        </p:nvSpPr>
        <p:spPr>
          <a:xfrm>
            <a:off x="6587450" y="546725"/>
            <a:ext cx="11304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2024</a:t>
            </a:r>
            <a:r>
              <a:rPr lang="en-GB" sz="1200">
                <a:solidFill>
                  <a:schemeClr val="dk1"/>
                </a:solidFill>
              </a:rPr>
              <a:t> Q15a</a:t>
            </a:r>
            <a:endParaRPr/>
          </a:p>
        </p:txBody>
      </p:sp>
      <p:sp>
        <p:nvSpPr>
          <p:cNvPr id="2956" name="Google Shape;2956;p199"/>
          <p:cNvSpPr txBox="1"/>
          <p:nvPr/>
        </p:nvSpPr>
        <p:spPr>
          <a:xfrm>
            <a:off x="5029100" y="2479700"/>
            <a:ext cx="3919200" cy="23859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less</a:t>
            </a:r>
            <a:r>
              <a:rPr lang="en-GB" sz="1100">
                <a:solidFill>
                  <a:schemeClr val="dk1"/>
                </a:solidFill>
              </a:rPr>
              <a:t> </a:t>
            </a:r>
            <a:r>
              <a:rPr lang="en-GB" sz="1100" b="1">
                <a:solidFill>
                  <a:schemeClr val="dk1"/>
                </a:solidFill>
              </a:rPr>
              <a:t>energy</a:t>
            </a:r>
            <a:r>
              <a:rPr lang="en-GB" sz="1100">
                <a:solidFill>
                  <a:schemeClr val="dk1"/>
                </a:solidFill>
              </a:rPr>
              <a:t>/power from the Sun (is available at greater distance from the Sun)</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OR</a:t>
            </a:r>
            <a:endParaRPr sz="1100" b="1">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less</a:t>
            </a:r>
            <a:r>
              <a:rPr lang="en-GB" sz="1100">
                <a:solidFill>
                  <a:schemeClr val="dk1"/>
                </a:solidFill>
              </a:rPr>
              <a:t> </a:t>
            </a:r>
            <a:r>
              <a:rPr lang="en-GB" sz="1100" b="1">
                <a:solidFill>
                  <a:schemeClr val="dk1"/>
                </a:solidFill>
              </a:rPr>
              <a:t>light</a:t>
            </a:r>
            <a:r>
              <a:rPr lang="en-GB" sz="1100">
                <a:solidFill>
                  <a:schemeClr val="dk1"/>
                </a:solidFill>
              </a:rPr>
              <a:t> from the Sun (is available at greater distance from the Sun)</a:t>
            </a:r>
            <a:endParaRPr sz="1100">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b="1">
                <a:solidFill>
                  <a:schemeClr val="dk1"/>
                </a:solidFill>
              </a:rPr>
              <a:t>OR</a:t>
            </a:r>
            <a:endParaRPr sz="1100" b="1">
              <a:solidFill>
                <a:schemeClr val="dk1"/>
              </a:solidFill>
            </a:endParaRPr>
          </a:p>
          <a:p>
            <a:pPr marL="0" lvl="0" indent="0" algn="l" rtl="0">
              <a:spcBef>
                <a:spcPts val="0"/>
              </a:spcBef>
              <a:spcAft>
                <a:spcPts val="0"/>
              </a:spcAft>
              <a:buNone/>
            </a:pPr>
            <a:endParaRPr sz="1100">
              <a:solidFill>
                <a:schemeClr val="dk1"/>
              </a:solidFill>
            </a:endParaRPr>
          </a:p>
          <a:p>
            <a:pPr marL="0" lvl="0" indent="0" algn="l" rtl="0">
              <a:spcBef>
                <a:spcPts val="0"/>
              </a:spcBef>
              <a:spcAft>
                <a:spcPts val="0"/>
              </a:spcAft>
              <a:buNone/>
            </a:pPr>
            <a:r>
              <a:rPr lang="en-GB" sz="1100">
                <a:solidFill>
                  <a:schemeClr val="dk1"/>
                </a:solidFill>
              </a:rPr>
              <a:t>would </a:t>
            </a:r>
            <a:r>
              <a:rPr lang="en-GB" sz="1100" b="1">
                <a:solidFill>
                  <a:schemeClr val="dk1"/>
                </a:solidFill>
              </a:rPr>
              <a:t>need</a:t>
            </a:r>
            <a:r>
              <a:rPr lang="en-GB" sz="1100">
                <a:solidFill>
                  <a:schemeClr val="dk1"/>
                </a:solidFill>
              </a:rPr>
              <a:t> a (very) </a:t>
            </a:r>
            <a:r>
              <a:rPr lang="en-GB" sz="1100" b="1">
                <a:solidFill>
                  <a:schemeClr val="dk1"/>
                </a:solidFill>
              </a:rPr>
              <a:t>large</a:t>
            </a:r>
            <a:r>
              <a:rPr lang="en-GB" sz="1100">
                <a:solidFill>
                  <a:schemeClr val="dk1"/>
                </a:solidFill>
              </a:rPr>
              <a:t> </a:t>
            </a:r>
            <a:r>
              <a:rPr lang="en-GB" sz="1100" b="1">
                <a:solidFill>
                  <a:schemeClr val="dk1"/>
                </a:solidFill>
              </a:rPr>
              <a:t>area</a:t>
            </a:r>
            <a:r>
              <a:rPr lang="en-GB" sz="1100">
                <a:solidFill>
                  <a:schemeClr val="dk1"/>
                </a:solidFill>
              </a:rPr>
              <a:t> of </a:t>
            </a:r>
            <a:r>
              <a:rPr lang="en-GB" sz="1100" b="1">
                <a:solidFill>
                  <a:schemeClr val="dk1"/>
                </a:solidFill>
              </a:rPr>
              <a:t>cells</a:t>
            </a:r>
            <a:r>
              <a:rPr lang="en-GB" sz="1100">
                <a:solidFill>
                  <a:schemeClr val="dk1"/>
                </a:solidFill>
              </a:rPr>
              <a:t> (to generate the same amount of power)</a:t>
            </a:r>
            <a:endParaRPr sz="1100">
              <a:solidFill>
                <a:schemeClr val="dk1"/>
              </a:solidFill>
            </a:endParaRPr>
          </a:p>
          <a:p>
            <a:pPr marL="0" lvl="0" indent="0" algn="l" rtl="0">
              <a:spcBef>
                <a:spcPts val="0"/>
              </a:spcBef>
              <a:spcAft>
                <a:spcPts val="0"/>
              </a:spcAft>
              <a:buNone/>
            </a:pPr>
            <a:endParaRPr sz="1100">
              <a:solidFill>
                <a:schemeClr val="dk1"/>
              </a:solidFill>
            </a:endParaRPr>
          </a:p>
        </p:txBody>
      </p:sp>
      <p:sp>
        <p:nvSpPr>
          <p:cNvPr id="2957" name="Google Shape;2957;p199"/>
          <p:cNvSpPr txBox="1"/>
          <p:nvPr/>
        </p:nvSpPr>
        <p:spPr>
          <a:xfrm>
            <a:off x="977925" y="5473725"/>
            <a:ext cx="4394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958" name="Google Shape;2958;p199"/>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Space (explanation questions)</a:t>
            </a:r>
            <a:endParaRPr sz="1000" i="1">
              <a:solidFill>
                <a:schemeClr val="dk1"/>
              </a:solidFill>
            </a:endParaRPr>
          </a:p>
        </p:txBody>
      </p:sp>
      <p:sp>
        <p:nvSpPr>
          <p:cNvPr id="2959" name="Google Shape;2959;p19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960" name="Google Shape;2960;p199"/>
          <p:cNvSpPr txBox="1"/>
          <p:nvPr/>
        </p:nvSpPr>
        <p:spPr>
          <a:xfrm>
            <a:off x="5029100" y="1125575"/>
            <a:ext cx="39192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Explain why solar cells may not be a suitable source of power when exploring distant parts of the Solar System. </a:t>
            </a:r>
            <a:r>
              <a:rPr lang="en-GB" b="1">
                <a:solidFill>
                  <a:schemeClr val="dk1"/>
                </a:solidFill>
              </a:rPr>
              <a:t>(1)</a:t>
            </a:r>
            <a:endParaRPr sz="1700"/>
          </a:p>
        </p:txBody>
      </p:sp>
      <p:sp>
        <p:nvSpPr>
          <p:cNvPr id="2961" name="Google Shape;2961;p199"/>
          <p:cNvSpPr txBox="1"/>
          <p:nvPr/>
        </p:nvSpPr>
        <p:spPr>
          <a:xfrm>
            <a:off x="402100" y="1991000"/>
            <a:ext cx="4150800" cy="306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t>Spacecraft travelling to distant parts of the Solar System need to have a source of power to operate their electrical systems.</a:t>
            </a:r>
            <a:endParaRPr sz="1100"/>
          </a:p>
          <a:p>
            <a:pPr marL="0" lvl="0" indent="0" algn="l" rtl="0">
              <a:spcBef>
                <a:spcPts val="0"/>
              </a:spcBef>
              <a:spcAft>
                <a:spcPts val="0"/>
              </a:spcAft>
              <a:buClr>
                <a:schemeClr val="dk1"/>
              </a:buClr>
              <a:buSzPts val="1100"/>
              <a:buFont typeface="Arial"/>
              <a:buNone/>
            </a:pPr>
            <a:endParaRPr sz="1100"/>
          </a:p>
          <a:p>
            <a:pPr marL="0" lvl="0" indent="0" algn="l" rtl="0">
              <a:spcBef>
                <a:spcPts val="0"/>
              </a:spcBef>
              <a:spcAft>
                <a:spcPts val="0"/>
              </a:spcAft>
              <a:buClr>
                <a:schemeClr val="dk1"/>
              </a:buClr>
              <a:buSzPts val="1100"/>
              <a:buFont typeface="Arial"/>
              <a:buNone/>
            </a:pPr>
            <a:r>
              <a:rPr lang="en-GB" sz="1100"/>
              <a:t>Many spacecraft use solar cells to generate electricity, but this is not always suitable.</a:t>
            </a:r>
            <a:endParaRPr sz="1100"/>
          </a:p>
          <a:p>
            <a:pPr marL="0" lvl="0" indent="0" algn="l" rtl="0">
              <a:spcBef>
                <a:spcPts val="0"/>
              </a:spcBef>
              <a:spcAft>
                <a:spcPts val="0"/>
              </a:spcAft>
              <a:buClr>
                <a:schemeClr val="dk1"/>
              </a:buClr>
              <a:buSzPts val="1100"/>
              <a:buFont typeface="Arial"/>
              <a:buNone/>
            </a:pPr>
            <a:endParaRPr sz="1100"/>
          </a:p>
          <a:p>
            <a:pPr marL="0" lvl="0" indent="0" algn="l" rtl="0">
              <a:spcBef>
                <a:spcPts val="0"/>
              </a:spcBef>
              <a:spcAft>
                <a:spcPts val="0"/>
              </a:spcAft>
              <a:buClr>
                <a:schemeClr val="dk1"/>
              </a:buClr>
              <a:buSzPts val="1100"/>
              <a:buFont typeface="Arial"/>
              <a:buNone/>
            </a:pPr>
            <a:r>
              <a:rPr lang="en-GB" sz="1100"/>
              <a:t>Some spacecraft, such as Voyager 2, are powered using energy generated by Radioisotope Thermoelectric Generators (RTGs). The RTGs in Voyager 2 use plutonium-238 as a fuel. The half-life of plutonium-238 is 88 years. The plutonium decays to uranium in a nuclear fission reaction. The heat generated by this radioactive decay is then converted into electrical energy.</a:t>
            </a:r>
            <a:endParaRPr sz="1100"/>
          </a:p>
          <a:p>
            <a:pPr marL="0" lvl="0" indent="0" algn="l" rtl="0">
              <a:spcBef>
                <a:spcPts val="0"/>
              </a:spcBef>
              <a:spcAft>
                <a:spcPts val="0"/>
              </a:spcAft>
              <a:buClr>
                <a:schemeClr val="dk1"/>
              </a:buClr>
              <a:buSzPts val="1100"/>
              <a:buFont typeface="Arial"/>
              <a:buNone/>
            </a:pPr>
            <a:endParaRPr sz="1100"/>
          </a:p>
          <a:p>
            <a:pPr marL="0" lvl="0" indent="0" algn="l" rtl="0">
              <a:spcBef>
                <a:spcPts val="0"/>
              </a:spcBef>
              <a:spcAft>
                <a:spcPts val="0"/>
              </a:spcAft>
              <a:buClr>
                <a:schemeClr val="dk1"/>
              </a:buClr>
              <a:buSzPts val="1100"/>
              <a:buFont typeface="Arial"/>
              <a:buNone/>
            </a:pPr>
            <a:r>
              <a:rPr lang="en-GB" sz="1100"/>
              <a:t>In the future, NASA plans to equip spacecraft with miniature nuclear reactors, which use nuclear fission chain reactions to generate power.</a:t>
            </a:r>
            <a:endParaRPr sz="1100"/>
          </a:p>
          <a:p>
            <a:pPr marL="0" lvl="0" indent="0" algn="l" rtl="0">
              <a:spcBef>
                <a:spcPts val="0"/>
              </a:spcBef>
              <a:spcAft>
                <a:spcPts val="0"/>
              </a:spcAft>
              <a:buNone/>
            </a:pPr>
            <a:endParaRPr sz="1100"/>
          </a:p>
        </p:txBody>
      </p:sp>
      <p:sp>
        <p:nvSpPr>
          <p:cNvPr id="2962" name="Google Shape;2962;p199"/>
          <p:cNvSpPr txBox="1"/>
          <p:nvPr/>
        </p:nvSpPr>
        <p:spPr>
          <a:xfrm>
            <a:off x="382900" y="1125575"/>
            <a:ext cx="2636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Read the passage and answer the question that follows.</a:t>
            </a:r>
            <a:endParaRPr/>
          </a:p>
        </p:txBody>
      </p:sp>
      <p:pic>
        <p:nvPicPr>
          <p:cNvPr id="2963" name="Google Shape;2963;p199"/>
          <p:cNvPicPr preferRelativeResize="0"/>
          <p:nvPr/>
        </p:nvPicPr>
        <p:blipFill>
          <a:blip r:embed="rId4">
            <a:alphaModFix/>
          </a:blip>
          <a:stretch>
            <a:fillRect/>
          </a:stretch>
        </p:blipFill>
        <p:spPr>
          <a:xfrm>
            <a:off x="3198003" y="1017725"/>
            <a:ext cx="1356823" cy="831300"/>
          </a:xfrm>
          <a:prstGeom prst="rect">
            <a:avLst/>
          </a:prstGeom>
          <a:noFill/>
          <a:ln>
            <a:noFill/>
          </a:ln>
        </p:spPr>
      </p:pic>
      <p:pic>
        <p:nvPicPr>
          <p:cNvPr id="2964" name="Google Shape;2964;p199">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5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5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5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5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5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5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95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95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Shape 2968"/>
        <p:cNvGrpSpPr/>
        <p:nvPr/>
      </p:nvGrpSpPr>
      <p:grpSpPr>
        <a:xfrm>
          <a:off x="0" y="0"/>
          <a:ext cx="0" cy="0"/>
          <a:chOff x="0" y="0"/>
          <a:chExt cx="0" cy="0"/>
        </a:xfrm>
      </p:grpSpPr>
      <p:sp>
        <p:nvSpPr>
          <p:cNvPr id="2969" name="Google Shape;2969;p200"/>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2970" name="Google Shape;2970;p200"/>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2971" name="Google Shape;2971;p200">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2972" name="Google Shape;2972;p200">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2973" name="Google Shape;2973;p200">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2974" name="Google Shape;2974;p200">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2975" name="Google Shape;2975;p200">
            <a:hlinkClick r:id="rId7"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
        <p:nvSpPr>
          <p:cNvPr id="2976" name="Google Shape;2976;p200">
            <a:hlinkClick r:id="rId8"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Shape 2980"/>
        <p:cNvGrpSpPr/>
        <p:nvPr/>
      </p:nvGrpSpPr>
      <p:grpSpPr>
        <a:xfrm>
          <a:off x="0" y="0"/>
          <a:ext cx="0" cy="0"/>
          <a:chOff x="0" y="0"/>
          <a:chExt cx="0" cy="0"/>
        </a:xfrm>
      </p:grpSpPr>
      <p:pic>
        <p:nvPicPr>
          <p:cNvPr id="2981" name="Google Shape;2981;p201">
            <a:hlinkClick r:id="rId3" action="ppaction://hlinksldjump"/>
          </p:cNvPr>
          <p:cNvPicPr preferRelativeResize="0"/>
          <p:nvPr/>
        </p:nvPicPr>
        <p:blipFill>
          <a:blip r:embed="rId4">
            <a:alphaModFix/>
          </a:blip>
          <a:stretch>
            <a:fillRect/>
          </a:stretch>
        </p:blipFill>
        <p:spPr>
          <a:xfrm>
            <a:off x="5036482" y="1033325"/>
            <a:ext cx="3547527" cy="4110176"/>
          </a:xfrm>
          <a:prstGeom prst="rect">
            <a:avLst/>
          </a:prstGeom>
          <a:noFill/>
          <a:ln>
            <a:noFill/>
          </a:ln>
        </p:spPr>
      </p:pic>
      <p:sp>
        <p:nvSpPr>
          <p:cNvPr id="2982" name="Google Shape;2982;p201"/>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2983" name="Google Shape;2983;p20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2984" name="Google Shape;2984;p201"/>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Gas laws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2985" name="Google Shape;2985;p201"/>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SQP </a:t>
            </a:r>
            <a:r>
              <a:rPr lang="en-GB">
                <a:solidFill>
                  <a:schemeClr val="dk1"/>
                </a:solidFill>
              </a:rPr>
              <a:t>Q8a</a:t>
            </a:r>
            <a:endParaRPr/>
          </a:p>
        </p:txBody>
      </p:sp>
      <p:sp>
        <p:nvSpPr>
          <p:cNvPr id="2986" name="Google Shape;2986;p201"/>
          <p:cNvSpPr txBox="1"/>
          <p:nvPr/>
        </p:nvSpPr>
        <p:spPr>
          <a:xfrm>
            <a:off x="311700" y="1033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results are shown.</a:t>
            </a:r>
            <a:endParaRPr/>
          </a:p>
        </p:txBody>
      </p:sp>
      <p:pic>
        <p:nvPicPr>
          <p:cNvPr id="2987" name="Google Shape;2987;p201"/>
          <p:cNvPicPr preferRelativeResize="0"/>
          <p:nvPr/>
        </p:nvPicPr>
        <p:blipFill>
          <a:blip r:embed="rId6">
            <a:alphaModFix/>
          </a:blip>
          <a:stretch>
            <a:fillRect/>
          </a:stretch>
        </p:blipFill>
        <p:spPr>
          <a:xfrm>
            <a:off x="382900" y="1433525"/>
            <a:ext cx="3719701" cy="705101"/>
          </a:xfrm>
          <a:prstGeom prst="rect">
            <a:avLst/>
          </a:prstGeom>
          <a:noFill/>
          <a:ln>
            <a:noFill/>
          </a:ln>
        </p:spPr>
      </p:pic>
      <p:sp>
        <p:nvSpPr>
          <p:cNvPr id="2988" name="Google Shape;2988;p201"/>
          <p:cNvSpPr txBox="1"/>
          <p:nvPr/>
        </p:nvSpPr>
        <p:spPr>
          <a:xfrm>
            <a:off x="382900" y="2425925"/>
            <a:ext cx="3719700" cy="10467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romanLcParenR"/>
            </a:pPr>
            <a:r>
              <a:rPr lang="en-GB"/>
              <a:t>Draw a graph of p against 1/V </a:t>
            </a:r>
            <a:r>
              <a:rPr lang="en-GB" b="1"/>
              <a:t>(3)</a:t>
            </a:r>
            <a:endParaRPr b="1"/>
          </a:p>
          <a:p>
            <a:pPr marL="457200" lvl="0" indent="-317500" algn="l" rtl="0">
              <a:spcBef>
                <a:spcPts val="0"/>
              </a:spcBef>
              <a:spcAft>
                <a:spcPts val="0"/>
              </a:spcAft>
              <a:buSzPts val="1400"/>
              <a:buAutoNum type="romanLcParenR"/>
            </a:pPr>
            <a:r>
              <a:rPr lang="en-GB"/>
              <a:t>Explain how the graph confirms that pressure is directly proportional to 1/volume. </a:t>
            </a:r>
            <a:r>
              <a:rPr lang="en-GB" b="1"/>
              <a:t>(1)</a:t>
            </a:r>
            <a:endParaRPr b="1"/>
          </a:p>
        </p:txBody>
      </p:sp>
      <p:pic>
        <p:nvPicPr>
          <p:cNvPr id="2989" name="Google Shape;2989;p201">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31"/>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244" name="Google Shape;244;p31"/>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245" name="Google Shape;245;p31">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246" name="Google Shape;246;p31">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247" name="Google Shape;247;p31">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248" name="Google Shape;248;p31">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249" name="Google Shape;249;p31">
            <a:hlinkClick r:id="rId7"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
        <p:nvSpPr>
          <p:cNvPr id="250" name="Google Shape;250;p31">
            <a:hlinkClick r:id="rId8"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Shape 2993"/>
        <p:cNvGrpSpPr/>
        <p:nvPr/>
      </p:nvGrpSpPr>
      <p:grpSpPr>
        <a:xfrm>
          <a:off x="0" y="0"/>
          <a:ext cx="0" cy="0"/>
          <a:chOff x="0" y="0"/>
          <a:chExt cx="0" cy="0"/>
        </a:xfrm>
      </p:grpSpPr>
      <p:sp>
        <p:nvSpPr>
          <p:cNvPr id="2994" name="Google Shape;2994;p202"/>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2995" name="Google Shape;2995;p20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996" name="Google Shape;2996;p202"/>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Gas laws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2997" name="Google Shape;2997;p202"/>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SQP </a:t>
            </a:r>
            <a:r>
              <a:rPr lang="en-GB">
                <a:solidFill>
                  <a:schemeClr val="dk1"/>
                </a:solidFill>
              </a:rPr>
              <a:t>Q8a</a:t>
            </a:r>
            <a:endParaRPr/>
          </a:p>
        </p:txBody>
      </p:sp>
      <p:pic>
        <p:nvPicPr>
          <p:cNvPr id="2998" name="Google Shape;2998;p202"/>
          <p:cNvPicPr preferRelativeResize="0"/>
          <p:nvPr/>
        </p:nvPicPr>
        <p:blipFill>
          <a:blip r:embed="rId4">
            <a:alphaModFix/>
          </a:blip>
          <a:stretch>
            <a:fillRect/>
          </a:stretch>
        </p:blipFill>
        <p:spPr>
          <a:xfrm>
            <a:off x="382900" y="1433525"/>
            <a:ext cx="3719701" cy="705101"/>
          </a:xfrm>
          <a:prstGeom prst="rect">
            <a:avLst/>
          </a:prstGeom>
          <a:noFill/>
          <a:ln>
            <a:noFill/>
          </a:ln>
        </p:spPr>
      </p:pic>
      <p:sp>
        <p:nvSpPr>
          <p:cNvPr id="2999" name="Google Shape;2999;p202"/>
          <p:cNvSpPr txBox="1"/>
          <p:nvPr/>
        </p:nvSpPr>
        <p:spPr>
          <a:xfrm>
            <a:off x="382899" y="3685625"/>
            <a:ext cx="3719700" cy="949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i) Axes </a:t>
            </a:r>
            <a:r>
              <a:rPr lang="en-GB" sz="1100" b="1">
                <a:solidFill>
                  <a:schemeClr val="dk1"/>
                </a:solidFill>
              </a:rPr>
              <a:t>labelled</a:t>
            </a:r>
            <a:r>
              <a:rPr lang="en-GB" sz="1100">
                <a:solidFill>
                  <a:schemeClr val="dk1"/>
                </a:solidFill>
              </a:rPr>
              <a:t> with </a:t>
            </a:r>
            <a:r>
              <a:rPr lang="en-GB" sz="1100" b="1">
                <a:solidFill>
                  <a:schemeClr val="dk1"/>
                </a:solidFill>
              </a:rPr>
              <a:t>units</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0"/>
              </a:spcAft>
              <a:buClr>
                <a:schemeClr val="dk1"/>
              </a:buClr>
              <a:buSzPts val="1100"/>
              <a:buFont typeface="Arial"/>
              <a:buNone/>
            </a:pPr>
            <a:r>
              <a:rPr lang="en-GB" sz="1100">
                <a:solidFill>
                  <a:schemeClr val="dk1"/>
                </a:solidFill>
              </a:rPr>
              <a:t>Axes </a:t>
            </a:r>
            <a:r>
              <a:rPr lang="en-GB" sz="1100" b="1">
                <a:solidFill>
                  <a:schemeClr val="dk1"/>
                </a:solidFill>
              </a:rPr>
              <a:t>scaled</a:t>
            </a:r>
            <a:r>
              <a:rPr lang="en-GB" sz="1100">
                <a:solidFill>
                  <a:schemeClr val="dk1"/>
                </a:solidFill>
              </a:rPr>
              <a:t> </a:t>
            </a:r>
            <a:r>
              <a:rPr lang="en-GB" sz="1100" b="1">
                <a:solidFill>
                  <a:schemeClr val="dk1"/>
                </a:solidFill>
              </a:rPr>
              <a:t>linearly</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Data points </a:t>
            </a:r>
            <a:r>
              <a:rPr lang="en-GB" sz="1100" b="1">
                <a:solidFill>
                  <a:schemeClr val="dk1"/>
                </a:solidFill>
              </a:rPr>
              <a:t>accurately</a:t>
            </a:r>
            <a:r>
              <a:rPr lang="en-GB" sz="1100">
                <a:solidFill>
                  <a:schemeClr val="dk1"/>
                </a:solidFill>
              </a:rPr>
              <a:t> </a:t>
            </a:r>
            <a:r>
              <a:rPr lang="en-GB" sz="1100" b="1">
                <a:solidFill>
                  <a:schemeClr val="dk1"/>
                </a:solidFill>
              </a:rPr>
              <a:t>plotted</a:t>
            </a:r>
            <a:r>
              <a:rPr lang="en-GB" sz="1100">
                <a:solidFill>
                  <a:schemeClr val="dk1"/>
                </a:solidFill>
              </a:rPr>
              <a:t> with </a:t>
            </a:r>
            <a:r>
              <a:rPr lang="en-GB" sz="1100" b="1">
                <a:solidFill>
                  <a:schemeClr val="dk1"/>
                </a:solidFill>
              </a:rPr>
              <a:t>line </a:t>
            </a:r>
            <a:r>
              <a:rPr lang="en-GB" sz="1100">
                <a:solidFill>
                  <a:schemeClr val="dk1"/>
                </a:solidFill>
              </a:rPr>
              <a:t>of</a:t>
            </a:r>
            <a:r>
              <a:rPr lang="en-GB" sz="1100" b="1">
                <a:solidFill>
                  <a:schemeClr val="dk1"/>
                </a:solidFill>
              </a:rPr>
              <a:t> best fit</a:t>
            </a:r>
            <a:r>
              <a:rPr lang="en-GB" sz="1100">
                <a:solidFill>
                  <a:schemeClr val="dk1"/>
                </a:solidFill>
              </a:rPr>
              <a:t> </a:t>
            </a:r>
            <a:r>
              <a:rPr lang="en-GB" sz="1100" b="1">
                <a:solidFill>
                  <a:schemeClr val="dk1"/>
                </a:solidFill>
              </a:rPr>
              <a:t>(1)</a:t>
            </a:r>
            <a:endParaRPr sz="1100" b="1">
              <a:solidFill>
                <a:schemeClr val="dk1"/>
              </a:solidFill>
            </a:endParaRPr>
          </a:p>
        </p:txBody>
      </p:sp>
      <p:sp>
        <p:nvSpPr>
          <p:cNvPr id="3000" name="Google Shape;3000;p202"/>
          <p:cNvSpPr txBox="1"/>
          <p:nvPr/>
        </p:nvSpPr>
        <p:spPr>
          <a:xfrm>
            <a:off x="4501500" y="1206375"/>
            <a:ext cx="4510500" cy="523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a:solidFill>
                  <a:schemeClr val="dk1"/>
                </a:solidFill>
              </a:rPr>
              <a:t>ii) The </a:t>
            </a:r>
            <a:r>
              <a:rPr lang="en-GB" sz="1100" b="1">
                <a:solidFill>
                  <a:schemeClr val="dk1"/>
                </a:solidFill>
              </a:rPr>
              <a:t>line</a:t>
            </a:r>
            <a:r>
              <a:rPr lang="en-GB" sz="1100">
                <a:solidFill>
                  <a:schemeClr val="dk1"/>
                </a:solidFill>
              </a:rPr>
              <a:t> of </a:t>
            </a:r>
            <a:r>
              <a:rPr lang="en-GB" sz="1100" b="1">
                <a:solidFill>
                  <a:schemeClr val="dk1"/>
                </a:solidFill>
              </a:rPr>
              <a:t>best</a:t>
            </a:r>
            <a:r>
              <a:rPr lang="en-GB" sz="1100">
                <a:solidFill>
                  <a:schemeClr val="dk1"/>
                </a:solidFill>
              </a:rPr>
              <a:t> </a:t>
            </a:r>
            <a:r>
              <a:rPr lang="en-GB" sz="1100" b="1">
                <a:solidFill>
                  <a:schemeClr val="dk1"/>
                </a:solidFill>
              </a:rPr>
              <a:t>fit</a:t>
            </a:r>
            <a:r>
              <a:rPr lang="en-GB" sz="1100">
                <a:solidFill>
                  <a:schemeClr val="dk1"/>
                </a:solidFill>
              </a:rPr>
              <a:t> is a </a:t>
            </a:r>
            <a:r>
              <a:rPr lang="en-GB" sz="1100" b="1">
                <a:solidFill>
                  <a:schemeClr val="dk1"/>
                </a:solidFill>
              </a:rPr>
              <a:t>straight</a:t>
            </a:r>
            <a:r>
              <a:rPr lang="en-GB" sz="1100">
                <a:solidFill>
                  <a:schemeClr val="dk1"/>
                </a:solidFill>
              </a:rPr>
              <a:t> </a:t>
            </a:r>
            <a:r>
              <a:rPr lang="en-GB" sz="1100" b="1">
                <a:solidFill>
                  <a:schemeClr val="dk1"/>
                </a:solidFill>
              </a:rPr>
              <a:t>line</a:t>
            </a:r>
            <a:r>
              <a:rPr lang="en-GB" sz="1100">
                <a:solidFill>
                  <a:schemeClr val="dk1"/>
                </a:solidFill>
              </a:rPr>
              <a:t> which </a:t>
            </a:r>
            <a:r>
              <a:rPr lang="en-GB" sz="1100" b="1">
                <a:solidFill>
                  <a:schemeClr val="dk1"/>
                </a:solidFill>
              </a:rPr>
              <a:t>passes</a:t>
            </a:r>
            <a:r>
              <a:rPr lang="en-GB" sz="1100">
                <a:solidFill>
                  <a:schemeClr val="dk1"/>
                </a:solidFill>
              </a:rPr>
              <a:t> </a:t>
            </a:r>
            <a:r>
              <a:rPr lang="en-GB" sz="1100" b="1">
                <a:solidFill>
                  <a:schemeClr val="dk1"/>
                </a:solidFill>
              </a:rPr>
              <a:t>through</a:t>
            </a:r>
            <a:r>
              <a:rPr lang="en-GB" sz="1100">
                <a:solidFill>
                  <a:schemeClr val="dk1"/>
                </a:solidFill>
              </a:rPr>
              <a:t> the </a:t>
            </a:r>
            <a:r>
              <a:rPr lang="en-GB" sz="1100" b="1">
                <a:solidFill>
                  <a:schemeClr val="dk1"/>
                </a:solidFill>
              </a:rPr>
              <a:t>origin</a:t>
            </a:r>
            <a:r>
              <a:rPr lang="en-GB" sz="1100">
                <a:solidFill>
                  <a:schemeClr val="dk1"/>
                </a:solidFill>
              </a:rPr>
              <a:t> </a:t>
            </a:r>
            <a:r>
              <a:rPr lang="en-GB" sz="1100" b="1">
                <a:solidFill>
                  <a:schemeClr val="dk1"/>
                </a:solidFill>
              </a:rPr>
              <a:t>(1)</a:t>
            </a:r>
            <a:endParaRPr sz="1100" b="1">
              <a:solidFill>
                <a:schemeClr val="dk1"/>
              </a:solidFill>
            </a:endParaRPr>
          </a:p>
        </p:txBody>
      </p:sp>
      <p:sp>
        <p:nvSpPr>
          <p:cNvPr id="3001" name="Google Shape;3001;p202"/>
          <p:cNvSpPr txBox="1"/>
          <p:nvPr/>
        </p:nvSpPr>
        <p:spPr>
          <a:xfrm>
            <a:off x="311700" y="1033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results are shown.</a:t>
            </a:r>
            <a:endParaRPr/>
          </a:p>
        </p:txBody>
      </p:sp>
      <p:sp>
        <p:nvSpPr>
          <p:cNvPr id="3002" name="Google Shape;3002;p202"/>
          <p:cNvSpPr txBox="1"/>
          <p:nvPr/>
        </p:nvSpPr>
        <p:spPr>
          <a:xfrm>
            <a:off x="382900" y="2425925"/>
            <a:ext cx="3719700" cy="10467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romanLcParenR"/>
            </a:pPr>
            <a:r>
              <a:rPr lang="en-GB"/>
              <a:t>Draw a graph of p against 1/V </a:t>
            </a:r>
            <a:r>
              <a:rPr lang="en-GB" b="1"/>
              <a:t>(3)</a:t>
            </a:r>
            <a:endParaRPr b="1"/>
          </a:p>
          <a:p>
            <a:pPr marL="457200" lvl="0" indent="-317500" algn="l" rtl="0">
              <a:spcBef>
                <a:spcPts val="0"/>
              </a:spcBef>
              <a:spcAft>
                <a:spcPts val="0"/>
              </a:spcAft>
              <a:buSzPts val="1400"/>
              <a:buAutoNum type="romanLcParenR"/>
            </a:pPr>
            <a:r>
              <a:rPr lang="en-GB"/>
              <a:t>Explain how the graph confirms that pressure is directly proportional to 1/volume. </a:t>
            </a:r>
            <a:r>
              <a:rPr lang="en-GB" b="1"/>
              <a:t>(1)</a:t>
            </a:r>
            <a:endParaRPr b="1"/>
          </a:p>
        </p:txBody>
      </p:sp>
      <p:pic>
        <p:nvPicPr>
          <p:cNvPr id="3003" name="Google Shape;3003;p202" title="Chart"/>
          <p:cNvPicPr preferRelativeResize="0"/>
          <p:nvPr/>
        </p:nvPicPr>
        <p:blipFill rotWithShape="1">
          <a:blip r:embed="rId5">
            <a:alphaModFix/>
          </a:blip>
          <a:srcRect l="5944" b="6716"/>
          <a:stretch/>
        </p:blipFill>
        <p:spPr>
          <a:xfrm>
            <a:off x="4529325" y="1873225"/>
            <a:ext cx="4454850" cy="2732200"/>
          </a:xfrm>
          <a:prstGeom prst="rect">
            <a:avLst/>
          </a:prstGeom>
          <a:noFill/>
          <a:ln w="38100" cap="flat" cmpd="sng">
            <a:solidFill>
              <a:srgbClr val="D3E3FD"/>
            </a:solidFill>
            <a:prstDash val="solid"/>
            <a:round/>
            <a:headEnd type="none" w="sm" len="sm"/>
            <a:tailEnd type="none" w="sm" len="sm"/>
          </a:ln>
        </p:spPr>
      </p:pic>
      <p:pic>
        <p:nvPicPr>
          <p:cNvPr id="3004" name="Google Shape;3004;p202">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Shape 3008"/>
        <p:cNvGrpSpPr/>
        <p:nvPr/>
      </p:nvGrpSpPr>
      <p:grpSpPr>
        <a:xfrm>
          <a:off x="0" y="0"/>
          <a:ext cx="0" cy="0"/>
          <a:chOff x="0" y="0"/>
          <a:chExt cx="0" cy="0"/>
        </a:xfrm>
      </p:grpSpPr>
      <p:pic>
        <p:nvPicPr>
          <p:cNvPr id="3009" name="Google Shape;3009;p203">
            <a:hlinkClick r:id="rId3" action="ppaction://hlinksldjump"/>
          </p:cNvPr>
          <p:cNvPicPr preferRelativeResize="0"/>
          <p:nvPr/>
        </p:nvPicPr>
        <p:blipFill>
          <a:blip r:embed="rId4">
            <a:alphaModFix/>
          </a:blip>
          <a:stretch>
            <a:fillRect/>
          </a:stretch>
        </p:blipFill>
        <p:spPr>
          <a:xfrm>
            <a:off x="5036482" y="1033325"/>
            <a:ext cx="3547527" cy="4110176"/>
          </a:xfrm>
          <a:prstGeom prst="rect">
            <a:avLst/>
          </a:prstGeom>
          <a:noFill/>
          <a:ln>
            <a:noFill/>
          </a:ln>
        </p:spPr>
      </p:pic>
      <p:sp>
        <p:nvSpPr>
          <p:cNvPr id="3010" name="Google Shape;3010;p203"/>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011" name="Google Shape;3011;p20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3012" name="Google Shape;3012;p203"/>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Half life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013" name="Google Shape;3013;p203"/>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2018 </a:t>
            </a:r>
            <a:r>
              <a:rPr lang="en-GB">
                <a:solidFill>
                  <a:schemeClr val="dk1"/>
                </a:solidFill>
              </a:rPr>
              <a:t>Q13b</a:t>
            </a:r>
            <a:endParaRPr>
              <a:solidFill>
                <a:schemeClr val="dk1"/>
              </a:solidFill>
            </a:endParaRPr>
          </a:p>
        </p:txBody>
      </p:sp>
      <p:sp>
        <p:nvSpPr>
          <p:cNvPr id="3014" name="Google Shape;3014;p203"/>
          <p:cNvSpPr txBox="1"/>
          <p:nvPr/>
        </p:nvSpPr>
        <p:spPr>
          <a:xfrm>
            <a:off x="357600" y="1033325"/>
            <a:ext cx="426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technician’s results are shown in the table.</a:t>
            </a:r>
            <a:endParaRPr/>
          </a:p>
        </p:txBody>
      </p:sp>
      <p:pic>
        <p:nvPicPr>
          <p:cNvPr id="3015" name="Google Shape;3015;p203"/>
          <p:cNvPicPr preferRelativeResize="0"/>
          <p:nvPr/>
        </p:nvPicPr>
        <p:blipFill>
          <a:blip r:embed="rId6">
            <a:alphaModFix/>
          </a:blip>
          <a:stretch>
            <a:fillRect/>
          </a:stretch>
        </p:blipFill>
        <p:spPr>
          <a:xfrm>
            <a:off x="891425" y="1420288"/>
            <a:ext cx="2673035" cy="2302925"/>
          </a:xfrm>
          <a:prstGeom prst="rect">
            <a:avLst/>
          </a:prstGeom>
          <a:noFill/>
          <a:ln>
            <a:noFill/>
          </a:ln>
        </p:spPr>
      </p:pic>
      <p:sp>
        <p:nvSpPr>
          <p:cNvPr id="3016" name="Google Shape;3016;p203"/>
          <p:cNvSpPr txBox="1"/>
          <p:nvPr/>
        </p:nvSpPr>
        <p:spPr>
          <a:xfrm>
            <a:off x="382900" y="3802525"/>
            <a:ext cx="3378900" cy="12621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the graph paper, draw a graph of these results.</a:t>
            </a:r>
            <a:endParaRPr/>
          </a:p>
          <a:p>
            <a:pPr marL="0" lvl="0" indent="0" algn="l" rtl="0">
              <a:spcBef>
                <a:spcPts val="0"/>
              </a:spcBef>
              <a:spcAft>
                <a:spcPts val="0"/>
              </a:spcAft>
              <a:buNone/>
            </a:pPr>
            <a:endParaRPr/>
          </a:p>
          <a:p>
            <a:pPr marL="0" lvl="0" indent="0" algn="l" rtl="0">
              <a:spcBef>
                <a:spcPts val="0"/>
              </a:spcBef>
              <a:spcAft>
                <a:spcPts val="0"/>
              </a:spcAft>
              <a:buNone/>
            </a:pPr>
            <a:r>
              <a:rPr lang="en-GB"/>
              <a:t>Use your graph to determine the half-life of the gamma radiation source.</a:t>
            </a:r>
            <a:endParaRPr/>
          </a:p>
        </p:txBody>
      </p:sp>
      <p:pic>
        <p:nvPicPr>
          <p:cNvPr id="3017" name="Google Shape;3017;p203">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Shape 3021"/>
        <p:cNvGrpSpPr/>
        <p:nvPr/>
      </p:nvGrpSpPr>
      <p:grpSpPr>
        <a:xfrm>
          <a:off x="0" y="0"/>
          <a:ext cx="0" cy="0"/>
          <a:chOff x="0" y="0"/>
          <a:chExt cx="0" cy="0"/>
        </a:xfrm>
      </p:grpSpPr>
      <p:sp>
        <p:nvSpPr>
          <p:cNvPr id="3022" name="Google Shape;3022;p204"/>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023" name="Google Shape;3023;p20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024" name="Google Shape;3024;p204"/>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Half life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025" name="Google Shape;3025;p204"/>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2018 </a:t>
            </a:r>
            <a:r>
              <a:rPr lang="en-GB">
                <a:solidFill>
                  <a:schemeClr val="dk1"/>
                </a:solidFill>
              </a:rPr>
              <a:t>Q13b</a:t>
            </a:r>
            <a:endParaRPr>
              <a:solidFill>
                <a:schemeClr val="dk1"/>
              </a:solidFill>
            </a:endParaRPr>
          </a:p>
        </p:txBody>
      </p:sp>
      <p:sp>
        <p:nvSpPr>
          <p:cNvPr id="3026" name="Google Shape;3026;p204"/>
          <p:cNvSpPr txBox="1"/>
          <p:nvPr/>
        </p:nvSpPr>
        <p:spPr>
          <a:xfrm>
            <a:off x="4515223" y="3810175"/>
            <a:ext cx="4296900" cy="1246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Suitable </a:t>
            </a:r>
            <a:r>
              <a:rPr lang="en-GB" sz="1100" b="1">
                <a:solidFill>
                  <a:schemeClr val="dk1"/>
                </a:solidFill>
              </a:rPr>
              <a:t>scales</a:t>
            </a:r>
            <a:r>
              <a:rPr lang="en-GB" sz="1100">
                <a:solidFill>
                  <a:schemeClr val="dk1"/>
                </a:solidFill>
              </a:rPr>
              <a:t>, </a:t>
            </a:r>
            <a:r>
              <a:rPr lang="en-GB" sz="1100" b="1">
                <a:solidFill>
                  <a:schemeClr val="dk1"/>
                </a:solidFill>
              </a:rPr>
              <a:t>labels</a:t>
            </a:r>
            <a:r>
              <a:rPr lang="en-GB" sz="1100">
                <a:solidFill>
                  <a:schemeClr val="dk1"/>
                </a:solidFill>
              </a:rPr>
              <a:t> and </a:t>
            </a:r>
            <a:r>
              <a:rPr lang="en-GB" sz="1100" b="1">
                <a:solidFill>
                  <a:schemeClr val="dk1"/>
                </a:solidFill>
              </a:rPr>
              <a:t>units</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a:solidFill>
                  <a:schemeClr val="dk1"/>
                </a:solidFill>
              </a:rPr>
              <a:t>All points </a:t>
            </a:r>
            <a:r>
              <a:rPr lang="en-GB" sz="1100" b="1">
                <a:solidFill>
                  <a:schemeClr val="dk1"/>
                </a:solidFill>
              </a:rPr>
              <a:t>plotted</a:t>
            </a:r>
            <a:r>
              <a:rPr lang="en-GB" sz="1100">
                <a:solidFill>
                  <a:schemeClr val="dk1"/>
                </a:solidFill>
              </a:rPr>
              <a:t> </a:t>
            </a:r>
            <a:r>
              <a:rPr lang="en-GB" sz="1100" b="1">
                <a:solidFill>
                  <a:schemeClr val="dk1"/>
                </a:solidFill>
              </a:rPr>
              <a:t>accurately</a:t>
            </a:r>
            <a:r>
              <a:rPr lang="en-GB" sz="1100">
                <a:solidFill>
                  <a:schemeClr val="dk1"/>
                </a:solidFill>
              </a:rPr>
              <a:t> to ±half a division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b="1">
                <a:solidFill>
                  <a:schemeClr val="dk1"/>
                </a:solidFill>
              </a:rPr>
              <a:t>Best fit</a:t>
            </a:r>
            <a:r>
              <a:rPr lang="en-GB" sz="1100">
                <a:solidFill>
                  <a:schemeClr val="dk1"/>
                </a:solidFill>
              </a:rPr>
              <a:t> </a:t>
            </a:r>
            <a:r>
              <a:rPr lang="en-GB" sz="1100" b="1">
                <a:solidFill>
                  <a:schemeClr val="dk1"/>
                </a:solidFill>
              </a:rPr>
              <a:t>curve</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Half-life is </a:t>
            </a:r>
            <a:r>
              <a:rPr lang="en-GB" sz="1100" b="1">
                <a:solidFill>
                  <a:schemeClr val="dk1"/>
                </a:solidFill>
              </a:rPr>
              <a:t>30 minutes</a:t>
            </a:r>
            <a:endParaRPr sz="1100" b="1">
              <a:solidFill>
                <a:schemeClr val="dk1"/>
              </a:solidFill>
            </a:endParaRPr>
          </a:p>
        </p:txBody>
      </p:sp>
      <p:pic>
        <p:nvPicPr>
          <p:cNvPr id="3027" name="Google Shape;3027;p204"/>
          <p:cNvPicPr preferRelativeResize="0"/>
          <p:nvPr/>
        </p:nvPicPr>
        <p:blipFill>
          <a:blip r:embed="rId4">
            <a:alphaModFix/>
          </a:blip>
          <a:stretch>
            <a:fillRect/>
          </a:stretch>
        </p:blipFill>
        <p:spPr>
          <a:xfrm>
            <a:off x="891425" y="1420288"/>
            <a:ext cx="2673035" cy="2302925"/>
          </a:xfrm>
          <a:prstGeom prst="rect">
            <a:avLst/>
          </a:prstGeom>
          <a:noFill/>
          <a:ln>
            <a:noFill/>
          </a:ln>
        </p:spPr>
      </p:pic>
      <p:sp>
        <p:nvSpPr>
          <p:cNvPr id="3028" name="Google Shape;3028;p204"/>
          <p:cNvSpPr txBox="1"/>
          <p:nvPr/>
        </p:nvSpPr>
        <p:spPr>
          <a:xfrm>
            <a:off x="357600" y="1033325"/>
            <a:ext cx="426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technician’s results are shown in the table.</a:t>
            </a:r>
            <a:endParaRPr/>
          </a:p>
        </p:txBody>
      </p:sp>
      <p:sp>
        <p:nvSpPr>
          <p:cNvPr id="3029" name="Google Shape;3029;p204"/>
          <p:cNvSpPr txBox="1"/>
          <p:nvPr/>
        </p:nvSpPr>
        <p:spPr>
          <a:xfrm>
            <a:off x="382900" y="3802525"/>
            <a:ext cx="3378900" cy="12621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the graph paper, draw a graph of these results.</a:t>
            </a:r>
            <a:endParaRPr/>
          </a:p>
          <a:p>
            <a:pPr marL="0" lvl="0" indent="0" algn="l" rtl="0">
              <a:spcBef>
                <a:spcPts val="0"/>
              </a:spcBef>
              <a:spcAft>
                <a:spcPts val="0"/>
              </a:spcAft>
              <a:buNone/>
            </a:pPr>
            <a:endParaRPr/>
          </a:p>
          <a:p>
            <a:pPr marL="0" lvl="0" indent="0" algn="l" rtl="0">
              <a:spcBef>
                <a:spcPts val="0"/>
              </a:spcBef>
              <a:spcAft>
                <a:spcPts val="0"/>
              </a:spcAft>
              <a:buNone/>
            </a:pPr>
            <a:r>
              <a:rPr lang="en-GB"/>
              <a:t>Use your graph to determine the half-life of the gamma radiation source.</a:t>
            </a:r>
            <a:endParaRPr/>
          </a:p>
        </p:txBody>
      </p:sp>
      <p:pic>
        <p:nvPicPr>
          <p:cNvPr id="3030" name="Google Shape;3030;p204" title="Chart"/>
          <p:cNvPicPr preferRelativeResize="0"/>
          <p:nvPr/>
        </p:nvPicPr>
        <p:blipFill rotWithShape="1">
          <a:blip r:embed="rId5">
            <a:alphaModFix/>
          </a:blip>
          <a:srcRect l="3864" b="8792"/>
          <a:stretch/>
        </p:blipFill>
        <p:spPr>
          <a:xfrm>
            <a:off x="4549138" y="1185725"/>
            <a:ext cx="4219086" cy="2475075"/>
          </a:xfrm>
          <a:prstGeom prst="rect">
            <a:avLst/>
          </a:prstGeom>
          <a:noFill/>
          <a:ln w="38100" cap="flat" cmpd="sng">
            <a:solidFill>
              <a:srgbClr val="D3E3FD"/>
            </a:solidFill>
            <a:prstDash val="solid"/>
            <a:round/>
            <a:headEnd type="none" w="sm" len="sm"/>
            <a:tailEnd type="none" w="sm" len="sm"/>
          </a:ln>
        </p:spPr>
      </p:pic>
      <p:pic>
        <p:nvPicPr>
          <p:cNvPr id="3031" name="Google Shape;3031;p204">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Shape 3035"/>
        <p:cNvGrpSpPr/>
        <p:nvPr/>
      </p:nvGrpSpPr>
      <p:grpSpPr>
        <a:xfrm>
          <a:off x="0" y="0"/>
          <a:ext cx="0" cy="0"/>
          <a:chOff x="0" y="0"/>
          <a:chExt cx="0" cy="0"/>
        </a:xfrm>
      </p:grpSpPr>
      <p:pic>
        <p:nvPicPr>
          <p:cNvPr id="3036" name="Google Shape;3036;p205">
            <a:hlinkClick r:id="rId3" action="ppaction://hlinksldjump"/>
          </p:cNvPr>
          <p:cNvPicPr preferRelativeResize="0"/>
          <p:nvPr/>
        </p:nvPicPr>
        <p:blipFill>
          <a:blip r:embed="rId4">
            <a:alphaModFix/>
          </a:blip>
          <a:stretch>
            <a:fillRect/>
          </a:stretch>
        </p:blipFill>
        <p:spPr>
          <a:xfrm>
            <a:off x="5036482" y="1033325"/>
            <a:ext cx="3547527" cy="4110176"/>
          </a:xfrm>
          <a:prstGeom prst="rect">
            <a:avLst/>
          </a:prstGeom>
          <a:noFill/>
          <a:ln>
            <a:noFill/>
          </a:ln>
        </p:spPr>
      </p:pic>
      <p:sp>
        <p:nvSpPr>
          <p:cNvPr id="3037" name="Google Shape;3037;p205"/>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038" name="Google Shape;3038;p20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3039" name="Google Shape;3039;p205"/>
          <p:cNvSpPr txBox="1">
            <a:spLocks noGrp="1"/>
          </p:cNvSpPr>
          <p:nvPr>
            <p:ph type="title"/>
          </p:nvPr>
        </p:nvSpPr>
        <p:spPr>
          <a:xfrm>
            <a:off x="311700" y="460625"/>
            <a:ext cx="5060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Conservation of energy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040" name="Google Shape;3040;p205"/>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2015 </a:t>
            </a:r>
            <a:r>
              <a:rPr lang="en-GB">
                <a:solidFill>
                  <a:schemeClr val="dk1"/>
                </a:solidFill>
              </a:rPr>
              <a:t>Q11b</a:t>
            </a:r>
            <a:endParaRPr>
              <a:solidFill>
                <a:schemeClr val="dk1"/>
              </a:solidFill>
            </a:endParaRPr>
          </a:p>
        </p:txBody>
      </p:sp>
      <p:sp>
        <p:nvSpPr>
          <p:cNvPr id="3041" name="Google Shape;3041;p205"/>
          <p:cNvSpPr txBox="1"/>
          <p:nvPr/>
        </p:nvSpPr>
        <p:spPr>
          <a:xfrm>
            <a:off x="442150" y="1070725"/>
            <a:ext cx="39273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The student drops the marble from different heights and measures the diameter of each crater that is formed. The table shows the student’s results.</a:t>
            </a:r>
            <a:endParaRPr/>
          </a:p>
        </p:txBody>
      </p:sp>
      <p:sp>
        <p:nvSpPr>
          <p:cNvPr id="3042" name="Google Shape;3042;p205"/>
          <p:cNvSpPr txBox="1"/>
          <p:nvPr/>
        </p:nvSpPr>
        <p:spPr>
          <a:xfrm>
            <a:off x="442150" y="4081800"/>
            <a:ext cx="39273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(ii) Use your graph to predict the diameter of the crater that is formed when the marble is dropped from a height of </a:t>
            </a:r>
            <a:r>
              <a:rPr lang="en-GB" b="1"/>
              <a:t>0·25 m</a:t>
            </a:r>
            <a:r>
              <a:rPr lang="en-GB"/>
              <a:t>.</a:t>
            </a:r>
            <a:endParaRPr/>
          </a:p>
        </p:txBody>
      </p:sp>
      <p:pic>
        <p:nvPicPr>
          <p:cNvPr id="3043" name="Google Shape;3043;p205"/>
          <p:cNvPicPr preferRelativeResize="0"/>
          <p:nvPr/>
        </p:nvPicPr>
        <p:blipFill>
          <a:blip r:embed="rId6">
            <a:alphaModFix/>
          </a:blip>
          <a:stretch>
            <a:fillRect/>
          </a:stretch>
        </p:blipFill>
        <p:spPr>
          <a:xfrm>
            <a:off x="1720328" y="2154825"/>
            <a:ext cx="2649123" cy="1867175"/>
          </a:xfrm>
          <a:prstGeom prst="rect">
            <a:avLst/>
          </a:prstGeom>
          <a:noFill/>
          <a:ln>
            <a:noFill/>
          </a:ln>
        </p:spPr>
      </p:pic>
      <p:sp>
        <p:nvSpPr>
          <p:cNvPr id="3044" name="Google Shape;3044;p205"/>
          <p:cNvSpPr txBox="1"/>
          <p:nvPr/>
        </p:nvSpPr>
        <p:spPr>
          <a:xfrm>
            <a:off x="442150" y="2295425"/>
            <a:ext cx="1163100" cy="14775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(i) Using the graph paper, draw a graph of these results.</a:t>
            </a:r>
            <a:endParaRPr/>
          </a:p>
        </p:txBody>
      </p:sp>
      <p:pic>
        <p:nvPicPr>
          <p:cNvPr id="3045" name="Google Shape;3045;p205">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Shape 3049"/>
        <p:cNvGrpSpPr/>
        <p:nvPr/>
      </p:nvGrpSpPr>
      <p:grpSpPr>
        <a:xfrm>
          <a:off x="0" y="0"/>
          <a:ext cx="0" cy="0"/>
          <a:chOff x="0" y="0"/>
          <a:chExt cx="0" cy="0"/>
        </a:xfrm>
      </p:grpSpPr>
      <p:sp>
        <p:nvSpPr>
          <p:cNvPr id="3050" name="Google Shape;3050;p206"/>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051" name="Google Shape;3051;p20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052" name="Google Shape;3052;p206"/>
          <p:cNvSpPr txBox="1">
            <a:spLocks noGrp="1"/>
          </p:cNvSpPr>
          <p:nvPr>
            <p:ph type="title"/>
          </p:nvPr>
        </p:nvSpPr>
        <p:spPr>
          <a:xfrm>
            <a:off x="311700" y="460625"/>
            <a:ext cx="5483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GB" b="1">
                <a:latin typeface="Nunito"/>
                <a:ea typeface="Nunito"/>
                <a:cs typeface="Nunito"/>
                <a:sym typeface="Nunito"/>
              </a:rPr>
              <a:t>Conservation of energy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053" name="Google Shape;3053;p206"/>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2015 </a:t>
            </a:r>
            <a:r>
              <a:rPr lang="en-GB">
                <a:solidFill>
                  <a:schemeClr val="dk1"/>
                </a:solidFill>
              </a:rPr>
              <a:t>Q11b</a:t>
            </a:r>
            <a:endParaRPr>
              <a:solidFill>
                <a:schemeClr val="dk1"/>
              </a:solidFill>
            </a:endParaRPr>
          </a:p>
        </p:txBody>
      </p:sp>
      <p:sp>
        <p:nvSpPr>
          <p:cNvPr id="3054" name="Google Shape;3054;p206"/>
          <p:cNvSpPr txBox="1"/>
          <p:nvPr/>
        </p:nvSpPr>
        <p:spPr>
          <a:xfrm>
            <a:off x="5022687" y="3666300"/>
            <a:ext cx="3719700" cy="1246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(i) suitable scales, labels and units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a:solidFill>
                  <a:schemeClr val="dk1"/>
                </a:solidFill>
              </a:rPr>
              <a:t>all points plotted accurately to ± half a division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a:solidFill>
                  <a:schemeClr val="dk1"/>
                </a:solidFill>
              </a:rPr>
              <a:t>best fit </a:t>
            </a:r>
            <a:r>
              <a:rPr lang="en-GB" sz="1100" b="1" u="sng">
                <a:solidFill>
                  <a:schemeClr val="dk1"/>
                </a:solidFill>
              </a:rPr>
              <a:t>curve</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(ii) Consistent with best fit curve from (b)(i).</a:t>
            </a:r>
            <a:endParaRPr sz="1100">
              <a:solidFill>
                <a:schemeClr val="dk1"/>
              </a:solidFill>
            </a:endParaRPr>
          </a:p>
        </p:txBody>
      </p:sp>
      <p:grpSp>
        <p:nvGrpSpPr>
          <p:cNvPr id="3055" name="Google Shape;3055;p206"/>
          <p:cNvGrpSpPr/>
          <p:nvPr/>
        </p:nvGrpSpPr>
        <p:grpSpPr>
          <a:xfrm>
            <a:off x="4609970" y="1070725"/>
            <a:ext cx="4261331" cy="2595575"/>
            <a:chOff x="4609970" y="1070725"/>
            <a:chExt cx="4261331" cy="2595575"/>
          </a:xfrm>
        </p:grpSpPr>
        <p:pic>
          <p:nvPicPr>
            <p:cNvPr id="3056" name="Google Shape;3056;p206" title="Chart"/>
            <p:cNvPicPr preferRelativeResize="0"/>
            <p:nvPr/>
          </p:nvPicPr>
          <p:blipFill rotWithShape="1">
            <a:blip r:embed="rId4">
              <a:alphaModFix/>
            </a:blip>
            <a:srcRect l="5678" b="6182"/>
            <a:stretch/>
          </p:blipFill>
          <p:spPr>
            <a:xfrm>
              <a:off x="4609970" y="1070725"/>
              <a:ext cx="4261331" cy="2595575"/>
            </a:xfrm>
            <a:prstGeom prst="rect">
              <a:avLst/>
            </a:prstGeom>
            <a:noFill/>
            <a:ln>
              <a:noFill/>
            </a:ln>
          </p:spPr>
        </p:pic>
        <p:sp>
          <p:nvSpPr>
            <p:cNvPr id="3057" name="Google Shape;3057;p206"/>
            <p:cNvSpPr/>
            <p:nvPr/>
          </p:nvSpPr>
          <p:spPr>
            <a:xfrm>
              <a:off x="5415625" y="1385525"/>
              <a:ext cx="2977906" cy="1186246"/>
            </a:xfrm>
            <a:custGeom>
              <a:avLst/>
              <a:gdLst/>
              <a:ahLst/>
              <a:cxnLst/>
              <a:rect l="l" t="t" r="r" b="b"/>
              <a:pathLst>
                <a:path w="223315" h="90329" extrusionOk="0">
                  <a:moveTo>
                    <a:pt x="0" y="90329"/>
                  </a:moveTo>
                  <a:cubicBezTo>
                    <a:pt x="4672" y="85658"/>
                    <a:pt x="18839" y="70035"/>
                    <a:pt x="28029" y="62300"/>
                  </a:cubicBezTo>
                  <a:cubicBezTo>
                    <a:pt x="37219" y="54565"/>
                    <a:pt x="44494" y="50200"/>
                    <a:pt x="55139" y="43920"/>
                  </a:cubicBezTo>
                  <a:cubicBezTo>
                    <a:pt x="65784" y="37640"/>
                    <a:pt x="79263" y="30365"/>
                    <a:pt x="91899" y="24621"/>
                  </a:cubicBezTo>
                  <a:cubicBezTo>
                    <a:pt x="104535" y="18877"/>
                    <a:pt x="118779" y="12981"/>
                    <a:pt x="130956" y="9458"/>
                  </a:cubicBezTo>
                  <a:cubicBezTo>
                    <a:pt x="143133" y="5935"/>
                    <a:pt x="154084" y="5016"/>
                    <a:pt x="164959" y="3484"/>
                  </a:cubicBezTo>
                  <a:cubicBezTo>
                    <a:pt x="175834" y="1952"/>
                    <a:pt x="186479" y="804"/>
                    <a:pt x="196205" y="268"/>
                  </a:cubicBezTo>
                  <a:cubicBezTo>
                    <a:pt x="205931" y="-268"/>
                    <a:pt x="218797" y="268"/>
                    <a:pt x="223315" y="268"/>
                  </a:cubicBezTo>
                </a:path>
              </a:pathLst>
            </a:custGeom>
            <a:noFill/>
            <a:ln w="9525" cap="flat" cmpd="sng">
              <a:solidFill>
                <a:schemeClr val="dk1"/>
              </a:solidFill>
              <a:prstDash val="solid"/>
              <a:round/>
              <a:headEnd type="none" w="med" len="med"/>
              <a:tailEnd type="none" w="med" len="med"/>
            </a:ln>
          </p:spPr>
          <p:txBody>
            <a:bodyPr/>
            <a:lstStyle/>
            <a:p>
              <a:endParaRPr lang="en-GB"/>
            </a:p>
          </p:txBody>
        </p:sp>
      </p:grpSp>
      <p:sp>
        <p:nvSpPr>
          <p:cNvPr id="3058" name="Google Shape;3058;p206"/>
          <p:cNvSpPr txBox="1"/>
          <p:nvPr/>
        </p:nvSpPr>
        <p:spPr>
          <a:xfrm>
            <a:off x="442150" y="1070725"/>
            <a:ext cx="39273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The student drops the marble from different heights and measures the diameter of each crater that is formed. The table shows the student’s results.</a:t>
            </a:r>
            <a:endParaRPr/>
          </a:p>
        </p:txBody>
      </p:sp>
      <p:sp>
        <p:nvSpPr>
          <p:cNvPr id="3059" name="Google Shape;3059;p206"/>
          <p:cNvSpPr txBox="1"/>
          <p:nvPr/>
        </p:nvSpPr>
        <p:spPr>
          <a:xfrm>
            <a:off x="442150" y="4081800"/>
            <a:ext cx="39273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(ii) Use your graph to predict the diameter of the crater that is formed when the marble is dropped from a height of </a:t>
            </a:r>
            <a:r>
              <a:rPr lang="en-GB" b="1"/>
              <a:t>0·25 m</a:t>
            </a:r>
            <a:r>
              <a:rPr lang="en-GB"/>
              <a:t>.</a:t>
            </a:r>
            <a:endParaRPr/>
          </a:p>
        </p:txBody>
      </p:sp>
      <p:pic>
        <p:nvPicPr>
          <p:cNvPr id="3060" name="Google Shape;3060;p206"/>
          <p:cNvPicPr preferRelativeResize="0"/>
          <p:nvPr/>
        </p:nvPicPr>
        <p:blipFill>
          <a:blip r:embed="rId5">
            <a:alphaModFix/>
          </a:blip>
          <a:stretch>
            <a:fillRect/>
          </a:stretch>
        </p:blipFill>
        <p:spPr>
          <a:xfrm>
            <a:off x="1720328" y="2154825"/>
            <a:ext cx="2649123" cy="1867175"/>
          </a:xfrm>
          <a:prstGeom prst="rect">
            <a:avLst/>
          </a:prstGeom>
          <a:noFill/>
          <a:ln>
            <a:noFill/>
          </a:ln>
        </p:spPr>
      </p:pic>
      <p:sp>
        <p:nvSpPr>
          <p:cNvPr id="3061" name="Google Shape;3061;p206"/>
          <p:cNvSpPr txBox="1"/>
          <p:nvPr/>
        </p:nvSpPr>
        <p:spPr>
          <a:xfrm>
            <a:off x="442150" y="2295425"/>
            <a:ext cx="1163100" cy="14775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(i) Using the graph paper, draw a graph of these results.</a:t>
            </a:r>
            <a:endParaRPr/>
          </a:p>
        </p:txBody>
      </p:sp>
      <p:pic>
        <p:nvPicPr>
          <p:cNvPr id="3062" name="Google Shape;3062;p206">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Shape 3066"/>
        <p:cNvGrpSpPr/>
        <p:nvPr/>
      </p:nvGrpSpPr>
      <p:grpSpPr>
        <a:xfrm>
          <a:off x="0" y="0"/>
          <a:ext cx="0" cy="0"/>
          <a:chOff x="0" y="0"/>
          <a:chExt cx="0" cy="0"/>
        </a:xfrm>
      </p:grpSpPr>
      <p:sp>
        <p:nvSpPr>
          <p:cNvPr id="3067" name="Google Shape;3067;p207"/>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068" name="Google Shape;3068;p20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069" name="Google Shape;3069;p207"/>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Electricity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070" name="Google Shape;3070;p207"/>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2019 </a:t>
            </a:r>
            <a:r>
              <a:rPr lang="en-GB">
                <a:solidFill>
                  <a:schemeClr val="dk1"/>
                </a:solidFill>
              </a:rPr>
              <a:t>Q5a</a:t>
            </a:r>
            <a:endParaRPr>
              <a:solidFill>
                <a:schemeClr val="dk1"/>
              </a:solidFill>
            </a:endParaRPr>
          </a:p>
        </p:txBody>
      </p:sp>
      <p:sp>
        <p:nvSpPr>
          <p:cNvPr id="3071" name="Google Shape;3071;p207"/>
          <p:cNvSpPr txBox="1"/>
          <p:nvPr/>
        </p:nvSpPr>
        <p:spPr>
          <a:xfrm>
            <a:off x="311700" y="1033325"/>
            <a:ext cx="45819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t>A student is investigating how the length of a wire affects its resistance.</a:t>
            </a:r>
            <a:endParaRPr sz="1200"/>
          </a:p>
          <a:p>
            <a:pPr marL="0" lvl="0" indent="0" algn="l" rtl="0">
              <a:spcBef>
                <a:spcPts val="0"/>
              </a:spcBef>
              <a:spcAft>
                <a:spcPts val="0"/>
              </a:spcAft>
              <a:buNone/>
            </a:pPr>
            <a:r>
              <a:rPr lang="en-GB" sz="1200"/>
              <a:t>The student connects different lengths of wire to a power supply of fixed voltage and measures the current in each length of wire.</a:t>
            </a:r>
            <a:endParaRPr sz="1200"/>
          </a:p>
        </p:txBody>
      </p:sp>
      <p:pic>
        <p:nvPicPr>
          <p:cNvPr id="3072" name="Google Shape;3072;p207">
            <a:hlinkClick r:id="rId4" action="ppaction://hlinksldjump"/>
          </p:cNvPr>
          <p:cNvPicPr preferRelativeResize="0"/>
          <p:nvPr/>
        </p:nvPicPr>
        <p:blipFill>
          <a:blip r:embed="rId5">
            <a:alphaModFix/>
          </a:blip>
          <a:stretch>
            <a:fillRect/>
          </a:stretch>
        </p:blipFill>
        <p:spPr>
          <a:xfrm>
            <a:off x="5153650" y="1152600"/>
            <a:ext cx="3652700" cy="3673925"/>
          </a:xfrm>
          <a:prstGeom prst="rect">
            <a:avLst/>
          </a:prstGeom>
          <a:noFill/>
          <a:ln>
            <a:noFill/>
          </a:ln>
        </p:spPr>
      </p:pic>
      <p:sp>
        <p:nvSpPr>
          <p:cNvPr id="3073" name="Google Shape;3073;p207"/>
          <p:cNvSpPr txBox="1"/>
          <p:nvPr/>
        </p:nvSpPr>
        <p:spPr>
          <a:xfrm>
            <a:off x="311700" y="3481200"/>
            <a:ext cx="4454400" cy="1477500"/>
          </a:xfrm>
          <a:prstGeom prst="rect">
            <a:avLst/>
          </a:prstGeom>
          <a:solidFill>
            <a:srgbClr val="EAD1DC"/>
          </a:solidFill>
          <a:ln>
            <a:noFill/>
          </a:ln>
        </p:spPr>
        <p:txBody>
          <a:bodyPr spcFirstLastPara="1" wrap="square" lIns="91425" tIns="91425" rIns="91425" bIns="91425" anchor="t" anchorCtr="0">
            <a:spAutoFit/>
          </a:bodyPr>
          <a:lstStyle/>
          <a:p>
            <a:pPr marL="457200" lvl="0" indent="-304800" algn="l" rtl="0">
              <a:spcBef>
                <a:spcPts val="0"/>
              </a:spcBef>
              <a:spcAft>
                <a:spcPts val="0"/>
              </a:spcAft>
              <a:buClr>
                <a:schemeClr val="dk1"/>
              </a:buClr>
              <a:buSzPts val="1200"/>
              <a:buAutoNum type="romanLcParenR"/>
            </a:pPr>
            <a:r>
              <a:rPr lang="en-GB" sz="1200">
                <a:solidFill>
                  <a:schemeClr val="dk1"/>
                </a:solidFill>
              </a:rPr>
              <a:t>Using the graph paper, draw a graph of these measurements. </a:t>
            </a:r>
            <a:r>
              <a:rPr lang="en-GB" sz="1200" b="1">
                <a:solidFill>
                  <a:schemeClr val="dk1"/>
                </a:solidFill>
              </a:rPr>
              <a:t>(3)</a:t>
            </a:r>
            <a:endParaRPr sz="1200" b="1">
              <a:solidFill>
                <a:schemeClr val="dk1"/>
              </a:solidFill>
            </a:endParaRPr>
          </a:p>
          <a:p>
            <a:pPr marL="457200" lvl="0" indent="-304800" algn="l" rtl="0">
              <a:spcBef>
                <a:spcPts val="0"/>
              </a:spcBef>
              <a:spcAft>
                <a:spcPts val="0"/>
              </a:spcAft>
              <a:buClr>
                <a:schemeClr val="dk1"/>
              </a:buClr>
              <a:buSzPts val="1200"/>
              <a:buAutoNum type="romanLcParenR"/>
            </a:pPr>
            <a:r>
              <a:rPr lang="en-GB" sz="1200">
                <a:solidFill>
                  <a:schemeClr val="dk1"/>
                </a:solidFill>
              </a:rPr>
              <a:t>State whether the resistance of the wire increases, decreases or stays the same, as the length of wire increases.</a:t>
            </a:r>
            <a:r>
              <a:rPr lang="en-GB" sz="1200" b="1">
                <a:solidFill>
                  <a:schemeClr val="dk1"/>
                </a:solidFill>
              </a:rPr>
              <a:t> Justify your answer. (2)</a:t>
            </a:r>
            <a:endParaRPr sz="1200" b="1">
              <a:solidFill>
                <a:schemeClr val="dk1"/>
              </a:solidFill>
            </a:endParaRPr>
          </a:p>
          <a:p>
            <a:pPr marL="457200" lvl="0" indent="-304800" algn="l" rtl="0">
              <a:spcBef>
                <a:spcPts val="0"/>
              </a:spcBef>
              <a:spcAft>
                <a:spcPts val="0"/>
              </a:spcAft>
              <a:buClr>
                <a:schemeClr val="dk1"/>
              </a:buClr>
              <a:buSzPts val="1200"/>
              <a:buAutoNum type="romanLcParenR"/>
            </a:pPr>
            <a:r>
              <a:rPr lang="en-GB" sz="1200">
                <a:solidFill>
                  <a:schemeClr val="dk1"/>
                </a:solidFill>
              </a:rPr>
              <a:t>Use your graph to predict the current in a </a:t>
            </a:r>
            <a:r>
              <a:rPr lang="en-GB" sz="1200" b="1">
                <a:solidFill>
                  <a:schemeClr val="dk1"/>
                </a:solidFill>
              </a:rPr>
              <a:t>0·50 m</a:t>
            </a:r>
            <a:r>
              <a:rPr lang="en-GB" sz="1200">
                <a:solidFill>
                  <a:schemeClr val="dk1"/>
                </a:solidFill>
              </a:rPr>
              <a:t> length of wire, when connected to the power supply. </a:t>
            </a:r>
            <a:r>
              <a:rPr lang="en-GB" sz="1200" b="1">
                <a:solidFill>
                  <a:schemeClr val="dk1"/>
                </a:solidFill>
              </a:rPr>
              <a:t>(1)</a:t>
            </a:r>
            <a:endParaRPr sz="1200" b="1">
              <a:solidFill>
                <a:schemeClr val="dk1"/>
              </a:solidFill>
            </a:endParaRPr>
          </a:p>
        </p:txBody>
      </p:sp>
      <p:pic>
        <p:nvPicPr>
          <p:cNvPr id="3074" name="Google Shape;3074;p207"/>
          <p:cNvPicPr preferRelativeResize="0"/>
          <p:nvPr/>
        </p:nvPicPr>
        <p:blipFill>
          <a:blip r:embed="rId6">
            <a:alphaModFix/>
          </a:blip>
          <a:stretch>
            <a:fillRect/>
          </a:stretch>
        </p:blipFill>
        <p:spPr>
          <a:xfrm>
            <a:off x="750563" y="1956725"/>
            <a:ext cx="3474374" cy="1416950"/>
          </a:xfrm>
          <a:prstGeom prst="rect">
            <a:avLst/>
          </a:prstGeom>
          <a:noFill/>
          <a:ln>
            <a:noFill/>
          </a:ln>
        </p:spPr>
      </p:pic>
      <p:pic>
        <p:nvPicPr>
          <p:cNvPr id="3075" name="Google Shape;3075;p207">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Shape 3079"/>
        <p:cNvGrpSpPr/>
        <p:nvPr/>
      </p:nvGrpSpPr>
      <p:grpSpPr>
        <a:xfrm>
          <a:off x="0" y="0"/>
          <a:ext cx="0" cy="0"/>
          <a:chOff x="0" y="0"/>
          <a:chExt cx="0" cy="0"/>
        </a:xfrm>
      </p:grpSpPr>
      <p:sp>
        <p:nvSpPr>
          <p:cNvPr id="3080" name="Google Shape;3080;p208"/>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081" name="Google Shape;3081;p20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082" name="Google Shape;3082;p208"/>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Electricity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083" name="Google Shape;3083;p208"/>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2019 </a:t>
            </a:r>
            <a:r>
              <a:rPr lang="en-GB">
                <a:solidFill>
                  <a:schemeClr val="dk1"/>
                </a:solidFill>
              </a:rPr>
              <a:t>Q5a</a:t>
            </a:r>
            <a:endParaRPr>
              <a:solidFill>
                <a:schemeClr val="dk1"/>
              </a:solidFill>
            </a:endParaRPr>
          </a:p>
        </p:txBody>
      </p:sp>
      <p:sp>
        <p:nvSpPr>
          <p:cNvPr id="3084" name="Google Shape;3084;p208"/>
          <p:cNvSpPr txBox="1"/>
          <p:nvPr/>
        </p:nvSpPr>
        <p:spPr>
          <a:xfrm>
            <a:off x="311700" y="1033325"/>
            <a:ext cx="45819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t>A student is investigating how the length of a wire affects its resistance.</a:t>
            </a:r>
            <a:endParaRPr sz="1200"/>
          </a:p>
          <a:p>
            <a:pPr marL="0" lvl="0" indent="0" algn="l" rtl="0">
              <a:spcBef>
                <a:spcPts val="0"/>
              </a:spcBef>
              <a:spcAft>
                <a:spcPts val="0"/>
              </a:spcAft>
              <a:buNone/>
            </a:pPr>
            <a:r>
              <a:rPr lang="en-GB" sz="1200"/>
              <a:t>The student connects different lengths of wire to a power supply of fixed voltage and measures the current in each length of wire.</a:t>
            </a:r>
            <a:endParaRPr sz="1200"/>
          </a:p>
        </p:txBody>
      </p:sp>
      <p:sp>
        <p:nvSpPr>
          <p:cNvPr id="3085" name="Google Shape;3085;p208"/>
          <p:cNvSpPr txBox="1"/>
          <p:nvPr/>
        </p:nvSpPr>
        <p:spPr>
          <a:xfrm>
            <a:off x="311700" y="3481200"/>
            <a:ext cx="4454400" cy="1477500"/>
          </a:xfrm>
          <a:prstGeom prst="rect">
            <a:avLst/>
          </a:prstGeom>
          <a:solidFill>
            <a:srgbClr val="EAD1DC"/>
          </a:solidFill>
          <a:ln>
            <a:noFill/>
          </a:ln>
        </p:spPr>
        <p:txBody>
          <a:bodyPr spcFirstLastPara="1" wrap="square" lIns="91425" tIns="91425" rIns="91425" bIns="91425" anchor="t" anchorCtr="0">
            <a:spAutoFit/>
          </a:bodyPr>
          <a:lstStyle/>
          <a:p>
            <a:pPr marL="457200" lvl="0" indent="-304800" algn="l" rtl="0">
              <a:spcBef>
                <a:spcPts val="0"/>
              </a:spcBef>
              <a:spcAft>
                <a:spcPts val="0"/>
              </a:spcAft>
              <a:buClr>
                <a:schemeClr val="dk1"/>
              </a:buClr>
              <a:buSzPts val="1200"/>
              <a:buAutoNum type="romanLcParenR"/>
            </a:pPr>
            <a:r>
              <a:rPr lang="en-GB" sz="1200">
                <a:solidFill>
                  <a:schemeClr val="dk1"/>
                </a:solidFill>
              </a:rPr>
              <a:t>Using the graph paper, draw a graph of these measurements. </a:t>
            </a:r>
            <a:r>
              <a:rPr lang="en-GB" sz="1200" b="1">
                <a:solidFill>
                  <a:schemeClr val="dk1"/>
                </a:solidFill>
              </a:rPr>
              <a:t>(3)</a:t>
            </a:r>
            <a:endParaRPr sz="1200" b="1">
              <a:solidFill>
                <a:schemeClr val="dk1"/>
              </a:solidFill>
            </a:endParaRPr>
          </a:p>
          <a:p>
            <a:pPr marL="457200" lvl="0" indent="-304800" algn="l" rtl="0">
              <a:spcBef>
                <a:spcPts val="0"/>
              </a:spcBef>
              <a:spcAft>
                <a:spcPts val="0"/>
              </a:spcAft>
              <a:buClr>
                <a:schemeClr val="dk1"/>
              </a:buClr>
              <a:buSzPts val="1200"/>
              <a:buAutoNum type="romanLcParenR"/>
            </a:pPr>
            <a:r>
              <a:rPr lang="en-GB" sz="1200">
                <a:solidFill>
                  <a:schemeClr val="dk1"/>
                </a:solidFill>
              </a:rPr>
              <a:t>State whether the resistance of the wire increases, decreases or stays the same, as the length of wire increases.</a:t>
            </a:r>
            <a:r>
              <a:rPr lang="en-GB" sz="1200" b="1">
                <a:solidFill>
                  <a:schemeClr val="dk1"/>
                </a:solidFill>
              </a:rPr>
              <a:t> Justify your answer. (2)</a:t>
            </a:r>
            <a:endParaRPr sz="1200" b="1">
              <a:solidFill>
                <a:schemeClr val="dk1"/>
              </a:solidFill>
            </a:endParaRPr>
          </a:p>
          <a:p>
            <a:pPr marL="457200" lvl="0" indent="-304800" algn="l" rtl="0">
              <a:spcBef>
                <a:spcPts val="0"/>
              </a:spcBef>
              <a:spcAft>
                <a:spcPts val="0"/>
              </a:spcAft>
              <a:buClr>
                <a:schemeClr val="dk1"/>
              </a:buClr>
              <a:buSzPts val="1200"/>
              <a:buAutoNum type="romanLcParenR"/>
            </a:pPr>
            <a:r>
              <a:rPr lang="en-GB" sz="1200">
                <a:solidFill>
                  <a:schemeClr val="dk1"/>
                </a:solidFill>
              </a:rPr>
              <a:t>Use your graph to predict the current in a </a:t>
            </a:r>
            <a:r>
              <a:rPr lang="en-GB" sz="1200" b="1">
                <a:solidFill>
                  <a:schemeClr val="dk1"/>
                </a:solidFill>
              </a:rPr>
              <a:t>0·50 m</a:t>
            </a:r>
            <a:r>
              <a:rPr lang="en-GB" sz="1200">
                <a:solidFill>
                  <a:schemeClr val="dk1"/>
                </a:solidFill>
              </a:rPr>
              <a:t> length of wire, when connected to the power supply. </a:t>
            </a:r>
            <a:r>
              <a:rPr lang="en-GB" sz="1200" b="1">
                <a:solidFill>
                  <a:schemeClr val="dk1"/>
                </a:solidFill>
              </a:rPr>
              <a:t>(1)</a:t>
            </a:r>
            <a:endParaRPr sz="1200" b="1">
              <a:solidFill>
                <a:schemeClr val="dk1"/>
              </a:solidFill>
            </a:endParaRPr>
          </a:p>
        </p:txBody>
      </p:sp>
      <p:pic>
        <p:nvPicPr>
          <p:cNvPr id="3086" name="Google Shape;3086;p208"/>
          <p:cNvPicPr preferRelativeResize="0"/>
          <p:nvPr/>
        </p:nvPicPr>
        <p:blipFill>
          <a:blip r:embed="rId4">
            <a:alphaModFix/>
          </a:blip>
          <a:stretch>
            <a:fillRect/>
          </a:stretch>
        </p:blipFill>
        <p:spPr>
          <a:xfrm>
            <a:off x="750563" y="1956725"/>
            <a:ext cx="3474374" cy="1416950"/>
          </a:xfrm>
          <a:prstGeom prst="rect">
            <a:avLst/>
          </a:prstGeom>
          <a:noFill/>
          <a:ln>
            <a:noFill/>
          </a:ln>
        </p:spPr>
      </p:pic>
      <p:pic>
        <p:nvPicPr>
          <p:cNvPr id="3087" name="Google Shape;3087;p208" title="Chart"/>
          <p:cNvPicPr preferRelativeResize="0"/>
          <p:nvPr/>
        </p:nvPicPr>
        <p:blipFill rotWithShape="1">
          <a:blip r:embed="rId5">
            <a:alphaModFix/>
          </a:blip>
          <a:srcRect l="6182" b="7995"/>
          <a:stretch/>
        </p:blipFill>
        <p:spPr>
          <a:xfrm>
            <a:off x="4881754" y="967525"/>
            <a:ext cx="3899946" cy="2364875"/>
          </a:xfrm>
          <a:prstGeom prst="rect">
            <a:avLst/>
          </a:prstGeom>
          <a:noFill/>
          <a:ln>
            <a:noFill/>
          </a:ln>
        </p:spPr>
      </p:pic>
      <p:sp>
        <p:nvSpPr>
          <p:cNvPr id="3088" name="Google Shape;3088;p208"/>
          <p:cNvSpPr txBox="1"/>
          <p:nvPr/>
        </p:nvSpPr>
        <p:spPr>
          <a:xfrm>
            <a:off x="5193725" y="3332400"/>
            <a:ext cx="3719700" cy="16263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(i) suitable </a:t>
            </a:r>
            <a:r>
              <a:rPr lang="en-GB" sz="1100" b="1">
                <a:solidFill>
                  <a:schemeClr val="dk1"/>
                </a:solidFill>
              </a:rPr>
              <a:t>scales</a:t>
            </a:r>
            <a:r>
              <a:rPr lang="en-GB" sz="1100">
                <a:solidFill>
                  <a:schemeClr val="dk1"/>
                </a:solidFill>
              </a:rPr>
              <a:t>, </a:t>
            </a:r>
            <a:r>
              <a:rPr lang="en-GB" sz="1100" b="1">
                <a:solidFill>
                  <a:schemeClr val="dk1"/>
                </a:solidFill>
              </a:rPr>
              <a:t>labels</a:t>
            </a:r>
            <a:r>
              <a:rPr lang="en-GB" sz="1100">
                <a:solidFill>
                  <a:schemeClr val="dk1"/>
                </a:solidFill>
              </a:rPr>
              <a:t> and </a:t>
            </a:r>
            <a:r>
              <a:rPr lang="en-GB" sz="1100" b="1">
                <a:solidFill>
                  <a:schemeClr val="dk1"/>
                </a:solidFill>
              </a:rPr>
              <a:t>units</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all points </a:t>
            </a:r>
            <a:r>
              <a:rPr lang="en-GB" sz="1100" b="1">
                <a:solidFill>
                  <a:schemeClr val="dk1"/>
                </a:solidFill>
              </a:rPr>
              <a:t>plotted</a:t>
            </a:r>
            <a:r>
              <a:rPr lang="en-GB" sz="1100">
                <a:solidFill>
                  <a:schemeClr val="dk1"/>
                </a:solidFill>
              </a:rPr>
              <a:t> </a:t>
            </a:r>
            <a:r>
              <a:rPr lang="en-GB" sz="1100" b="1">
                <a:solidFill>
                  <a:schemeClr val="dk1"/>
                </a:solidFill>
              </a:rPr>
              <a:t>accurately</a:t>
            </a:r>
            <a:r>
              <a:rPr lang="en-GB" sz="1100">
                <a:solidFill>
                  <a:schemeClr val="dk1"/>
                </a:solidFill>
              </a:rPr>
              <a:t> to ± half a division </a:t>
            </a:r>
            <a:r>
              <a:rPr lang="en-GB" sz="1100" b="1">
                <a:solidFill>
                  <a:schemeClr val="dk1"/>
                </a:solidFill>
              </a:rPr>
              <a:t>(1)</a:t>
            </a:r>
            <a:endParaRPr sz="1100" b="1">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best fit curve </a:t>
            </a:r>
            <a:r>
              <a:rPr lang="en-GB" sz="1100" b="1">
                <a:solidFill>
                  <a:schemeClr val="dk1"/>
                </a:solidFill>
              </a:rPr>
              <a:t>(1)</a:t>
            </a:r>
            <a:endParaRPr sz="1100" b="1">
              <a:solidFill>
                <a:schemeClr val="dk1"/>
              </a:solidFill>
            </a:endParaRPr>
          </a:p>
          <a:p>
            <a:pPr marL="0" lvl="0" indent="0" algn="l" rtl="0">
              <a:spcBef>
                <a:spcPts val="500"/>
              </a:spcBef>
              <a:spcAft>
                <a:spcPts val="0"/>
              </a:spcAft>
              <a:buClr>
                <a:schemeClr val="dk1"/>
              </a:buClr>
              <a:buSzPts val="1100"/>
              <a:buFont typeface="Arial"/>
              <a:buNone/>
            </a:pPr>
            <a:r>
              <a:rPr lang="en-GB" sz="1100">
                <a:solidFill>
                  <a:schemeClr val="dk1"/>
                </a:solidFill>
              </a:rPr>
              <a:t>(ii)</a:t>
            </a:r>
            <a:r>
              <a:rPr lang="en-GB" sz="1100"/>
              <a:t>(Resistance of wire) </a:t>
            </a:r>
            <a:r>
              <a:rPr lang="en-GB" sz="1100" b="1"/>
              <a:t>increases</a:t>
            </a:r>
            <a:r>
              <a:rPr lang="en-GB" sz="1100"/>
              <a:t> (as the length of wire increases) </a:t>
            </a:r>
            <a:r>
              <a:rPr lang="en-GB" sz="1100" b="1"/>
              <a:t>(1)</a:t>
            </a:r>
            <a:endParaRPr sz="1100" b="1"/>
          </a:p>
          <a:p>
            <a:pPr marL="0" lvl="0" indent="0" algn="l" rtl="0">
              <a:lnSpc>
                <a:spcPct val="115000"/>
              </a:lnSpc>
              <a:spcBef>
                <a:spcPts val="500"/>
              </a:spcBef>
              <a:spcAft>
                <a:spcPts val="0"/>
              </a:spcAft>
              <a:buNone/>
            </a:pPr>
            <a:r>
              <a:rPr lang="en-GB" sz="1100" b="1"/>
              <a:t>Current</a:t>
            </a:r>
            <a:r>
              <a:rPr lang="en-GB" sz="1100"/>
              <a:t> </a:t>
            </a:r>
            <a:r>
              <a:rPr lang="en-GB" sz="1100" b="1"/>
              <a:t>decreases</a:t>
            </a:r>
            <a:r>
              <a:rPr lang="en-GB" sz="1100"/>
              <a:t> (as the length of wire increases). </a:t>
            </a:r>
            <a:r>
              <a:rPr lang="en-GB" sz="1100" b="1"/>
              <a:t>(1)</a:t>
            </a:r>
            <a:endParaRPr sz="1100" b="1"/>
          </a:p>
          <a:p>
            <a:pPr marL="0" lvl="0" indent="0" algn="l" rtl="0">
              <a:lnSpc>
                <a:spcPct val="115000"/>
              </a:lnSpc>
              <a:spcBef>
                <a:spcPts val="800"/>
              </a:spcBef>
              <a:spcAft>
                <a:spcPts val="800"/>
              </a:spcAft>
              <a:buNone/>
            </a:pPr>
            <a:r>
              <a:rPr lang="en-GB" sz="1100"/>
              <a:t>(iii) </a:t>
            </a:r>
            <a:r>
              <a:rPr lang="en-GB" sz="1100" b="1"/>
              <a:t>0·55 A</a:t>
            </a:r>
            <a:r>
              <a:rPr lang="en-GB" sz="1100"/>
              <a:t> </a:t>
            </a:r>
            <a:r>
              <a:rPr lang="en-GB" sz="1100" b="1"/>
              <a:t>(1)</a:t>
            </a:r>
            <a:endParaRPr sz="1100" b="1">
              <a:solidFill>
                <a:schemeClr val="dk1"/>
              </a:solidFill>
            </a:endParaRPr>
          </a:p>
        </p:txBody>
      </p:sp>
      <p:pic>
        <p:nvPicPr>
          <p:cNvPr id="3089" name="Google Shape;3089;p20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Shape 3093"/>
        <p:cNvGrpSpPr/>
        <p:nvPr/>
      </p:nvGrpSpPr>
      <p:grpSpPr>
        <a:xfrm>
          <a:off x="0" y="0"/>
          <a:ext cx="0" cy="0"/>
          <a:chOff x="0" y="0"/>
          <a:chExt cx="0" cy="0"/>
        </a:xfrm>
      </p:grpSpPr>
      <p:sp>
        <p:nvSpPr>
          <p:cNvPr id="3094" name="Google Shape;3094;p209"/>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095" name="Google Shape;3095;p20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096" name="Google Shape;3096;p209"/>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Waves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097" name="Google Shape;3097;p209"/>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2020 </a:t>
            </a:r>
            <a:r>
              <a:rPr lang="en-GB">
                <a:solidFill>
                  <a:schemeClr val="dk1"/>
                </a:solidFill>
              </a:rPr>
              <a:t>Q11c</a:t>
            </a:r>
            <a:endParaRPr>
              <a:solidFill>
                <a:schemeClr val="dk1"/>
              </a:solidFill>
            </a:endParaRPr>
          </a:p>
        </p:txBody>
      </p:sp>
      <p:sp>
        <p:nvSpPr>
          <p:cNvPr id="3098" name="Google Shape;3098;p209"/>
          <p:cNvSpPr txBox="1"/>
          <p:nvPr/>
        </p:nvSpPr>
        <p:spPr>
          <a:xfrm>
            <a:off x="311700" y="1033325"/>
            <a:ext cx="45819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t>The student carries out an experiment to investigate how the length of the straw affects the frequency of the sound produced.</a:t>
            </a:r>
            <a:endParaRPr sz="1200"/>
          </a:p>
          <a:p>
            <a:pPr marL="0" lvl="0" indent="0" algn="l" rtl="0">
              <a:spcBef>
                <a:spcPts val="0"/>
              </a:spcBef>
              <a:spcAft>
                <a:spcPts val="0"/>
              </a:spcAft>
              <a:buNone/>
            </a:pPr>
            <a:r>
              <a:rPr lang="en-GB" sz="1200"/>
              <a:t>The results of this experiment are as shown.</a:t>
            </a:r>
            <a:endParaRPr sz="1200"/>
          </a:p>
        </p:txBody>
      </p:sp>
      <p:sp>
        <p:nvSpPr>
          <p:cNvPr id="3099" name="Google Shape;3099;p209"/>
          <p:cNvSpPr txBox="1"/>
          <p:nvPr/>
        </p:nvSpPr>
        <p:spPr>
          <a:xfrm>
            <a:off x="311700" y="3481200"/>
            <a:ext cx="4260300" cy="1108200"/>
          </a:xfrm>
          <a:prstGeom prst="rect">
            <a:avLst/>
          </a:prstGeom>
          <a:solidFill>
            <a:srgbClr val="EAD1DC"/>
          </a:solidFill>
          <a:ln>
            <a:noFill/>
          </a:ln>
        </p:spPr>
        <p:txBody>
          <a:bodyPr spcFirstLastPara="1" wrap="square" lIns="91425" tIns="91425" rIns="91425" bIns="91425" anchor="t" anchorCtr="0">
            <a:spAutoFit/>
          </a:bodyPr>
          <a:lstStyle/>
          <a:p>
            <a:pPr marL="457200" lvl="0" indent="-304800" algn="l" rtl="0">
              <a:spcBef>
                <a:spcPts val="0"/>
              </a:spcBef>
              <a:spcAft>
                <a:spcPts val="0"/>
              </a:spcAft>
              <a:buClr>
                <a:schemeClr val="dk1"/>
              </a:buClr>
              <a:buSzPts val="1200"/>
              <a:buAutoNum type="romanLcParenR"/>
            </a:pPr>
            <a:r>
              <a:rPr lang="en-GB" sz="1200">
                <a:solidFill>
                  <a:schemeClr val="dk1"/>
                </a:solidFill>
              </a:rPr>
              <a:t>Using the graph paper below, draw a graph of these results.</a:t>
            </a:r>
            <a:endParaRPr sz="1200">
              <a:solidFill>
                <a:schemeClr val="dk1"/>
              </a:solidFill>
            </a:endParaRPr>
          </a:p>
          <a:p>
            <a:pPr marL="457200" lvl="0" indent="0" algn="l" rtl="0">
              <a:spcBef>
                <a:spcPts val="0"/>
              </a:spcBef>
              <a:spcAft>
                <a:spcPts val="0"/>
              </a:spcAft>
              <a:buNone/>
            </a:pPr>
            <a:endParaRPr sz="1200">
              <a:solidFill>
                <a:schemeClr val="dk1"/>
              </a:solidFill>
            </a:endParaRPr>
          </a:p>
          <a:p>
            <a:pPr marL="457200" lvl="0" indent="-304800" algn="l" rtl="0">
              <a:spcBef>
                <a:spcPts val="0"/>
              </a:spcBef>
              <a:spcAft>
                <a:spcPts val="0"/>
              </a:spcAft>
              <a:buClr>
                <a:schemeClr val="dk1"/>
              </a:buClr>
              <a:buSzPts val="1200"/>
              <a:buAutoNum type="romanLcParenR"/>
            </a:pPr>
            <a:r>
              <a:rPr lang="en-GB" sz="1200">
                <a:solidFill>
                  <a:schemeClr val="dk1"/>
                </a:solidFill>
              </a:rPr>
              <a:t>Use your graph to predict the frequency of sound produced by a straw that is </a:t>
            </a:r>
            <a:r>
              <a:rPr lang="en-GB" sz="1200" b="1">
                <a:solidFill>
                  <a:schemeClr val="dk1"/>
                </a:solidFill>
              </a:rPr>
              <a:t>30 mm</a:t>
            </a:r>
            <a:r>
              <a:rPr lang="en-GB" sz="1200">
                <a:solidFill>
                  <a:schemeClr val="dk1"/>
                </a:solidFill>
              </a:rPr>
              <a:t> in length.</a:t>
            </a:r>
            <a:endParaRPr sz="1200">
              <a:solidFill>
                <a:schemeClr val="dk1"/>
              </a:solidFill>
            </a:endParaRPr>
          </a:p>
        </p:txBody>
      </p:sp>
      <p:pic>
        <p:nvPicPr>
          <p:cNvPr id="3100" name="Google Shape;3100;p209"/>
          <p:cNvPicPr preferRelativeResize="0"/>
          <p:nvPr/>
        </p:nvPicPr>
        <p:blipFill>
          <a:blip r:embed="rId4">
            <a:alphaModFix/>
          </a:blip>
          <a:stretch>
            <a:fillRect/>
          </a:stretch>
        </p:blipFill>
        <p:spPr>
          <a:xfrm>
            <a:off x="1137500" y="1774563"/>
            <a:ext cx="2812300" cy="1594375"/>
          </a:xfrm>
          <a:prstGeom prst="rect">
            <a:avLst/>
          </a:prstGeom>
          <a:noFill/>
          <a:ln>
            <a:noFill/>
          </a:ln>
        </p:spPr>
      </p:pic>
      <p:pic>
        <p:nvPicPr>
          <p:cNvPr id="3101" name="Google Shape;3101;p209">
            <a:hlinkClick r:id="rId5" action="ppaction://hlinksldjump"/>
          </p:cNvPr>
          <p:cNvPicPr preferRelativeResize="0"/>
          <p:nvPr/>
        </p:nvPicPr>
        <p:blipFill>
          <a:blip r:embed="rId6">
            <a:alphaModFix/>
          </a:blip>
          <a:stretch>
            <a:fillRect/>
          </a:stretch>
        </p:blipFill>
        <p:spPr>
          <a:xfrm>
            <a:off x="5046000" y="1068425"/>
            <a:ext cx="3366645" cy="3922675"/>
          </a:xfrm>
          <a:prstGeom prst="rect">
            <a:avLst/>
          </a:prstGeom>
          <a:noFill/>
          <a:ln>
            <a:noFill/>
          </a:ln>
        </p:spPr>
      </p:pic>
      <p:pic>
        <p:nvPicPr>
          <p:cNvPr id="3102" name="Google Shape;3102;p209">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Shape 3106"/>
        <p:cNvGrpSpPr/>
        <p:nvPr/>
      </p:nvGrpSpPr>
      <p:grpSpPr>
        <a:xfrm>
          <a:off x="0" y="0"/>
          <a:ext cx="0" cy="0"/>
          <a:chOff x="0" y="0"/>
          <a:chExt cx="0" cy="0"/>
        </a:xfrm>
      </p:grpSpPr>
      <p:sp>
        <p:nvSpPr>
          <p:cNvPr id="3107" name="Google Shape;3107;p210"/>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108" name="Google Shape;3108;p21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109" name="Google Shape;3109;p210"/>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Waves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110" name="Google Shape;3110;p210"/>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2020 </a:t>
            </a:r>
            <a:r>
              <a:rPr lang="en-GB">
                <a:solidFill>
                  <a:schemeClr val="dk1"/>
                </a:solidFill>
              </a:rPr>
              <a:t>Q11c</a:t>
            </a:r>
            <a:endParaRPr>
              <a:solidFill>
                <a:schemeClr val="dk1"/>
              </a:solidFill>
            </a:endParaRPr>
          </a:p>
        </p:txBody>
      </p:sp>
      <p:pic>
        <p:nvPicPr>
          <p:cNvPr id="3111" name="Google Shape;3111;p210"/>
          <p:cNvPicPr preferRelativeResize="0"/>
          <p:nvPr/>
        </p:nvPicPr>
        <p:blipFill>
          <a:blip r:embed="rId4">
            <a:alphaModFix/>
          </a:blip>
          <a:stretch>
            <a:fillRect/>
          </a:stretch>
        </p:blipFill>
        <p:spPr>
          <a:xfrm>
            <a:off x="1137500" y="1829525"/>
            <a:ext cx="2812300" cy="1594375"/>
          </a:xfrm>
          <a:prstGeom prst="rect">
            <a:avLst/>
          </a:prstGeom>
          <a:noFill/>
          <a:ln>
            <a:noFill/>
          </a:ln>
        </p:spPr>
      </p:pic>
      <p:pic>
        <p:nvPicPr>
          <p:cNvPr id="3112" name="Google Shape;3112;p210" title="Chart"/>
          <p:cNvPicPr preferRelativeResize="0"/>
          <p:nvPr/>
        </p:nvPicPr>
        <p:blipFill rotWithShape="1">
          <a:blip r:embed="rId5">
            <a:alphaModFix/>
          </a:blip>
          <a:srcRect l="4780" b="6384"/>
          <a:stretch/>
        </p:blipFill>
        <p:spPr>
          <a:xfrm>
            <a:off x="4572000" y="976775"/>
            <a:ext cx="4090551" cy="2503303"/>
          </a:xfrm>
          <a:prstGeom prst="rect">
            <a:avLst/>
          </a:prstGeom>
          <a:noFill/>
          <a:ln>
            <a:noFill/>
          </a:ln>
        </p:spPr>
      </p:pic>
      <p:sp>
        <p:nvSpPr>
          <p:cNvPr id="3113" name="Google Shape;3113;p210"/>
          <p:cNvSpPr txBox="1"/>
          <p:nvPr/>
        </p:nvSpPr>
        <p:spPr>
          <a:xfrm>
            <a:off x="5095037" y="3481200"/>
            <a:ext cx="3719700" cy="15831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050" b="1">
                <a:latin typeface="Trebuchet MS"/>
                <a:ea typeface="Trebuchet MS"/>
                <a:cs typeface="Trebuchet MS"/>
                <a:sym typeface="Trebuchet MS"/>
              </a:rPr>
              <a:t>i)</a:t>
            </a:r>
            <a:r>
              <a:rPr lang="en-GB" sz="1050">
                <a:latin typeface="Trebuchet MS"/>
                <a:ea typeface="Trebuchet MS"/>
                <a:cs typeface="Trebuchet MS"/>
                <a:sym typeface="Trebuchet MS"/>
              </a:rPr>
              <a:t> Suitable</a:t>
            </a:r>
            <a:r>
              <a:rPr lang="en-GB" sz="1050"/>
              <a:t> </a:t>
            </a:r>
            <a:r>
              <a:rPr lang="en-GB" sz="1050" b="1">
                <a:latin typeface="Trebuchet MS"/>
                <a:ea typeface="Trebuchet MS"/>
                <a:cs typeface="Trebuchet MS"/>
                <a:sym typeface="Trebuchet MS"/>
              </a:rPr>
              <a:t>scales</a:t>
            </a:r>
            <a:r>
              <a:rPr lang="en-GB" sz="1050">
                <a:latin typeface="Trebuchet MS"/>
                <a:ea typeface="Trebuchet MS"/>
                <a:cs typeface="Trebuchet MS"/>
                <a:sym typeface="Trebuchet MS"/>
              </a:rPr>
              <a:t>,</a:t>
            </a:r>
            <a:r>
              <a:rPr lang="en-GB" sz="1050"/>
              <a:t> </a:t>
            </a:r>
            <a:r>
              <a:rPr lang="en-GB" sz="1050" b="1">
                <a:latin typeface="Trebuchet MS"/>
                <a:ea typeface="Trebuchet MS"/>
                <a:cs typeface="Trebuchet MS"/>
                <a:sym typeface="Trebuchet MS"/>
              </a:rPr>
              <a:t>labels</a:t>
            </a:r>
            <a:r>
              <a:rPr lang="en-GB" sz="1050"/>
              <a:t> </a:t>
            </a:r>
            <a:r>
              <a:rPr lang="en-GB" sz="1050">
                <a:latin typeface="Trebuchet MS"/>
                <a:ea typeface="Trebuchet MS"/>
                <a:cs typeface="Trebuchet MS"/>
                <a:sym typeface="Trebuchet MS"/>
              </a:rPr>
              <a:t>and</a:t>
            </a:r>
            <a:r>
              <a:rPr lang="en-GB" sz="1050"/>
              <a:t> </a:t>
            </a:r>
            <a:r>
              <a:rPr lang="en-GB" sz="1050" b="1">
                <a:latin typeface="Trebuchet MS"/>
                <a:ea typeface="Trebuchet MS"/>
                <a:cs typeface="Trebuchet MS"/>
                <a:sym typeface="Trebuchet MS"/>
              </a:rPr>
              <a:t>units</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500"/>
              </a:spcBef>
              <a:spcAft>
                <a:spcPts val="0"/>
              </a:spcAft>
              <a:buNone/>
            </a:pPr>
            <a:r>
              <a:rPr lang="en-GB" sz="1050">
                <a:latin typeface="Trebuchet MS"/>
                <a:ea typeface="Trebuchet MS"/>
                <a:cs typeface="Trebuchet MS"/>
                <a:sym typeface="Trebuchet MS"/>
              </a:rPr>
              <a:t>All</a:t>
            </a:r>
            <a:r>
              <a:rPr lang="en-GB" sz="1050"/>
              <a:t> </a:t>
            </a:r>
            <a:r>
              <a:rPr lang="en-GB" sz="1050">
                <a:latin typeface="Trebuchet MS"/>
                <a:ea typeface="Trebuchet MS"/>
                <a:cs typeface="Trebuchet MS"/>
                <a:sym typeface="Trebuchet MS"/>
              </a:rPr>
              <a:t>points</a:t>
            </a:r>
            <a:r>
              <a:rPr lang="en-GB" sz="1050"/>
              <a:t> </a:t>
            </a:r>
            <a:r>
              <a:rPr lang="en-GB" sz="1050" b="1">
                <a:latin typeface="Trebuchet MS"/>
                <a:ea typeface="Trebuchet MS"/>
                <a:cs typeface="Trebuchet MS"/>
                <a:sym typeface="Trebuchet MS"/>
              </a:rPr>
              <a:t>plotted</a:t>
            </a:r>
            <a:r>
              <a:rPr lang="en-GB" sz="1050"/>
              <a:t> </a:t>
            </a:r>
            <a:r>
              <a:rPr lang="en-GB" sz="1050" b="1">
                <a:latin typeface="Trebuchet MS"/>
                <a:ea typeface="Trebuchet MS"/>
                <a:cs typeface="Trebuchet MS"/>
                <a:sym typeface="Trebuchet MS"/>
              </a:rPr>
              <a:t>accurately</a:t>
            </a:r>
            <a:r>
              <a:rPr lang="en-GB" sz="1050"/>
              <a:t> </a:t>
            </a:r>
            <a:r>
              <a:rPr lang="en-GB" sz="1050">
                <a:latin typeface="Trebuchet MS"/>
                <a:ea typeface="Trebuchet MS"/>
                <a:cs typeface="Trebuchet MS"/>
                <a:sym typeface="Trebuchet MS"/>
              </a:rPr>
              <a:t>to</a:t>
            </a:r>
            <a:r>
              <a:rPr lang="en-GB" sz="1050"/>
              <a:t> </a:t>
            </a:r>
            <a:r>
              <a:rPr lang="en-GB" sz="1050">
                <a:latin typeface="Trebuchet MS"/>
                <a:ea typeface="Trebuchet MS"/>
                <a:cs typeface="Trebuchet MS"/>
                <a:sym typeface="Trebuchet MS"/>
              </a:rPr>
              <a:t>±</a:t>
            </a:r>
            <a:r>
              <a:rPr lang="en-GB" sz="1050"/>
              <a:t> </a:t>
            </a:r>
            <a:r>
              <a:rPr lang="en-GB" sz="1050">
                <a:latin typeface="Trebuchet MS"/>
                <a:ea typeface="Trebuchet MS"/>
                <a:cs typeface="Trebuchet MS"/>
                <a:sym typeface="Trebuchet MS"/>
              </a:rPr>
              <a:t>half</a:t>
            </a:r>
            <a:r>
              <a:rPr lang="en-GB" sz="1050"/>
              <a:t> </a:t>
            </a:r>
            <a:r>
              <a:rPr lang="en-GB" sz="1050">
                <a:latin typeface="Trebuchet MS"/>
                <a:ea typeface="Trebuchet MS"/>
                <a:cs typeface="Trebuchet MS"/>
                <a:sym typeface="Trebuchet MS"/>
              </a:rPr>
              <a:t>a</a:t>
            </a:r>
            <a:r>
              <a:rPr lang="en-GB" sz="1050"/>
              <a:t> </a:t>
            </a:r>
            <a:r>
              <a:rPr lang="en-GB" sz="1050">
                <a:latin typeface="Trebuchet MS"/>
                <a:ea typeface="Trebuchet MS"/>
                <a:cs typeface="Trebuchet MS"/>
                <a:sym typeface="Trebuchet MS"/>
              </a:rPr>
              <a:t>division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500"/>
              </a:spcBef>
              <a:spcAft>
                <a:spcPts val="0"/>
              </a:spcAft>
              <a:buNone/>
            </a:pPr>
            <a:r>
              <a:rPr lang="en-GB" sz="1050" b="1">
                <a:latin typeface="Trebuchet MS"/>
                <a:ea typeface="Trebuchet MS"/>
                <a:cs typeface="Trebuchet MS"/>
                <a:sym typeface="Trebuchet MS"/>
              </a:rPr>
              <a:t>Best</a:t>
            </a:r>
            <a:r>
              <a:rPr lang="en-GB" sz="1050"/>
              <a:t> </a:t>
            </a:r>
            <a:r>
              <a:rPr lang="en-GB" sz="1050" b="1">
                <a:latin typeface="Trebuchet MS"/>
                <a:ea typeface="Trebuchet MS"/>
                <a:cs typeface="Trebuchet MS"/>
                <a:sym typeface="Trebuchet MS"/>
              </a:rPr>
              <a:t>fit</a:t>
            </a:r>
            <a:r>
              <a:rPr lang="en-GB" sz="1050"/>
              <a:t> </a:t>
            </a:r>
            <a:r>
              <a:rPr lang="en-GB" sz="1050" b="1">
                <a:latin typeface="Trebuchet MS"/>
                <a:ea typeface="Trebuchet MS"/>
                <a:cs typeface="Trebuchet MS"/>
                <a:sym typeface="Trebuchet MS"/>
              </a:rPr>
              <a:t>curve</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marR="0" lvl="0" indent="0" algn="l" rtl="0">
              <a:lnSpc>
                <a:spcPct val="115000"/>
              </a:lnSpc>
              <a:spcBef>
                <a:spcPts val="1200"/>
              </a:spcBef>
              <a:spcAft>
                <a:spcPts val="0"/>
              </a:spcAft>
              <a:buNone/>
            </a:pPr>
            <a:r>
              <a:rPr lang="en-GB" sz="1100" b="1">
                <a:solidFill>
                  <a:schemeClr val="dk1"/>
                </a:solidFill>
              </a:rPr>
              <a:t>ii) </a:t>
            </a:r>
            <a:r>
              <a:rPr lang="en-GB" sz="1100">
                <a:solidFill>
                  <a:schemeClr val="dk1"/>
                </a:solidFill>
              </a:rPr>
              <a:t> </a:t>
            </a:r>
            <a:r>
              <a:rPr lang="en-GB" sz="1100"/>
              <a:t>(Resistance of wire) </a:t>
            </a:r>
            <a:r>
              <a:rPr lang="en-GB" sz="1100" b="1"/>
              <a:t>increases</a:t>
            </a:r>
            <a:r>
              <a:rPr lang="en-GB" sz="1100"/>
              <a:t> (as the length of wire increases) </a:t>
            </a:r>
            <a:r>
              <a:rPr lang="en-GB" sz="1100" b="1"/>
              <a:t>(1)</a:t>
            </a:r>
            <a:endParaRPr sz="1100" b="1"/>
          </a:p>
          <a:p>
            <a:pPr marL="0" marR="0" lvl="0" indent="0" algn="l" rtl="0">
              <a:lnSpc>
                <a:spcPct val="115000"/>
              </a:lnSpc>
              <a:spcBef>
                <a:spcPts val="0"/>
              </a:spcBef>
              <a:spcAft>
                <a:spcPts val="0"/>
              </a:spcAft>
              <a:buNone/>
            </a:pPr>
            <a:r>
              <a:rPr lang="en-GB" sz="1100" b="1"/>
              <a:t>Current</a:t>
            </a:r>
            <a:r>
              <a:rPr lang="en-GB" sz="1100"/>
              <a:t> </a:t>
            </a:r>
            <a:r>
              <a:rPr lang="en-GB" sz="1100" b="1"/>
              <a:t>decreases</a:t>
            </a:r>
            <a:r>
              <a:rPr lang="en-GB" sz="1100"/>
              <a:t> (as the length of wire increases). </a:t>
            </a:r>
            <a:r>
              <a:rPr lang="en-GB" sz="1100" b="1"/>
              <a:t>(1)</a:t>
            </a:r>
            <a:endParaRPr sz="1100" b="1">
              <a:solidFill>
                <a:schemeClr val="dk1"/>
              </a:solidFill>
            </a:endParaRPr>
          </a:p>
        </p:txBody>
      </p:sp>
      <p:sp>
        <p:nvSpPr>
          <p:cNvPr id="3114" name="Google Shape;3114;p210"/>
          <p:cNvSpPr txBox="1"/>
          <p:nvPr/>
        </p:nvSpPr>
        <p:spPr>
          <a:xfrm>
            <a:off x="311700" y="3481200"/>
            <a:ext cx="4260300" cy="1108200"/>
          </a:xfrm>
          <a:prstGeom prst="rect">
            <a:avLst/>
          </a:prstGeom>
          <a:solidFill>
            <a:srgbClr val="EAD1DC"/>
          </a:solidFill>
          <a:ln>
            <a:noFill/>
          </a:ln>
        </p:spPr>
        <p:txBody>
          <a:bodyPr spcFirstLastPara="1" wrap="square" lIns="91425" tIns="91425" rIns="91425" bIns="91425" anchor="t" anchorCtr="0">
            <a:spAutoFit/>
          </a:bodyPr>
          <a:lstStyle/>
          <a:p>
            <a:pPr marL="457200" lvl="0" indent="-304800" algn="l" rtl="0">
              <a:spcBef>
                <a:spcPts val="0"/>
              </a:spcBef>
              <a:spcAft>
                <a:spcPts val="0"/>
              </a:spcAft>
              <a:buClr>
                <a:schemeClr val="dk1"/>
              </a:buClr>
              <a:buSzPts val="1200"/>
              <a:buAutoNum type="romanLcParenR"/>
            </a:pPr>
            <a:r>
              <a:rPr lang="en-GB" sz="1200">
                <a:solidFill>
                  <a:schemeClr val="dk1"/>
                </a:solidFill>
              </a:rPr>
              <a:t>Using the graph paper below, draw a graph of these results.</a:t>
            </a:r>
            <a:endParaRPr sz="1200">
              <a:solidFill>
                <a:schemeClr val="dk1"/>
              </a:solidFill>
            </a:endParaRPr>
          </a:p>
          <a:p>
            <a:pPr marL="457200" lvl="0" indent="0" algn="l" rtl="0">
              <a:spcBef>
                <a:spcPts val="0"/>
              </a:spcBef>
              <a:spcAft>
                <a:spcPts val="0"/>
              </a:spcAft>
              <a:buNone/>
            </a:pPr>
            <a:endParaRPr sz="1200">
              <a:solidFill>
                <a:schemeClr val="dk1"/>
              </a:solidFill>
            </a:endParaRPr>
          </a:p>
          <a:p>
            <a:pPr marL="457200" lvl="0" indent="-304800" algn="l" rtl="0">
              <a:spcBef>
                <a:spcPts val="0"/>
              </a:spcBef>
              <a:spcAft>
                <a:spcPts val="0"/>
              </a:spcAft>
              <a:buClr>
                <a:schemeClr val="dk1"/>
              </a:buClr>
              <a:buSzPts val="1200"/>
              <a:buAutoNum type="romanLcParenR"/>
            </a:pPr>
            <a:r>
              <a:rPr lang="en-GB" sz="1200">
                <a:solidFill>
                  <a:schemeClr val="dk1"/>
                </a:solidFill>
              </a:rPr>
              <a:t>Use your graph to predict the frequency of sound produced by a straw that is </a:t>
            </a:r>
            <a:r>
              <a:rPr lang="en-GB" sz="1200" b="1">
                <a:solidFill>
                  <a:schemeClr val="dk1"/>
                </a:solidFill>
              </a:rPr>
              <a:t>30 mm</a:t>
            </a:r>
            <a:r>
              <a:rPr lang="en-GB" sz="1200">
                <a:solidFill>
                  <a:schemeClr val="dk1"/>
                </a:solidFill>
              </a:rPr>
              <a:t> in length.</a:t>
            </a:r>
            <a:endParaRPr sz="1200">
              <a:solidFill>
                <a:schemeClr val="dk1"/>
              </a:solidFill>
            </a:endParaRPr>
          </a:p>
        </p:txBody>
      </p:sp>
      <p:sp>
        <p:nvSpPr>
          <p:cNvPr id="3115" name="Google Shape;3115;p210"/>
          <p:cNvSpPr txBox="1"/>
          <p:nvPr/>
        </p:nvSpPr>
        <p:spPr>
          <a:xfrm>
            <a:off x="311700" y="1033325"/>
            <a:ext cx="45819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t>The student carries out an experiment to investigate how the length of the straw affects the frequency of the sound produced.</a:t>
            </a:r>
            <a:endParaRPr sz="1200"/>
          </a:p>
          <a:p>
            <a:pPr marL="0" lvl="0" indent="0" algn="l" rtl="0">
              <a:spcBef>
                <a:spcPts val="0"/>
              </a:spcBef>
              <a:spcAft>
                <a:spcPts val="0"/>
              </a:spcAft>
              <a:buNone/>
            </a:pPr>
            <a:r>
              <a:rPr lang="en-GB" sz="1200"/>
              <a:t>The results of this experiment are as shown.</a:t>
            </a:r>
            <a:endParaRPr sz="1200"/>
          </a:p>
        </p:txBody>
      </p:sp>
      <p:pic>
        <p:nvPicPr>
          <p:cNvPr id="3116" name="Google Shape;3116;p210">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Shape 3120"/>
        <p:cNvGrpSpPr/>
        <p:nvPr/>
      </p:nvGrpSpPr>
      <p:grpSpPr>
        <a:xfrm>
          <a:off x="0" y="0"/>
          <a:ext cx="0" cy="0"/>
          <a:chOff x="0" y="0"/>
          <a:chExt cx="0" cy="0"/>
        </a:xfrm>
      </p:grpSpPr>
      <p:sp>
        <p:nvSpPr>
          <p:cNvPr id="3121" name="Google Shape;3121;p211"/>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122" name="Google Shape;3122;p21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123" name="Google Shape;3123;p211"/>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Projectile motion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124" name="Google Shape;3124;p211"/>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2022 </a:t>
            </a:r>
            <a:r>
              <a:rPr lang="en-GB">
                <a:solidFill>
                  <a:schemeClr val="dk1"/>
                </a:solidFill>
              </a:rPr>
              <a:t>Q2a</a:t>
            </a:r>
            <a:endParaRPr>
              <a:solidFill>
                <a:schemeClr val="dk1"/>
              </a:solidFill>
            </a:endParaRPr>
          </a:p>
        </p:txBody>
      </p:sp>
      <p:pic>
        <p:nvPicPr>
          <p:cNvPr id="3125" name="Google Shape;3125;p211">
            <a:hlinkClick r:id="rId4" action="ppaction://hlinksldjump"/>
          </p:cNvPr>
          <p:cNvPicPr preferRelativeResize="0"/>
          <p:nvPr/>
        </p:nvPicPr>
        <p:blipFill>
          <a:blip r:embed="rId5">
            <a:alphaModFix/>
          </a:blip>
          <a:stretch>
            <a:fillRect/>
          </a:stretch>
        </p:blipFill>
        <p:spPr>
          <a:xfrm>
            <a:off x="5046000" y="1068425"/>
            <a:ext cx="3391415" cy="3922674"/>
          </a:xfrm>
          <a:prstGeom prst="rect">
            <a:avLst/>
          </a:prstGeom>
          <a:noFill/>
          <a:ln>
            <a:noFill/>
          </a:ln>
        </p:spPr>
      </p:pic>
      <p:sp>
        <p:nvSpPr>
          <p:cNvPr id="3126" name="Google Shape;3126;p211"/>
          <p:cNvSpPr txBox="1"/>
          <p:nvPr/>
        </p:nvSpPr>
        <p:spPr>
          <a:xfrm>
            <a:off x="311700" y="1033325"/>
            <a:ext cx="26211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is investigating factors that affect the horizontal range of a marble, using the apparatus shown.</a:t>
            </a:r>
            <a:endParaRPr/>
          </a:p>
          <a:p>
            <a:pPr marL="0" lvl="0" indent="0" algn="l" rtl="0">
              <a:spcBef>
                <a:spcPts val="0"/>
              </a:spcBef>
              <a:spcAft>
                <a:spcPts val="0"/>
              </a:spcAft>
              <a:buNone/>
            </a:pPr>
            <a:endParaRPr/>
          </a:p>
        </p:txBody>
      </p:sp>
      <p:pic>
        <p:nvPicPr>
          <p:cNvPr id="3127" name="Google Shape;3127;p211"/>
          <p:cNvPicPr preferRelativeResize="0"/>
          <p:nvPr/>
        </p:nvPicPr>
        <p:blipFill>
          <a:blip r:embed="rId6">
            <a:alphaModFix/>
          </a:blip>
          <a:stretch>
            <a:fillRect/>
          </a:stretch>
        </p:blipFill>
        <p:spPr>
          <a:xfrm>
            <a:off x="2700250" y="1068425"/>
            <a:ext cx="1871751" cy="996850"/>
          </a:xfrm>
          <a:prstGeom prst="rect">
            <a:avLst/>
          </a:prstGeom>
          <a:noFill/>
          <a:ln>
            <a:noFill/>
          </a:ln>
        </p:spPr>
      </p:pic>
      <p:sp>
        <p:nvSpPr>
          <p:cNvPr id="3128" name="Google Shape;3128;p211"/>
          <p:cNvSpPr txBox="1"/>
          <p:nvPr/>
        </p:nvSpPr>
        <p:spPr>
          <a:xfrm>
            <a:off x="288000" y="4060850"/>
            <a:ext cx="4503000" cy="10467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romanLcParenR"/>
            </a:pPr>
            <a:r>
              <a:rPr lang="en-GB"/>
              <a:t>Using the graph paper, draw a graph of these results.</a:t>
            </a:r>
            <a:endParaRPr/>
          </a:p>
          <a:p>
            <a:pPr marL="457200" lvl="0" indent="-317500" algn="l" rtl="0">
              <a:spcBef>
                <a:spcPts val="0"/>
              </a:spcBef>
              <a:spcAft>
                <a:spcPts val="0"/>
              </a:spcAft>
              <a:buSzPts val="1400"/>
              <a:buAutoNum type="romanLcParenR"/>
            </a:pPr>
            <a:r>
              <a:rPr lang="en-GB"/>
              <a:t>Use your graph to predict the horizontal range of a marble released from a height of </a:t>
            </a:r>
            <a:r>
              <a:rPr lang="en-GB" b="1"/>
              <a:t>0.22 m</a:t>
            </a:r>
            <a:r>
              <a:rPr lang="en-GB"/>
              <a:t>.</a:t>
            </a:r>
            <a:endParaRPr/>
          </a:p>
        </p:txBody>
      </p:sp>
      <p:pic>
        <p:nvPicPr>
          <p:cNvPr id="3129" name="Google Shape;3129;p211"/>
          <p:cNvPicPr preferRelativeResize="0"/>
          <p:nvPr/>
        </p:nvPicPr>
        <p:blipFill>
          <a:blip r:embed="rId7">
            <a:alphaModFix/>
          </a:blip>
          <a:stretch>
            <a:fillRect/>
          </a:stretch>
        </p:blipFill>
        <p:spPr>
          <a:xfrm>
            <a:off x="1655849" y="2519525"/>
            <a:ext cx="2760101" cy="1508650"/>
          </a:xfrm>
          <a:prstGeom prst="rect">
            <a:avLst/>
          </a:prstGeom>
          <a:noFill/>
          <a:ln>
            <a:noFill/>
          </a:ln>
        </p:spPr>
      </p:pic>
      <p:sp>
        <p:nvSpPr>
          <p:cNvPr id="3130" name="Google Shape;3130;p211"/>
          <p:cNvSpPr txBox="1"/>
          <p:nvPr/>
        </p:nvSpPr>
        <p:spPr>
          <a:xfrm>
            <a:off x="311700" y="1956150"/>
            <a:ext cx="4455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The student releases a marble from different heights on the ramp and measures the horizontal range.</a:t>
            </a:r>
            <a:endParaRPr/>
          </a:p>
        </p:txBody>
      </p:sp>
      <p:sp>
        <p:nvSpPr>
          <p:cNvPr id="3131" name="Google Shape;3131;p211"/>
          <p:cNvSpPr txBox="1"/>
          <p:nvPr/>
        </p:nvSpPr>
        <p:spPr>
          <a:xfrm>
            <a:off x="311700" y="2750500"/>
            <a:ext cx="14649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The student’s results are shown in the table.</a:t>
            </a:r>
            <a:endParaRPr/>
          </a:p>
        </p:txBody>
      </p:sp>
      <p:pic>
        <p:nvPicPr>
          <p:cNvPr id="3132" name="Google Shape;3132;p211">
            <a:hlinkClick r:id="rId8"/>
          </p:cNvPr>
          <p:cNvPicPr preferRelativeResize="0"/>
          <p:nvPr/>
        </p:nvPicPr>
        <p:blipFill>
          <a:blip r:embed="rId9">
            <a:alphaModFix/>
          </a:blip>
          <a:stretch>
            <a:fillRect/>
          </a:stretch>
        </p:blipFill>
        <p:spPr>
          <a:xfrm>
            <a:off x="8472849" y="111650"/>
            <a:ext cx="539224" cy="4175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656325" y="111650"/>
            <a:ext cx="47772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Descriptions of Experiments</a:t>
            </a:r>
            <a:endParaRPr b="1">
              <a:latin typeface="Nunito"/>
              <a:ea typeface="Nunito"/>
              <a:cs typeface="Nunito"/>
              <a:sym typeface="Nunito"/>
            </a:endParaRPr>
          </a:p>
        </p:txBody>
      </p:sp>
      <p:sp>
        <p:nvSpPr>
          <p:cNvPr id="67" name="Google Shape;67;p14"/>
          <p:cNvSpPr txBox="1">
            <a:spLocks noGrp="1"/>
          </p:cNvSpPr>
          <p:nvPr>
            <p:ph type="body" idx="1"/>
          </p:nvPr>
        </p:nvSpPr>
        <p:spPr>
          <a:xfrm>
            <a:off x="542850" y="604475"/>
            <a:ext cx="8058300" cy="12765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AutoNum type="arabicPeriod"/>
            </a:pPr>
            <a:r>
              <a:rPr lang="en-GB"/>
              <a:t>Read </a:t>
            </a:r>
            <a:r>
              <a:rPr lang="en-GB" u="sng">
                <a:solidFill>
                  <a:schemeClr val="hlink"/>
                </a:solidFill>
                <a:hlinkClick r:id="rId3"/>
              </a:rPr>
              <a:t>experiment</a:t>
            </a:r>
            <a:r>
              <a:rPr lang="en-GB"/>
              <a:t> summary document </a:t>
            </a:r>
            <a:r>
              <a:rPr lang="en-GB" i="1"/>
              <a:t>(opens in external tab)</a:t>
            </a:r>
            <a:endParaRPr i="1"/>
          </a:p>
          <a:p>
            <a:pPr marL="457200" lvl="0" indent="-342900" algn="l" rtl="0">
              <a:spcBef>
                <a:spcPts val="0"/>
              </a:spcBef>
              <a:spcAft>
                <a:spcPts val="0"/>
              </a:spcAft>
              <a:buSzPts val="1800"/>
              <a:buAutoNum type="arabicPeriod"/>
            </a:pPr>
            <a:r>
              <a:rPr lang="en-GB"/>
              <a:t>Complete past paper questions as follows.</a:t>
            </a:r>
            <a:endParaRPr/>
          </a:p>
        </p:txBody>
      </p:sp>
      <p:graphicFrame>
        <p:nvGraphicFramePr>
          <p:cNvPr id="68" name="Google Shape;68;p14"/>
          <p:cNvGraphicFramePr/>
          <p:nvPr/>
        </p:nvGraphicFramePr>
        <p:xfrm>
          <a:off x="542850" y="1478575"/>
          <a:ext cx="3000000" cy="3000000"/>
        </p:xfrm>
        <a:graphic>
          <a:graphicData uri="http://schemas.openxmlformats.org/drawingml/2006/table">
            <a:tbl>
              <a:tblPr>
                <a:noFill/>
                <a:tableStyleId>{D506777C-C052-4AE0-8132-7D2D3A3D9816}</a:tableStyleId>
              </a:tblPr>
              <a:tblGrid>
                <a:gridCol w="2901800">
                  <a:extLst>
                    <a:ext uri="{9D8B030D-6E8A-4147-A177-3AD203B41FA5}">
                      <a16:colId xmlns:a16="http://schemas.microsoft.com/office/drawing/2014/main" val="20000"/>
                    </a:ext>
                  </a:extLst>
                </a:gridCol>
                <a:gridCol w="5377875">
                  <a:extLst>
                    <a:ext uri="{9D8B030D-6E8A-4147-A177-3AD203B41FA5}">
                      <a16:colId xmlns:a16="http://schemas.microsoft.com/office/drawing/2014/main" val="20001"/>
                    </a:ext>
                  </a:extLst>
                </a:gridCol>
              </a:tblGrid>
              <a:tr h="396300">
                <a:tc>
                  <a:txBody>
                    <a:bodyPr/>
                    <a:lstStyle/>
                    <a:p>
                      <a:pPr marL="0" lvl="0" indent="0" algn="l" rtl="0">
                        <a:spcBef>
                          <a:spcPts val="0"/>
                        </a:spcBef>
                        <a:spcAft>
                          <a:spcPts val="0"/>
                        </a:spcAft>
                        <a:buNone/>
                      </a:pPr>
                      <a:r>
                        <a:rPr lang="en-GB"/>
                        <a:t>Average and instantaneous speed</a:t>
                      </a:r>
                      <a:endParaRPr/>
                    </a:p>
                  </a:txBody>
                  <a:tcPr marL="91425" marR="91425" marT="91425" marB="91425"/>
                </a:tc>
                <a:tc>
                  <a:txBody>
                    <a:bodyPr/>
                    <a:lstStyle/>
                    <a:p>
                      <a:pPr marL="0" lvl="0" indent="0" algn="l" rtl="0">
                        <a:spcBef>
                          <a:spcPts val="0"/>
                        </a:spcBef>
                        <a:spcAft>
                          <a:spcPts val="0"/>
                        </a:spcAft>
                        <a:buNone/>
                      </a:pPr>
                      <a:r>
                        <a:rPr lang="en-GB" sz="1200" b="1" u="sng">
                          <a:solidFill>
                            <a:schemeClr val="hlink"/>
                          </a:solidFill>
                          <a:hlinkClick r:id="rId4" action="ppaction://hlinksldjump"/>
                        </a:rPr>
                        <a:t>2024 </a:t>
                      </a:r>
                      <a:r>
                        <a:rPr lang="en-GB" sz="1200" u="sng">
                          <a:solidFill>
                            <a:schemeClr val="hlink"/>
                          </a:solidFill>
                          <a:hlinkClick r:id="rId4" action="ppaction://hlinksldjump"/>
                        </a:rPr>
                        <a:t>MC </a:t>
                      </a:r>
                      <a:r>
                        <a:rPr lang="en-GB" sz="1200" u="sng">
                          <a:solidFill>
                            <a:schemeClr val="hlink"/>
                          </a:solidFill>
                          <a:hlinkClick r:id="rId4" action="ppaction://hlinksldjump"/>
                        </a:rPr>
                        <a:t>Q2</a:t>
                      </a:r>
                      <a:r>
                        <a:rPr lang="en-GB" sz="1200"/>
                        <a:t>, </a:t>
                      </a:r>
                      <a:r>
                        <a:rPr lang="en-GB" sz="1200" b="1" u="sng">
                          <a:solidFill>
                            <a:schemeClr val="hlink"/>
                          </a:solidFill>
                          <a:hlinkClick r:id="rId5" action="ppaction://hlinksldjump"/>
                        </a:rPr>
                        <a:t>2023 </a:t>
                      </a:r>
                      <a:r>
                        <a:rPr lang="en-GB" sz="1200" u="sng">
                          <a:solidFill>
                            <a:schemeClr val="hlink"/>
                          </a:solidFill>
                          <a:hlinkClick r:id="rId5" action="ppaction://hlinksldjump"/>
                        </a:rPr>
                        <a:t>MC Q2</a:t>
                      </a:r>
                      <a:r>
                        <a:rPr lang="en-GB" sz="1200"/>
                        <a:t>, </a:t>
                      </a:r>
                      <a:r>
                        <a:rPr lang="en-GB" sz="1200" b="1" u="sng">
                          <a:solidFill>
                            <a:schemeClr val="hlink"/>
                          </a:solidFill>
                          <a:hlinkClick r:id="rId6" action="ppaction://hlinksldjump"/>
                        </a:rPr>
                        <a:t>2018 </a:t>
                      </a:r>
                      <a:r>
                        <a:rPr lang="en-GB" sz="1200" u="sng">
                          <a:solidFill>
                            <a:schemeClr val="hlink"/>
                          </a:solidFill>
                          <a:hlinkClick r:id="rId6" action="ppaction://hlinksldjump"/>
                        </a:rPr>
                        <a:t>Q2ai</a:t>
                      </a:r>
                      <a:endParaRPr sz="1200"/>
                    </a:p>
                  </a:txBody>
                  <a:tcPr marL="91425" marR="91425" marT="91425" marB="91425"/>
                </a:tc>
                <a:extLst>
                  <a:ext uri="{0D108BD9-81ED-4DB2-BD59-A6C34878D82A}">
                    <a16:rowId xmlns:a16="http://schemas.microsoft.com/office/drawing/2014/main" val="10000"/>
                  </a:ext>
                </a:extLst>
              </a:tr>
              <a:tr h="396300">
                <a:tc>
                  <a:txBody>
                    <a:bodyPr/>
                    <a:lstStyle/>
                    <a:p>
                      <a:pPr marL="0" lvl="0" indent="0" algn="l" rtl="0">
                        <a:spcBef>
                          <a:spcPts val="0"/>
                        </a:spcBef>
                        <a:spcAft>
                          <a:spcPts val="0"/>
                        </a:spcAft>
                        <a:buNone/>
                      </a:pPr>
                      <a:r>
                        <a:rPr lang="en-GB"/>
                        <a:t>Acceleration</a:t>
                      </a:r>
                      <a:endParaRPr/>
                    </a:p>
                  </a:txBody>
                  <a:tcPr marL="91425" marR="91425" marT="91425" marB="91425"/>
                </a:tc>
                <a:tc>
                  <a:txBody>
                    <a:bodyPr/>
                    <a:lstStyle/>
                    <a:p>
                      <a:pPr marL="0" lvl="0" indent="0" algn="l" rtl="0">
                        <a:spcBef>
                          <a:spcPts val="0"/>
                        </a:spcBef>
                        <a:spcAft>
                          <a:spcPts val="0"/>
                        </a:spcAft>
                        <a:buNone/>
                      </a:pPr>
                      <a:r>
                        <a:rPr lang="en-GB" sz="1200" b="1" u="sng">
                          <a:solidFill>
                            <a:schemeClr val="hlink"/>
                          </a:solidFill>
                          <a:hlinkClick r:id="rId7" action="ppaction://hlinksldjump"/>
                        </a:rPr>
                        <a:t>2020 </a:t>
                      </a:r>
                      <a:r>
                        <a:rPr lang="en-GB" sz="1200" u="sng">
                          <a:solidFill>
                            <a:schemeClr val="hlink"/>
                          </a:solidFill>
                          <a:hlinkClick r:id="rId7" action="ppaction://hlinksldjump"/>
                        </a:rPr>
                        <a:t>2a</a:t>
                      </a:r>
                      <a:r>
                        <a:rPr lang="en-GB" sz="1200"/>
                        <a:t>, </a:t>
                      </a:r>
                      <a:r>
                        <a:rPr lang="en-GB" sz="1200" b="1" u="sng">
                          <a:solidFill>
                            <a:schemeClr val="hlink"/>
                          </a:solidFill>
                          <a:hlinkClick r:id="rId8" action="ppaction://hlinksldjump"/>
                        </a:rPr>
                        <a:t>2015 </a:t>
                      </a:r>
                      <a:r>
                        <a:rPr lang="en-GB" sz="1200" u="sng">
                          <a:solidFill>
                            <a:schemeClr val="hlink"/>
                          </a:solidFill>
                          <a:hlinkClick r:id="rId8" action="ppaction://hlinksldjump"/>
                        </a:rPr>
                        <a:t>Q8ai</a:t>
                      </a:r>
                      <a:endParaRPr sz="1200"/>
                    </a:p>
                  </a:txBody>
                  <a:tcPr marL="91425" marR="91425" marT="91425" marB="91425"/>
                </a:tc>
                <a:extLst>
                  <a:ext uri="{0D108BD9-81ED-4DB2-BD59-A6C34878D82A}">
                    <a16:rowId xmlns:a16="http://schemas.microsoft.com/office/drawing/2014/main" val="10001"/>
                  </a:ext>
                </a:extLst>
              </a:tr>
              <a:tr h="609725">
                <a:tc>
                  <a:txBody>
                    <a:bodyPr/>
                    <a:lstStyle/>
                    <a:p>
                      <a:pPr marL="0" lvl="0" indent="0" algn="l" rtl="0">
                        <a:spcBef>
                          <a:spcPts val="0"/>
                        </a:spcBef>
                        <a:spcAft>
                          <a:spcPts val="0"/>
                        </a:spcAft>
                        <a:buNone/>
                      </a:pPr>
                      <a:r>
                        <a:rPr lang="en-GB"/>
                        <a:t>Half-life</a:t>
                      </a:r>
                      <a:endParaRPr/>
                    </a:p>
                  </a:txBody>
                  <a:tcPr marL="91425" marR="91425" marT="91425" marB="91425"/>
                </a:tc>
                <a:tc>
                  <a:txBody>
                    <a:bodyPr/>
                    <a:lstStyle/>
                    <a:p>
                      <a:pPr marL="0" lvl="0" indent="0" algn="l" rtl="0">
                        <a:spcBef>
                          <a:spcPts val="0"/>
                        </a:spcBef>
                        <a:spcAft>
                          <a:spcPts val="0"/>
                        </a:spcAft>
                        <a:buNone/>
                      </a:pPr>
                      <a:r>
                        <a:rPr lang="en-GB" sz="1200" b="1" u="sng">
                          <a:solidFill>
                            <a:schemeClr val="hlink"/>
                          </a:solidFill>
                          <a:hlinkClick r:id="rId9" action="ppaction://hlinksldjump"/>
                        </a:rPr>
                        <a:t>2024 </a:t>
                      </a:r>
                      <a:r>
                        <a:rPr lang="en-GB" sz="1200" u="sng">
                          <a:solidFill>
                            <a:schemeClr val="hlink"/>
                          </a:solidFill>
                          <a:hlinkClick r:id="rId9" action="ppaction://hlinksldjump"/>
                        </a:rPr>
                        <a:t>MC Q25</a:t>
                      </a:r>
                      <a:r>
                        <a:rPr lang="en-GB" sz="1200"/>
                        <a:t>, </a:t>
                      </a:r>
                      <a:r>
                        <a:rPr lang="en-GB" sz="1200" b="1" u="sng">
                          <a:solidFill>
                            <a:schemeClr val="hlink"/>
                          </a:solidFill>
                          <a:hlinkClick r:id="rId10" action="ppaction://hlinksldjump"/>
                        </a:rPr>
                        <a:t>2023 </a:t>
                      </a:r>
                      <a:r>
                        <a:rPr lang="en-GB" sz="1200" u="sng">
                          <a:solidFill>
                            <a:schemeClr val="hlink"/>
                          </a:solidFill>
                          <a:hlinkClick r:id="rId10" action="ppaction://hlinksldjump"/>
                        </a:rPr>
                        <a:t>Q14ai</a:t>
                      </a:r>
                      <a:r>
                        <a:rPr lang="en-GB" sz="1200"/>
                        <a:t>, </a:t>
                      </a:r>
                      <a:r>
                        <a:rPr lang="en-GB" sz="1200" b="1" u="sng">
                          <a:solidFill>
                            <a:schemeClr val="hlink"/>
                          </a:solidFill>
                          <a:hlinkClick r:id="rId11" action="ppaction://hlinksldjump"/>
                        </a:rPr>
                        <a:t>2020 </a:t>
                      </a:r>
                      <a:r>
                        <a:rPr lang="en-GB" sz="1200" u="sng">
                          <a:solidFill>
                            <a:schemeClr val="hlink"/>
                          </a:solidFill>
                          <a:hlinkClick r:id="rId11" action="ppaction://hlinksldjump"/>
                        </a:rPr>
                        <a:t>Q12biii</a:t>
                      </a:r>
                      <a:r>
                        <a:rPr lang="en-GB" sz="1200"/>
                        <a:t>, </a:t>
                      </a:r>
                      <a:r>
                        <a:rPr lang="en-GB" sz="1200" b="1" u="sng">
                          <a:solidFill>
                            <a:schemeClr val="hlink"/>
                          </a:solidFill>
                          <a:hlinkClick r:id="rId12" action="ppaction://hlinksldjump"/>
                        </a:rPr>
                        <a:t>2019 </a:t>
                      </a:r>
                      <a:r>
                        <a:rPr lang="en-GB" sz="1200" u="sng">
                          <a:solidFill>
                            <a:schemeClr val="hlink"/>
                          </a:solidFill>
                          <a:hlinkClick r:id="rId12" action="ppaction://hlinksldjump"/>
                        </a:rPr>
                        <a:t>Q12a</a:t>
                      </a:r>
                      <a:r>
                        <a:rPr lang="en-GB" sz="1200"/>
                        <a:t>, </a:t>
                      </a:r>
                      <a:endParaRPr sz="1200"/>
                    </a:p>
                    <a:p>
                      <a:pPr marL="0" lvl="0" indent="0" algn="l" rtl="0">
                        <a:spcBef>
                          <a:spcPts val="0"/>
                        </a:spcBef>
                        <a:spcAft>
                          <a:spcPts val="0"/>
                        </a:spcAft>
                        <a:buNone/>
                      </a:pPr>
                      <a:r>
                        <a:rPr lang="en-GB" sz="1200" b="1" u="sng">
                          <a:solidFill>
                            <a:schemeClr val="hlink"/>
                          </a:solidFill>
                          <a:hlinkClick r:id="rId13" action="ppaction://hlinksldjump"/>
                        </a:rPr>
                        <a:t>2018 </a:t>
                      </a:r>
                      <a:r>
                        <a:rPr lang="en-GB" sz="1200" u="sng">
                          <a:solidFill>
                            <a:schemeClr val="hlink"/>
                          </a:solidFill>
                          <a:hlinkClick r:id="rId13" action="ppaction://hlinksldjump"/>
                        </a:rPr>
                        <a:t>Q13ai</a:t>
                      </a:r>
                      <a:r>
                        <a:rPr lang="en-GB" sz="1200"/>
                        <a:t>, </a:t>
                      </a:r>
                      <a:r>
                        <a:rPr lang="en-GB" sz="1200" b="1" u="sng">
                          <a:solidFill>
                            <a:schemeClr val="hlink"/>
                          </a:solidFill>
                          <a:hlinkClick r:id="rId14" action="ppaction://hlinksldjump"/>
                        </a:rPr>
                        <a:t>2014 </a:t>
                      </a:r>
                      <a:r>
                        <a:rPr lang="en-GB" sz="1200" u="sng">
                          <a:solidFill>
                            <a:schemeClr val="hlink"/>
                          </a:solidFill>
                          <a:hlinkClick r:id="rId14" action="ppaction://hlinksldjump"/>
                        </a:rPr>
                        <a:t>Q6bi</a:t>
                      </a:r>
                      <a:endParaRPr sz="1200"/>
                    </a:p>
                  </a:txBody>
                  <a:tcPr marL="91425" marR="91425" marT="91425" marB="91425"/>
                </a:tc>
                <a:extLst>
                  <a:ext uri="{0D108BD9-81ED-4DB2-BD59-A6C34878D82A}">
                    <a16:rowId xmlns:a16="http://schemas.microsoft.com/office/drawing/2014/main" val="10002"/>
                  </a:ext>
                </a:extLst>
              </a:tr>
              <a:tr h="374800">
                <a:tc>
                  <a:txBody>
                    <a:bodyPr/>
                    <a:lstStyle/>
                    <a:p>
                      <a:pPr marL="0" lvl="0" indent="0" algn="l" rtl="0">
                        <a:spcBef>
                          <a:spcPts val="0"/>
                        </a:spcBef>
                        <a:spcAft>
                          <a:spcPts val="0"/>
                        </a:spcAft>
                        <a:buNone/>
                      </a:pPr>
                      <a:r>
                        <a:rPr lang="en-GB"/>
                        <a:t>Ohm’s Law</a:t>
                      </a:r>
                      <a:endParaRPr/>
                    </a:p>
                  </a:txBody>
                  <a:tcPr marL="91425" marR="91425" marT="91425" marB="91425"/>
                </a:tc>
                <a:tc>
                  <a:txBody>
                    <a:bodyPr/>
                    <a:lstStyle/>
                    <a:p>
                      <a:pPr marL="0" lvl="0" indent="0" algn="l" rtl="0">
                        <a:spcBef>
                          <a:spcPts val="0"/>
                        </a:spcBef>
                        <a:spcAft>
                          <a:spcPts val="0"/>
                        </a:spcAft>
                        <a:buNone/>
                      </a:pPr>
                      <a:r>
                        <a:rPr lang="en-GB" sz="1200" b="1" u="sng">
                          <a:solidFill>
                            <a:schemeClr val="hlink"/>
                          </a:solidFill>
                          <a:hlinkClick r:id="rId15" action="ppaction://hlinksldjump"/>
                        </a:rPr>
                        <a:t>2024 </a:t>
                      </a:r>
                      <a:r>
                        <a:rPr lang="en-GB" sz="1200" u="sng">
                          <a:solidFill>
                            <a:schemeClr val="hlink"/>
                          </a:solidFill>
                          <a:hlinkClick r:id="rId15" action="ppaction://hlinksldjump"/>
                        </a:rPr>
                        <a:t>Q8aiii</a:t>
                      </a:r>
                      <a:r>
                        <a:rPr lang="en-GB" sz="1200"/>
                        <a:t>, </a:t>
                      </a:r>
                      <a:r>
                        <a:rPr lang="en-GB" sz="1200" b="1" u="sng">
                          <a:solidFill>
                            <a:schemeClr val="hlink"/>
                          </a:solidFill>
                          <a:hlinkClick r:id="rId16" action="ppaction://hlinksldjump"/>
                        </a:rPr>
                        <a:t>2016 </a:t>
                      </a:r>
                      <a:r>
                        <a:rPr lang="en-GB" sz="1200" u="sng">
                          <a:solidFill>
                            <a:schemeClr val="hlink"/>
                          </a:solidFill>
                          <a:hlinkClick r:id="rId16" action="ppaction://hlinksldjump"/>
                        </a:rPr>
                        <a:t>Q2b</a:t>
                      </a:r>
                      <a:endParaRPr sz="1200"/>
                    </a:p>
                  </a:txBody>
                  <a:tcPr marL="91425" marR="91425" marT="91425" marB="91425"/>
                </a:tc>
                <a:extLst>
                  <a:ext uri="{0D108BD9-81ED-4DB2-BD59-A6C34878D82A}">
                    <a16:rowId xmlns:a16="http://schemas.microsoft.com/office/drawing/2014/main" val="10003"/>
                  </a:ext>
                </a:extLst>
              </a:tr>
              <a:tr h="381100">
                <a:tc>
                  <a:txBody>
                    <a:bodyPr/>
                    <a:lstStyle/>
                    <a:p>
                      <a:pPr marL="0" lvl="0" indent="0" algn="l" rtl="0">
                        <a:spcBef>
                          <a:spcPts val="0"/>
                        </a:spcBef>
                        <a:spcAft>
                          <a:spcPts val="0"/>
                        </a:spcAft>
                        <a:buNone/>
                      </a:pPr>
                      <a:r>
                        <a:rPr lang="en-GB"/>
                        <a:t>Gas laws</a:t>
                      </a:r>
                      <a:endParaRPr/>
                    </a:p>
                  </a:txBody>
                  <a:tcPr marL="91425" marR="91425" marT="91425" marB="91425"/>
                </a:tc>
                <a:tc>
                  <a:txBody>
                    <a:bodyPr/>
                    <a:lstStyle/>
                    <a:p>
                      <a:pPr marL="0" lvl="0" indent="0" algn="l" rtl="0">
                        <a:spcBef>
                          <a:spcPts val="0"/>
                        </a:spcBef>
                        <a:spcAft>
                          <a:spcPts val="0"/>
                        </a:spcAft>
                        <a:buNone/>
                      </a:pPr>
                      <a:r>
                        <a:rPr lang="en-GB" sz="1200" b="1" u="sng">
                          <a:solidFill>
                            <a:schemeClr val="hlink"/>
                          </a:solidFill>
                          <a:hlinkClick r:id="rId17" action="ppaction://hlinksldjump"/>
                        </a:rPr>
                        <a:t>2022 </a:t>
                      </a:r>
                      <a:r>
                        <a:rPr lang="en-GB" sz="1200" u="sng">
                          <a:solidFill>
                            <a:schemeClr val="hlink"/>
                          </a:solidFill>
                          <a:hlinkClick r:id="rId17" action="ppaction://hlinksldjump"/>
                        </a:rPr>
                        <a:t>Q9a</a:t>
                      </a:r>
                      <a:r>
                        <a:rPr lang="en-GB" sz="1200"/>
                        <a:t>, </a:t>
                      </a:r>
                      <a:r>
                        <a:rPr lang="en-GB" sz="1200" b="1" u="sng">
                          <a:solidFill>
                            <a:schemeClr val="hlink"/>
                          </a:solidFill>
                          <a:hlinkClick r:id="rId18" action="ppaction://hlinksldjump"/>
                        </a:rPr>
                        <a:t>2018 </a:t>
                      </a:r>
                      <a:r>
                        <a:rPr lang="en-GB" sz="1200" u="sng">
                          <a:solidFill>
                            <a:schemeClr val="hlink"/>
                          </a:solidFill>
                          <a:hlinkClick r:id="rId18" action="ppaction://hlinksldjump"/>
                        </a:rPr>
                        <a:t>Q9ai</a:t>
                      </a:r>
                      <a:r>
                        <a:rPr lang="en-GB" sz="1200">
                          <a:solidFill>
                            <a:schemeClr val="dk1"/>
                          </a:solidFill>
                        </a:rPr>
                        <a:t>, </a:t>
                      </a:r>
                      <a:r>
                        <a:rPr lang="en-GB" sz="1200" b="1" u="sng">
                          <a:solidFill>
                            <a:schemeClr val="hlink"/>
                          </a:solidFill>
                          <a:hlinkClick r:id="rId19" action="ppaction://hlinksldjump"/>
                        </a:rPr>
                        <a:t>SPQ</a:t>
                      </a:r>
                      <a:r>
                        <a:rPr lang="en-GB" sz="1200" b="1" u="sng">
                          <a:solidFill>
                            <a:schemeClr val="hlink"/>
                          </a:solidFill>
                          <a:hlinkClick r:id="rId19" action="ppaction://hlinksldjump"/>
                        </a:rPr>
                        <a:t> </a:t>
                      </a:r>
                      <a:r>
                        <a:rPr lang="en-GB" sz="1200" u="sng">
                          <a:solidFill>
                            <a:schemeClr val="hlink"/>
                          </a:solidFill>
                          <a:hlinkClick r:id="rId19" action="ppaction://hlinksldjump"/>
                        </a:rPr>
                        <a:t>Q8a</a:t>
                      </a:r>
                      <a:r>
                        <a:rPr lang="en-GB" sz="1200"/>
                        <a:t>,</a:t>
                      </a:r>
                      <a:r>
                        <a:rPr lang="en-GB" sz="1200" u="sng">
                          <a:solidFill>
                            <a:schemeClr val="hlink"/>
                          </a:solidFill>
                          <a:hlinkClick r:id="rId20" action="ppaction://hlinksldjump"/>
                        </a:rPr>
                        <a:t>8d</a:t>
                      </a:r>
                      <a:endParaRPr sz="1200"/>
                    </a:p>
                  </a:txBody>
                  <a:tcPr marL="91425" marR="91425" marT="91425" marB="91425"/>
                </a:tc>
                <a:extLst>
                  <a:ext uri="{0D108BD9-81ED-4DB2-BD59-A6C34878D82A}">
                    <a16:rowId xmlns:a16="http://schemas.microsoft.com/office/drawing/2014/main" val="10004"/>
                  </a:ext>
                </a:extLst>
              </a:tr>
              <a:tr h="381100">
                <a:tc>
                  <a:txBody>
                    <a:bodyPr/>
                    <a:lstStyle/>
                    <a:p>
                      <a:pPr marL="0" lvl="0" indent="0" algn="l" rtl="0">
                        <a:spcBef>
                          <a:spcPts val="0"/>
                        </a:spcBef>
                        <a:spcAft>
                          <a:spcPts val="0"/>
                        </a:spcAft>
                        <a:buNone/>
                      </a:pPr>
                      <a:r>
                        <a:rPr lang="en-GB"/>
                        <a:t>Specific heat capacity</a:t>
                      </a:r>
                      <a:endParaRPr/>
                    </a:p>
                  </a:txBody>
                  <a:tcPr marL="91425" marR="91425" marT="91425" marB="91425"/>
                </a:tc>
                <a:tc>
                  <a:txBody>
                    <a:bodyPr/>
                    <a:lstStyle/>
                    <a:p>
                      <a:pPr marL="0" lvl="0" indent="0" algn="l" rtl="0">
                        <a:spcBef>
                          <a:spcPts val="0"/>
                        </a:spcBef>
                        <a:spcAft>
                          <a:spcPts val="0"/>
                        </a:spcAft>
                        <a:buNone/>
                      </a:pPr>
                      <a:r>
                        <a:rPr lang="en-GB" sz="1200" b="1" u="sng">
                          <a:solidFill>
                            <a:schemeClr val="hlink"/>
                          </a:solidFill>
                          <a:hlinkClick r:id="rId21" action="ppaction://hlinksldjump"/>
                        </a:rPr>
                        <a:t>2014 </a:t>
                      </a:r>
                      <a:r>
                        <a:rPr lang="en-GB" sz="1200" u="sng">
                          <a:solidFill>
                            <a:schemeClr val="hlink"/>
                          </a:solidFill>
                          <a:hlinkClick r:id="rId21" action="ppaction://hlinksldjump"/>
                        </a:rPr>
                        <a:t>Q3</a:t>
                      </a:r>
                      <a:r>
                        <a:rPr lang="en-GB" sz="1200"/>
                        <a:t>, </a:t>
                      </a:r>
                      <a:r>
                        <a:rPr lang="en-GB" sz="1200" b="1" u="sng">
                          <a:solidFill>
                            <a:schemeClr val="hlink"/>
                          </a:solidFill>
                          <a:hlinkClick r:id="rId22" action="ppaction://hlinksldjump"/>
                        </a:rPr>
                        <a:t>2017 </a:t>
                      </a:r>
                      <a:r>
                        <a:rPr lang="en-GB" sz="1200" u="sng">
                          <a:solidFill>
                            <a:schemeClr val="hlink"/>
                          </a:solidFill>
                          <a:hlinkClick r:id="rId22" action="ppaction://hlinksldjump"/>
                        </a:rPr>
                        <a:t>MC Q5</a:t>
                      </a:r>
                      <a:r>
                        <a:rPr lang="en-GB" sz="1200"/>
                        <a:t>, </a:t>
                      </a:r>
                      <a:r>
                        <a:rPr lang="en-GB" sz="1200" b="1" u="sng">
                          <a:solidFill>
                            <a:schemeClr val="hlink"/>
                          </a:solidFill>
                          <a:hlinkClick r:id="rId23" action="ppaction://hlinksldjump"/>
                        </a:rPr>
                        <a:t>2018</a:t>
                      </a:r>
                      <a:r>
                        <a:rPr lang="en-GB" sz="1200" u="sng">
                          <a:solidFill>
                            <a:schemeClr val="hlink"/>
                          </a:solidFill>
                          <a:hlinkClick r:id="rId23" action="ppaction://hlinksldjump"/>
                        </a:rPr>
                        <a:t> Q8a</a:t>
                      </a:r>
                      <a:r>
                        <a:rPr lang="en-GB" sz="1200"/>
                        <a:t>, </a:t>
                      </a:r>
                      <a:r>
                        <a:rPr lang="en-GB" sz="1200" b="1" u="sng">
                          <a:solidFill>
                            <a:schemeClr val="hlink"/>
                          </a:solidFill>
                          <a:hlinkClick r:id="rId24" action="ppaction://hlinksldjump"/>
                        </a:rPr>
                        <a:t>2023 </a:t>
                      </a:r>
                      <a:r>
                        <a:rPr lang="en-GB" sz="1200" u="sng">
                          <a:solidFill>
                            <a:schemeClr val="hlink"/>
                          </a:solidFill>
                          <a:hlinkClick r:id="rId24" action="ppaction://hlinksldjump"/>
                        </a:rPr>
                        <a:t>MC Q16</a:t>
                      </a:r>
                      <a:r>
                        <a:rPr lang="en-GB" sz="1200"/>
                        <a:t>, </a:t>
                      </a:r>
                      <a:r>
                        <a:rPr lang="en-GB" sz="1200" b="1" u="sng">
                          <a:solidFill>
                            <a:schemeClr val="hlink"/>
                          </a:solidFill>
                          <a:hlinkClick r:id="rId25" action="ppaction://hlinksldjump"/>
                        </a:rPr>
                        <a:t>2024 </a:t>
                      </a:r>
                      <a:r>
                        <a:rPr lang="en-GB" sz="1200" u="sng">
                          <a:solidFill>
                            <a:schemeClr val="hlink"/>
                          </a:solidFill>
                          <a:hlinkClick r:id="rId25" action="ppaction://hlinksldjump"/>
                        </a:rPr>
                        <a:t>MC Q15</a:t>
                      </a:r>
                      <a:endParaRPr sz="1200"/>
                    </a:p>
                  </a:txBody>
                  <a:tcPr marL="91425" marR="91425" marT="91425" marB="91425"/>
                </a:tc>
                <a:extLst>
                  <a:ext uri="{0D108BD9-81ED-4DB2-BD59-A6C34878D82A}">
                    <a16:rowId xmlns:a16="http://schemas.microsoft.com/office/drawing/2014/main" val="10005"/>
                  </a:ext>
                </a:extLst>
              </a:tr>
              <a:tr h="381100">
                <a:tc>
                  <a:txBody>
                    <a:bodyPr/>
                    <a:lstStyle/>
                    <a:p>
                      <a:pPr marL="0" lvl="0" indent="0" algn="l" rtl="0">
                        <a:spcBef>
                          <a:spcPts val="0"/>
                        </a:spcBef>
                        <a:spcAft>
                          <a:spcPts val="0"/>
                        </a:spcAft>
                        <a:buNone/>
                      </a:pPr>
                      <a:r>
                        <a:rPr lang="en-GB"/>
                        <a:t>Specific latent heat</a:t>
                      </a:r>
                      <a:endParaRPr/>
                    </a:p>
                  </a:txBody>
                  <a:tcPr marL="91425" marR="91425" marT="91425" marB="91425">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b="1" u="sng">
                          <a:solidFill>
                            <a:schemeClr val="hlink"/>
                          </a:solidFill>
                          <a:hlinkClick r:id="rId26" action="ppaction://hlinksldjump"/>
                        </a:rPr>
                        <a:t>2018 </a:t>
                      </a:r>
                      <a:r>
                        <a:rPr lang="en-GB" sz="1200" u="sng">
                          <a:solidFill>
                            <a:schemeClr val="hlink"/>
                          </a:solidFill>
                          <a:hlinkClick r:id="rId26" action="ppaction://hlinksldjump"/>
                        </a:rPr>
                        <a:t>Q8c</a:t>
                      </a:r>
                      <a:endParaRPr sz="1200"/>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r h="381100">
                <a:tc>
                  <a:txBody>
                    <a:bodyPr/>
                    <a:lstStyle/>
                    <a:p>
                      <a:pPr marL="0" lvl="0" indent="0" algn="l" rtl="0">
                        <a:spcBef>
                          <a:spcPts val="0"/>
                        </a:spcBef>
                        <a:spcAft>
                          <a:spcPts val="0"/>
                        </a:spcAft>
                        <a:buNone/>
                      </a:pPr>
                      <a:r>
                        <a:rPr lang="en-GB"/>
                        <a:t>Improvement to experiments</a:t>
                      </a:r>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b="1" u="sng">
                          <a:solidFill>
                            <a:srgbClr val="0097A7"/>
                          </a:solidFill>
                          <a:hlinkClick r:id="rId27" action="ppaction://hlinksldjump">
                            <a:extLst>
                              <a:ext uri="{A12FA001-AC4F-418D-AE19-62706E023703}">
                                <ahyp:hlinkClr xmlns:ahyp="http://schemas.microsoft.com/office/drawing/2018/hyperlinkcolor" val="tx"/>
                              </a:ext>
                            </a:extLst>
                          </a:hlinkClick>
                        </a:rPr>
                        <a:t>2014 </a:t>
                      </a:r>
                      <a:r>
                        <a:rPr lang="en-GB" sz="1200" u="sng">
                          <a:solidFill>
                            <a:srgbClr val="0097A7"/>
                          </a:solidFill>
                          <a:hlinkClick r:id="rId27" action="ppaction://hlinksldjump">
                            <a:extLst>
                              <a:ext uri="{A12FA001-AC4F-418D-AE19-62706E023703}">
                                <ahyp:hlinkClr xmlns:ahyp="http://schemas.microsoft.com/office/drawing/2018/hyperlinkcolor" val="tx"/>
                              </a:ext>
                            </a:extLst>
                          </a:hlinkClick>
                        </a:rPr>
                        <a:t>3c</a:t>
                      </a:r>
                      <a:r>
                        <a:rPr lang="en-GB" sz="1200">
                          <a:solidFill>
                            <a:schemeClr val="dk1"/>
                          </a:solidFill>
                        </a:rPr>
                        <a:t>,</a:t>
                      </a:r>
                      <a:r>
                        <a:rPr lang="en-GB" sz="1200">
                          <a:solidFill>
                            <a:srgbClr val="0097A7"/>
                          </a:solidFill>
                        </a:rPr>
                        <a:t> </a:t>
                      </a:r>
                      <a:r>
                        <a:rPr lang="en-GB" sz="1200" b="1" u="sng">
                          <a:solidFill>
                            <a:srgbClr val="0097A7"/>
                          </a:solidFill>
                          <a:hlinkClick r:id="rId28" action="ppaction://hlinksldjump">
                            <a:extLst>
                              <a:ext uri="{A12FA001-AC4F-418D-AE19-62706E023703}">
                                <ahyp:hlinkClr xmlns:ahyp="http://schemas.microsoft.com/office/drawing/2018/hyperlinkcolor" val="tx"/>
                              </a:ext>
                            </a:extLst>
                          </a:hlinkClick>
                        </a:rPr>
                        <a:t>2015 </a:t>
                      </a:r>
                      <a:r>
                        <a:rPr lang="en-GB" sz="1200" u="sng">
                          <a:solidFill>
                            <a:srgbClr val="0097A7"/>
                          </a:solidFill>
                          <a:hlinkClick r:id="rId28" action="ppaction://hlinksldjump">
                            <a:extLst>
                              <a:ext uri="{A12FA001-AC4F-418D-AE19-62706E023703}">
                                <ahyp:hlinkClr xmlns:ahyp="http://schemas.microsoft.com/office/drawing/2018/hyperlinkcolor" val="tx"/>
                              </a:ext>
                            </a:extLst>
                          </a:hlinkClick>
                        </a:rPr>
                        <a:t>11b</a:t>
                      </a:r>
                      <a:r>
                        <a:rPr lang="en-GB" sz="1200">
                          <a:solidFill>
                            <a:srgbClr val="0097A7"/>
                          </a:solidFill>
                        </a:rPr>
                        <a:t>, </a:t>
                      </a:r>
                      <a:r>
                        <a:rPr lang="en-GB" sz="1200" b="1" u="sng">
                          <a:solidFill>
                            <a:srgbClr val="0097A7"/>
                          </a:solidFill>
                          <a:hlinkClick r:id="rId29" action="ppaction://hlinksldjump">
                            <a:extLst>
                              <a:ext uri="{A12FA001-AC4F-418D-AE19-62706E023703}">
                                <ahyp:hlinkClr xmlns:ahyp="http://schemas.microsoft.com/office/drawing/2018/hyperlinkcolor" val="tx"/>
                              </a:ext>
                            </a:extLst>
                          </a:hlinkClick>
                        </a:rPr>
                        <a:t>2016 </a:t>
                      </a:r>
                      <a:r>
                        <a:rPr lang="en-GB" sz="1200" u="sng">
                          <a:solidFill>
                            <a:srgbClr val="0097A7"/>
                          </a:solidFill>
                          <a:hlinkClick r:id="rId29" action="ppaction://hlinksldjump">
                            <a:extLst>
                              <a:ext uri="{A12FA001-AC4F-418D-AE19-62706E023703}">
                                <ahyp:hlinkClr xmlns:ahyp="http://schemas.microsoft.com/office/drawing/2018/hyperlinkcolor" val="tx"/>
                              </a:ext>
                            </a:extLst>
                          </a:hlinkClick>
                        </a:rPr>
                        <a:t>6c</a:t>
                      </a:r>
                      <a:r>
                        <a:rPr lang="en-GB" sz="1200">
                          <a:solidFill>
                            <a:srgbClr val="0097A7"/>
                          </a:solidFill>
                        </a:rPr>
                        <a:t>, </a:t>
                      </a:r>
                      <a:r>
                        <a:rPr lang="en-GB" sz="1200" b="1" u="sng">
                          <a:solidFill>
                            <a:srgbClr val="0097A7"/>
                          </a:solidFill>
                          <a:hlinkClick r:id="rId30" action="ppaction://hlinksldjump">
                            <a:extLst>
                              <a:ext uri="{A12FA001-AC4F-418D-AE19-62706E023703}">
                                <ahyp:hlinkClr xmlns:ahyp="http://schemas.microsoft.com/office/drawing/2018/hyperlinkcolor" val="tx"/>
                              </a:ext>
                            </a:extLst>
                          </a:hlinkClick>
                        </a:rPr>
                        <a:t>2017 </a:t>
                      </a:r>
                      <a:r>
                        <a:rPr lang="en-GB" sz="1200" u="sng">
                          <a:solidFill>
                            <a:srgbClr val="0097A7"/>
                          </a:solidFill>
                          <a:hlinkClick r:id="rId30" action="ppaction://hlinksldjump">
                            <a:extLst>
                              <a:ext uri="{A12FA001-AC4F-418D-AE19-62706E023703}">
                                <ahyp:hlinkClr xmlns:ahyp="http://schemas.microsoft.com/office/drawing/2018/hyperlinkcolor" val="tx"/>
                              </a:ext>
                            </a:extLst>
                          </a:hlinkClick>
                        </a:rPr>
                        <a:t>4aii</a:t>
                      </a:r>
                      <a:r>
                        <a:rPr lang="en-GB" sz="1200">
                          <a:solidFill>
                            <a:srgbClr val="0097A7"/>
                          </a:solidFill>
                        </a:rPr>
                        <a:t>, </a:t>
                      </a:r>
                      <a:r>
                        <a:rPr lang="en-GB" sz="1200" b="1" u="sng">
                          <a:solidFill>
                            <a:srgbClr val="0097A7"/>
                          </a:solidFill>
                          <a:hlinkClick r:id="rId31" action="ppaction://hlinksldjump">
                            <a:extLst>
                              <a:ext uri="{A12FA001-AC4F-418D-AE19-62706E023703}">
                                <ahyp:hlinkClr xmlns:ahyp="http://schemas.microsoft.com/office/drawing/2018/hyperlinkcolor" val="tx"/>
                              </a:ext>
                            </a:extLst>
                          </a:hlinkClick>
                        </a:rPr>
                        <a:t>2018 </a:t>
                      </a:r>
                      <a:r>
                        <a:rPr lang="en-GB" sz="1200" u="sng">
                          <a:solidFill>
                            <a:srgbClr val="0097A7"/>
                          </a:solidFill>
                          <a:hlinkClick r:id="rId31" action="ppaction://hlinksldjump">
                            <a:extLst>
                              <a:ext uri="{A12FA001-AC4F-418D-AE19-62706E023703}">
                                <ahyp:hlinkClr xmlns:ahyp="http://schemas.microsoft.com/office/drawing/2018/hyperlinkcolor" val="tx"/>
                              </a:ext>
                            </a:extLst>
                          </a:hlinkClick>
                        </a:rPr>
                        <a:t>8aii</a:t>
                      </a:r>
                      <a:r>
                        <a:rPr lang="en-GB" sz="1200">
                          <a:solidFill>
                            <a:srgbClr val="0097A7"/>
                          </a:solidFill>
                        </a:rPr>
                        <a:t>, </a:t>
                      </a:r>
                      <a:r>
                        <a:rPr lang="en-GB" sz="1200" b="1" u="sng">
                          <a:solidFill>
                            <a:srgbClr val="0097A7"/>
                          </a:solidFill>
                          <a:hlinkClick r:id="rId32" action="ppaction://hlinksldjump">
                            <a:extLst>
                              <a:ext uri="{A12FA001-AC4F-418D-AE19-62706E023703}">
                                <ahyp:hlinkClr xmlns:ahyp="http://schemas.microsoft.com/office/drawing/2018/hyperlinkcolor" val="tx"/>
                              </a:ext>
                            </a:extLst>
                          </a:hlinkClick>
                        </a:rPr>
                        <a:t>2018</a:t>
                      </a:r>
                      <a:r>
                        <a:rPr lang="en-GB" sz="1200" u="sng">
                          <a:solidFill>
                            <a:srgbClr val="0097A7"/>
                          </a:solidFill>
                          <a:hlinkClick r:id="rId32" action="ppaction://hlinksldjump">
                            <a:extLst>
                              <a:ext uri="{A12FA001-AC4F-418D-AE19-62706E023703}">
                                <ahyp:hlinkClr xmlns:ahyp="http://schemas.microsoft.com/office/drawing/2018/hyperlinkcolor" val="tx"/>
                              </a:ext>
                            </a:extLst>
                          </a:hlinkClick>
                        </a:rPr>
                        <a:t> 9b</a:t>
                      </a:r>
                      <a:r>
                        <a:rPr lang="en-GB" sz="1200">
                          <a:solidFill>
                            <a:srgbClr val="0097A7"/>
                          </a:solidFill>
                        </a:rPr>
                        <a:t>, </a:t>
                      </a:r>
                      <a:r>
                        <a:rPr lang="en-GB" sz="1200" b="1" u="sng">
                          <a:solidFill>
                            <a:srgbClr val="0097A7"/>
                          </a:solidFill>
                          <a:hlinkClick r:id="rId33" action="ppaction://hlinksldjump">
                            <a:extLst>
                              <a:ext uri="{A12FA001-AC4F-418D-AE19-62706E023703}">
                                <ahyp:hlinkClr xmlns:ahyp="http://schemas.microsoft.com/office/drawing/2018/hyperlinkcolor" val="tx"/>
                              </a:ext>
                            </a:extLst>
                          </a:hlinkClick>
                        </a:rPr>
                        <a:t>2018 </a:t>
                      </a:r>
                      <a:r>
                        <a:rPr lang="en-GB" sz="1200" u="sng">
                          <a:solidFill>
                            <a:srgbClr val="0097A7"/>
                          </a:solidFill>
                          <a:hlinkClick r:id="rId33" action="ppaction://hlinksldjump">
                            <a:extLst>
                              <a:ext uri="{A12FA001-AC4F-418D-AE19-62706E023703}">
                                <ahyp:hlinkClr xmlns:ahyp="http://schemas.microsoft.com/office/drawing/2018/hyperlinkcolor" val="tx"/>
                              </a:ext>
                            </a:extLst>
                          </a:hlinkClick>
                        </a:rPr>
                        <a:t>13ci</a:t>
                      </a:r>
                      <a:r>
                        <a:rPr lang="en-GB" sz="1200">
                          <a:solidFill>
                            <a:srgbClr val="0097A7"/>
                          </a:solidFill>
                        </a:rPr>
                        <a:t>, </a:t>
                      </a:r>
                      <a:endParaRPr sz="1200">
                        <a:solidFill>
                          <a:srgbClr val="0097A7"/>
                        </a:solidFill>
                      </a:endParaRPr>
                    </a:p>
                    <a:p>
                      <a:pPr marL="0" lvl="0" indent="0" algn="l" rtl="0">
                        <a:spcBef>
                          <a:spcPts val="0"/>
                        </a:spcBef>
                        <a:spcAft>
                          <a:spcPts val="0"/>
                        </a:spcAft>
                        <a:buNone/>
                      </a:pPr>
                      <a:r>
                        <a:rPr lang="en-GB" sz="1200" b="1" u="sng">
                          <a:solidFill>
                            <a:srgbClr val="0097A7"/>
                          </a:solidFill>
                          <a:hlinkClick r:id="rId34" action="ppaction://hlinksldjump">
                            <a:extLst>
                              <a:ext uri="{A12FA001-AC4F-418D-AE19-62706E023703}">
                                <ahyp:hlinkClr xmlns:ahyp="http://schemas.microsoft.com/office/drawing/2018/hyperlinkcolor" val="tx"/>
                              </a:ext>
                            </a:extLst>
                          </a:hlinkClick>
                        </a:rPr>
                        <a:t>2019 </a:t>
                      </a:r>
                      <a:r>
                        <a:rPr lang="en-GB" sz="1200" u="sng">
                          <a:solidFill>
                            <a:srgbClr val="0097A7"/>
                          </a:solidFill>
                          <a:hlinkClick r:id="rId34" action="ppaction://hlinksldjump">
                            <a:extLst>
                              <a:ext uri="{A12FA001-AC4F-418D-AE19-62706E023703}">
                                <ahyp:hlinkClr xmlns:ahyp="http://schemas.microsoft.com/office/drawing/2018/hyperlinkcolor" val="tx"/>
                              </a:ext>
                            </a:extLst>
                          </a:hlinkClick>
                        </a:rPr>
                        <a:t>5aiv</a:t>
                      </a:r>
                      <a:r>
                        <a:rPr lang="en-GB" sz="1200">
                          <a:solidFill>
                            <a:srgbClr val="0097A7"/>
                          </a:solidFill>
                        </a:rPr>
                        <a:t>, </a:t>
                      </a:r>
                      <a:r>
                        <a:rPr lang="en-GB" sz="1200" b="1" u="sng">
                          <a:solidFill>
                            <a:srgbClr val="0097A7"/>
                          </a:solidFill>
                          <a:hlinkClick r:id="rId35" action="ppaction://hlinksldjump">
                            <a:extLst>
                              <a:ext uri="{A12FA001-AC4F-418D-AE19-62706E023703}">
                                <ahyp:hlinkClr xmlns:ahyp="http://schemas.microsoft.com/office/drawing/2018/hyperlinkcolor" val="tx"/>
                              </a:ext>
                            </a:extLst>
                          </a:hlinkClick>
                        </a:rPr>
                        <a:t>2019 </a:t>
                      </a:r>
                      <a:r>
                        <a:rPr lang="en-GB" sz="1200" u="sng">
                          <a:solidFill>
                            <a:srgbClr val="0097A7"/>
                          </a:solidFill>
                          <a:hlinkClick r:id="rId35" action="ppaction://hlinksldjump">
                            <a:extLst>
                              <a:ext uri="{A12FA001-AC4F-418D-AE19-62706E023703}">
                                <ahyp:hlinkClr xmlns:ahyp="http://schemas.microsoft.com/office/drawing/2018/hyperlinkcolor" val="tx"/>
                              </a:ext>
                            </a:extLst>
                          </a:hlinkClick>
                        </a:rPr>
                        <a:t>12b</a:t>
                      </a:r>
                      <a:r>
                        <a:rPr lang="en-GB" sz="1200">
                          <a:solidFill>
                            <a:srgbClr val="0097A7"/>
                          </a:solidFill>
                        </a:rPr>
                        <a:t>, </a:t>
                      </a:r>
                      <a:r>
                        <a:rPr lang="en-GB" sz="1200" b="1" u="sng">
                          <a:solidFill>
                            <a:srgbClr val="0097A7"/>
                          </a:solidFill>
                          <a:hlinkClick r:id="rId36" action="ppaction://hlinksldjump">
                            <a:extLst>
                              <a:ext uri="{A12FA001-AC4F-418D-AE19-62706E023703}">
                                <ahyp:hlinkClr xmlns:ahyp="http://schemas.microsoft.com/office/drawing/2018/hyperlinkcolor" val="tx"/>
                              </a:ext>
                            </a:extLst>
                          </a:hlinkClick>
                        </a:rPr>
                        <a:t>2020 </a:t>
                      </a:r>
                      <a:r>
                        <a:rPr lang="en-GB" sz="1200" u="sng">
                          <a:solidFill>
                            <a:srgbClr val="0097A7"/>
                          </a:solidFill>
                          <a:hlinkClick r:id="rId36" action="ppaction://hlinksldjump">
                            <a:extLst>
                              <a:ext uri="{A12FA001-AC4F-418D-AE19-62706E023703}">
                                <ahyp:hlinkClr xmlns:ahyp="http://schemas.microsoft.com/office/drawing/2018/hyperlinkcolor" val="tx"/>
                              </a:ext>
                            </a:extLst>
                          </a:hlinkClick>
                        </a:rPr>
                        <a:t>11ciii</a:t>
                      </a:r>
                      <a:r>
                        <a:rPr lang="en-GB" sz="1200">
                          <a:solidFill>
                            <a:srgbClr val="0097A7"/>
                          </a:solidFill>
                        </a:rPr>
                        <a:t>, </a:t>
                      </a:r>
                      <a:r>
                        <a:rPr lang="en-GB" sz="1200" b="1" u="sng">
                          <a:solidFill>
                            <a:srgbClr val="0097A7"/>
                          </a:solidFill>
                          <a:hlinkClick r:id="rId37" action="ppaction://hlinksldjump">
                            <a:extLst>
                              <a:ext uri="{A12FA001-AC4F-418D-AE19-62706E023703}">
                                <ahyp:hlinkClr xmlns:ahyp="http://schemas.microsoft.com/office/drawing/2018/hyperlinkcolor" val="tx"/>
                              </a:ext>
                            </a:extLst>
                          </a:hlinkClick>
                        </a:rPr>
                        <a:t>2022</a:t>
                      </a:r>
                      <a:r>
                        <a:rPr lang="en-GB" sz="1200" u="sng">
                          <a:solidFill>
                            <a:srgbClr val="0097A7"/>
                          </a:solidFill>
                          <a:hlinkClick r:id="rId37" action="ppaction://hlinksldjump">
                            <a:extLst>
                              <a:ext uri="{A12FA001-AC4F-418D-AE19-62706E023703}">
                                <ahyp:hlinkClr xmlns:ahyp="http://schemas.microsoft.com/office/drawing/2018/hyperlinkcolor" val="tx"/>
                              </a:ext>
                            </a:extLst>
                          </a:hlinkClick>
                        </a:rPr>
                        <a:t> 2aiii</a:t>
                      </a:r>
                      <a:r>
                        <a:rPr lang="en-GB" sz="1200">
                          <a:solidFill>
                            <a:srgbClr val="0097A7"/>
                          </a:solidFill>
                        </a:rPr>
                        <a:t>, </a:t>
                      </a:r>
                      <a:r>
                        <a:rPr lang="en-GB" sz="1200" b="1" u="sng">
                          <a:solidFill>
                            <a:srgbClr val="0097A7"/>
                          </a:solidFill>
                          <a:hlinkClick r:id="rId38" action="ppaction://hlinksldjump">
                            <a:extLst>
                              <a:ext uri="{A12FA001-AC4F-418D-AE19-62706E023703}">
                                <ahyp:hlinkClr xmlns:ahyp="http://schemas.microsoft.com/office/drawing/2018/hyperlinkcolor" val="tx"/>
                              </a:ext>
                            </a:extLst>
                          </a:hlinkClick>
                        </a:rPr>
                        <a:t>2022 </a:t>
                      </a:r>
                      <a:r>
                        <a:rPr lang="en-GB" sz="1200" u="sng">
                          <a:solidFill>
                            <a:srgbClr val="0097A7"/>
                          </a:solidFill>
                          <a:hlinkClick r:id="rId38" action="ppaction://hlinksldjump">
                            <a:extLst>
                              <a:ext uri="{A12FA001-AC4F-418D-AE19-62706E023703}">
                                <ahyp:hlinkClr xmlns:ahyp="http://schemas.microsoft.com/office/drawing/2018/hyperlinkcolor" val="tx"/>
                              </a:ext>
                            </a:extLst>
                          </a:hlinkClick>
                        </a:rPr>
                        <a:t>9c</a:t>
                      </a:r>
                      <a:r>
                        <a:rPr lang="en-GB" sz="1200">
                          <a:solidFill>
                            <a:srgbClr val="0097A7"/>
                          </a:solidFill>
                        </a:rPr>
                        <a:t>, </a:t>
                      </a:r>
                      <a:r>
                        <a:rPr lang="en-GB" sz="1200" b="1" u="sng">
                          <a:solidFill>
                            <a:srgbClr val="0097A7"/>
                          </a:solidFill>
                          <a:hlinkClick r:id="rId39" action="ppaction://hlinksldjump">
                            <a:extLst>
                              <a:ext uri="{A12FA001-AC4F-418D-AE19-62706E023703}">
                                <ahyp:hlinkClr xmlns:ahyp="http://schemas.microsoft.com/office/drawing/2018/hyperlinkcolor" val="tx"/>
                              </a:ext>
                            </a:extLst>
                          </a:hlinkClick>
                        </a:rPr>
                        <a:t>2023 </a:t>
                      </a:r>
                      <a:r>
                        <a:rPr lang="en-GB" sz="1200" u="sng">
                          <a:solidFill>
                            <a:srgbClr val="0097A7"/>
                          </a:solidFill>
                          <a:hlinkClick r:id="rId39" action="ppaction://hlinksldjump">
                            <a:extLst>
                              <a:ext uri="{A12FA001-AC4F-418D-AE19-62706E023703}">
                                <ahyp:hlinkClr xmlns:ahyp="http://schemas.microsoft.com/office/drawing/2018/hyperlinkcolor" val="tx"/>
                              </a:ext>
                            </a:extLst>
                          </a:hlinkClick>
                        </a:rPr>
                        <a:t>7b</a:t>
                      </a:r>
                      <a:r>
                        <a:rPr lang="en-GB" sz="1200">
                          <a:solidFill>
                            <a:srgbClr val="0097A7"/>
                          </a:solidFill>
                        </a:rPr>
                        <a:t>, </a:t>
                      </a:r>
                      <a:r>
                        <a:rPr lang="en-GB" sz="1200" b="1" u="sng">
                          <a:solidFill>
                            <a:srgbClr val="0097A7"/>
                          </a:solidFill>
                          <a:hlinkClick r:id="rId40" action="ppaction://hlinksldjump">
                            <a:extLst>
                              <a:ext uri="{A12FA001-AC4F-418D-AE19-62706E023703}">
                                <ahyp:hlinkClr xmlns:ahyp="http://schemas.microsoft.com/office/drawing/2018/hyperlinkcolor" val="tx"/>
                              </a:ext>
                            </a:extLst>
                          </a:hlinkClick>
                        </a:rPr>
                        <a:t>2024 </a:t>
                      </a:r>
                      <a:r>
                        <a:rPr lang="en-GB" sz="1200" u="sng">
                          <a:solidFill>
                            <a:srgbClr val="0097A7"/>
                          </a:solidFill>
                          <a:hlinkClick r:id="rId40" action="ppaction://hlinksldjump">
                            <a:extLst>
                              <a:ext uri="{A12FA001-AC4F-418D-AE19-62706E023703}">
                                <ahyp:hlinkClr xmlns:ahyp="http://schemas.microsoft.com/office/drawing/2018/hyperlinkcolor" val="tx"/>
                              </a:ext>
                            </a:extLst>
                          </a:hlinkClick>
                        </a:rPr>
                        <a:t>11bii</a:t>
                      </a:r>
                      <a:endParaRPr sz="1200" b="1">
                        <a:solidFill>
                          <a:srgbClr val="0097A7"/>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pic>
        <p:nvPicPr>
          <p:cNvPr id="69" name="Google Shape;69;p14">
            <a:hlinkClick r:id="rId41"/>
          </p:cNvPr>
          <p:cNvPicPr preferRelativeResize="0"/>
          <p:nvPr/>
        </p:nvPicPr>
        <p:blipFill>
          <a:blip r:embed="rId42">
            <a:alphaModFix/>
          </a:blip>
          <a:stretch>
            <a:fillRect/>
          </a:stretch>
        </p:blipFill>
        <p:spPr>
          <a:xfrm>
            <a:off x="7788525" y="111650"/>
            <a:ext cx="1223550" cy="947549"/>
          </a:xfrm>
          <a:prstGeom prst="rect">
            <a:avLst/>
          </a:prstGeom>
          <a:noFill/>
          <a:ln>
            <a:noFill/>
          </a:ln>
        </p:spPr>
      </p:pic>
      <p:sp>
        <p:nvSpPr>
          <p:cNvPr id="70" name="Google Shape;70;p1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3" action="ppaction://hlinksldjump"/>
              </a:rPr>
              <a:t>←</a:t>
            </a:r>
            <a:endParaRPr sz="1800">
              <a:solidFill>
                <a:schemeClr val="dk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2"/>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Dynamics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pic>
        <p:nvPicPr>
          <p:cNvPr id="256" name="Google Shape;256;p32">
            <a:hlinkClick r:id="rId3"/>
          </p:cNvPr>
          <p:cNvPicPr preferRelativeResize="0"/>
          <p:nvPr/>
        </p:nvPicPr>
        <p:blipFill>
          <a:blip r:embed="rId4">
            <a:alphaModFix/>
          </a:blip>
          <a:stretch>
            <a:fillRect/>
          </a:stretch>
        </p:blipFill>
        <p:spPr>
          <a:xfrm>
            <a:off x="8472849" y="111650"/>
            <a:ext cx="539224" cy="417574"/>
          </a:xfrm>
          <a:prstGeom prst="rect">
            <a:avLst/>
          </a:prstGeom>
          <a:noFill/>
          <a:ln>
            <a:noFill/>
          </a:ln>
        </p:spPr>
      </p:pic>
      <p:sp>
        <p:nvSpPr>
          <p:cNvPr id="257" name="Google Shape;257;p32"/>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2016</a:t>
            </a:r>
            <a:r>
              <a:rPr lang="en-GB">
                <a:solidFill>
                  <a:schemeClr val="dk1"/>
                </a:solidFill>
              </a:rPr>
              <a:t> Q11</a:t>
            </a:r>
            <a:endParaRPr/>
          </a:p>
        </p:txBody>
      </p:sp>
      <p:sp>
        <p:nvSpPr>
          <p:cNvPr id="258" name="Google Shape;258;p3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259" name="Google Shape;259;p32"/>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260" name="Google Shape;260;p32"/>
          <p:cNvSpPr txBox="1"/>
          <p:nvPr/>
        </p:nvSpPr>
        <p:spPr>
          <a:xfrm>
            <a:off x="382900" y="1187000"/>
            <a:ext cx="4189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length of runway required for aircraft to lift off the ground into the air is known as the ground roll.</a:t>
            </a:r>
            <a:endParaRPr/>
          </a:p>
        </p:txBody>
      </p:sp>
      <p:sp>
        <p:nvSpPr>
          <p:cNvPr id="261" name="Google Shape;261;p32"/>
          <p:cNvSpPr txBox="1"/>
          <p:nvPr/>
        </p:nvSpPr>
        <p:spPr>
          <a:xfrm>
            <a:off x="404550" y="3177675"/>
            <a:ext cx="3942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ground roll of an aircraft varies for each take-off.</a:t>
            </a:r>
            <a:endParaRPr/>
          </a:p>
        </p:txBody>
      </p:sp>
      <p:pic>
        <p:nvPicPr>
          <p:cNvPr id="262" name="Google Shape;262;p32"/>
          <p:cNvPicPr preferRelativeResize="0"/>
          <p:nvPr/>
        </p:nvPicPr>
        <p:blipFill>
          <a:blip r:embed="rId6">
            <a:alphaModFix/>
          </a:blip>
          <a:stretch>
            <a:fillRect/>
          </a:stretch>
        </p:blipFill>
        <p:spPr>
          <a:xfrm>
            <a:off x="426200" y="1956274"/>
            <a:ext cx="4029501" cy="1199183"/>
          </a:xfrm>
          <a:prstGeom prst="rect">
            <a:avLst/>
          </a:prstGeom>
          <a:noFill/>
          <a:ln>
            <a:noFill/>
          </a:ln>
        </p:spPr>
      </p:pic>
      <p:sp>
        <p:nvSpPr>
          <p:cNvPr id="263" name="Google Shape;263;p32"/>
          <p:cNvSpPr txBox="1"/>
          <p:nvPr/>
        </p:nvSpPr>
        <p:spPr>
          <a:xfrm>
            <a:off x="4608900" y="1245100"/>
            <a:ext cx="4403100" cy="34017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This is quite a hard Open Ended Question!</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Good answers relate to what affects the ground roll. Lift (the upward force) is provided by the wings - this lift must be greater than the weight (so a free body diagram might be good to include) for the plane to take off. The lift force is dependent on the speed of the air flow over the wings…so what would affect the speed of the aircraft?</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Speed is dependent on the acceleration, which is given by a = F/m. The thrust of the engines provides the forward force, so a bigger more powerful engine would provide more thrust. However bigger engines and bigger planes have more mass, so the acceleration may consequently be reduced. If there is a wind acting against or in the same direction the plane is moving this would also affect the unbalanced force. And air resistance will increase as the plane gets faster, so acceleration may reduce as it speeds up.</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Ultimately the rate of acceleration determines how long the ground roll needs to be.</a:t>
            </a:r>
            <a:endParaRPr sz="1100">
              <a:solidFill>
                <a:schemeClr val="dk1"/>
              </a:solidFill>
            </a:endParaRPr>
          </a:p>
        </p:txBody>
      </p:sp>
      <p:sp>
        <p:nvSpPr>
          <p:cNvPr id="264" name="Google Shape;264;p32"/>
          <p:cNvSpPr txBox="1"/>
          <p:nvPr/>
        </p:nvSpPr>
        <p:spPr>
          <a:xfrm>
            <a:off x="404550" y="3815500"/>
            <a:ext cx="40728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Use your knowledge of physics to comment on why the ground roll of an aircraft varies for each take-off.</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Shape 3136"/>
        <p:cNvGrpSpPr/>
        <p:nvPr/>
      </p:nvGrpSpPr>
      <p:grpSpPr>
        <a:xfrm>
          <a:off x="0" y="0"/>
          <a:ext cx="0" cy="0"/>
          <a:chOff x="0" y="0"/>
          <a:chExt cx="0" cy="0"/>
        </a:xfrm>
      </p:grpSpPr>
      <p:sp>
        <p:nvSpPr>
          <p:cNvPr id="3137" name="Google Shape;3137;p212"/>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138" name="Google Shape;3138;p21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139" name="Google Shape;3139;p212"/>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Projectile motion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140" name="Google Shape;3140;p212"/>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2022 </a:t>
            </a:r>
            <a:r>
              <a:rPr lang="en-GB">
                <a:solidFill>
                  <a:schemeClr val="dk1"/>
                </a:solidFill>
              </a:rPr>
              <a:t>Q2a</a:t>
            </a:r>
            <a:endParaRPr b="1">
              <a:solidFill>
                <a:schemeClr val="dk1"/>
              </a:solidFill>
            </a:endParaRPr>
          </a:p>
        </p:txBody>
      </p:sp>
      <p:sp>
        <p:nvSpPr>
          <p:cNvPr id="3141" name="Google Shape;3141;p212"/>
          <p:cNvSpPr txBox="1"/>
          <p:nvPr/>
        </p:nvSpPr>
        <p:spPr>
          <a:xfrm>
            <a:off x="5028250" y="3911875"/>
            <a:ext cx="3635100" cy="11937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050" b="1">
                <a:latin typeface="Trebuchet MS"/>
                <a:ea typeface="Trebuchet MS"/>
                <a:cs typeface="Trebuchet MS"/>
                <a:sym typeface="Trebuchet MS"/>
              </a:rPr>
              <a:t>i)</a:t>
            </a:r>
            <a:r>
              <a:rPr lang="en-GB" sz="1050">
                <a:latin typeface="Trebuchet MS"/>
                <a:ea typeface="Trebuchet MS"/>
                <a:cs typeface="Trebuchet MS"/>
                <a:sym typeface="Trebuchet MS"/>
              </a:rPr>
              <a:t> Suitable scales, labels, and units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500"/>
              </a:spcBef>
              <a:spcAft>
                <a:spcPts val="0"/>
              </a:spcAft>
              <a:buClr>
                <a:schemeClr val="dk1"/>
              </a:buClr>
              <a:buSzPts val="1100"/>
              <a:buFont typeface="Arial"/>
              <a:buNone/>
            </a:pPr>
            <a:r>
              <a:rPr lang="en-GB" sz="1050">
                <a:latin typeface="Trebuchet MS"/>
                <a:ea typeface="Trebuchet MS"/>
                <a:cs typeface="Trebuchet MS"/>
                <a:sym typeface="Trebuchet MS"/>
              </a:rPr>
              <a:t>All points plotted accurately to ±half a division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500"/>
              </a:spcBef>
              <a:spcAft>
                <a:spcPts val="0"/>
              </a:spcAft>
              <a:buClr>
                <a:schemeClr val="dk1"/>
              </a:buClr>
              <a:buSzPts val="1100"/>
              <a:buFont typeface="Arial"/>
              <a:buNone/>
            </a:pPr>
            <a:r>
              <a:rPr lang="en-GB" sz="1050">
                <a:latin typeface="Trebuchet MS"/>
                <a:ea typeface="Trebuchet MS"/>
                <a:cs typeface="Trebuchet MS"/>
                <a:sym typeface="Trebuchet MS"/>
              </a:rPr>
              <a:t>Best fit straight line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marR="0" lvl="0" indent="0" algn="l" rtl="0">
              <a:lnSpc>
                <a:spcPct val="115000"/>
              </a:lnSpc>
              <a:spcBef>
                <a:spcPts val="1200"/>
              </a:spcBef>
              <a:spcAft>
                <a:spcPts val="0"/>
              </a:spcAft>
              <a:buNone/>
            </a:pPr>
            <a:r>
              <a:rPr lang="en-GB" sz="1100" b="1">
                <a:solidFill>
                  <a:schemeClr val="dk1"/>
                </a:solidFill>
              </a:rPr>
              <a:t>ii) </a:t>
            </a:r>
            <a:r>
              <a:rPr lang="en-GB" sz="1100">
                <a:solidFill>
                  <a:schemeClr val="dk1"/>
                </a:solidFill>
              </a:rPr>
              <a:t> </a:t>
            </a:r>
            <a:r>
              <a:rPr lang="en-GB" sz="1050">
                <a:latin typeface="Trebuchet MS"/>
                <a:ea typeface="Trebuchet MS"/>
                <a:cs typeface="Trebuchet MS"/>
                <a:sym typeface="Trebuchet MS"/>
              </a:rPr>
              <a:t>0.57</a:t>
            </a:r>
            <a:r>
              <a:rPr lang="en-GB" sz="1050"/>
              <a:t> </a:t>
            </a:r>
            <a:r>
              <a:rPr lang="en-GB" sz="1050">
                <a:latin typeface="Trebuchet MS"/>
                <a:ea typeface="Trebuchet MS"/>
                <a:cs typeface="Trebuchet MS"/>
                <a:sym typeface="Trebuchet MS"/>
              </a:rPr>
              <a:t>m </a:t>
            </a:r>
            <a:r>
              <a:rPr lang="en-GB" sz="1100" b="1"/>
              <a:t>(1)</a:t>
            </a:r>
            <a:endParaRPr sz="1100" b="1">
              <a:solidFill>
                <a:schemeClr val="dk1"/>
              </a:solidFill>
            </a:endParaRPr>
          </a:p>
        </p:txBody>
      </p:sp>
      <p:pic>
        <p:nvPicPr>
          <p:cNvPr id="3142" name="Google Shape;3142;p212" title="Chart"/>
          <p:cNvPicPr preferRelativeResize="0"/>
          <p:nvPr/>
        </p:nvPicPr>
        <p:blipFill rotWithShape="1">
          <a:blip r:embed="rId4">
            <a:alphaModFix/>
          </a:blip>
          <a:srcRect l="5329" b="7732"/>
          <a:stretch/>
        </p:blipFill>
        <p:spPr>
          <a:xfrm>
            <a:off x="4567808" y="1068425"/>
            <a:ext cx="4423791" cy="2666000"/>
          </a:xfrm>
          <a:prstGeom prst="rect">
            <a:avLst/>
          </a:prstGeom>
          <a:noFill/>
          <a:ln>
            <a:noFill/>
          </a:ln>
        </p:spPr>
      </p:pic>
      <p:sp>
        <p:nvSpPr>
          <p:cNvPr id="3143" name="Google Shape;3143;p212"/>
          <p:cNvSpPr txBox="1"/>
          <p:nvPr/>
        </p:nvSpPr>
        <p:spPr>
          <a:xfrm>
            <a:off x="311700" y="1033325"/>
            <a:ext cx="26211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is investigating factors that affect the horizontal range of a marble, using the apparatus shown.</a:t>
            </a:r>
            <a:endParaRPr/>
          </a:p>
          <a:p>
            <a:pPr marL="0" lvl="0" indent="0" algn="l" rtl="0">
              <a:spcBef>
                <a:spcPts val="0"/>
              </a:spcBef>
              <a:spcAft>
                <a:spcPts val="0"/>
              </a:spcAft>
              <a:buNone/>
            </a:pPr>
            <a:endParaRPr/>
          </a:p>
        </p:txBody>
      </p:sp>
      <p:sp>
        <p:nvSpPr>
          <p:cNvPr id="3144" name="Google Shape;3144;p212"/>
          <p:cNvSpPr txBox="1"/>
          <p:nvPr/>
        </p:nvSpPr>
        <p:spPr>
          <a:xfrm>
            <a:off x="288000" y="4060850"/>
            <a:ext cx="4503000" cy="10467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romanLcParenR"/>
            </a:pPr>
            <a:r>
              <a:rPr lang="en-GB"/>
              <a:t>Using the graph paper, draw a graph of these results.</a:t>
            </a:r>
            <a:endParaRPr/>
          </a:p>
          <a:p>
            <a:pPr marL="457200" lvl="0" indent="-317500" algn="l" rtl="0">
              <a:spcBef>
                <a:spcPts val="0"/>
              </a:spcBef>
              <a:spcAft>
                <a:spcPts val="0"/>
              </a:spcAft>
              <a:buSzPts val="1400"/>
              <a:buAutoNum type="romanLcParenR"/>
            </a:pPr>
            <a:r>
              <a:rPr lang="en-GB"/>
              <a:t>Use your graph to predict the horizontal range of a marble released from a height of </a:t>
            </a:r>
            <a:r>
              <a:rPr lang="en-GB" b="1"/>
              <a:t>0.22 m</a:t>
            </a:r>
            <a:r>
              <a:rPr lang="en-GB"/>
              <a:t>.</a:t>
            </a:r>
            <a:endParaRPr/>
          </a:p>
        </p:txBody>
      </p:sp>
      <p:pic>
        <p:nvPicPr>
          <p:cNvPr id="3145" name="Google Shape;3145;p212"/>
          <p:cNvPicPr preferRelativeResize="0"/>
          <p:nvPr/>
        </p:nvPicPr>
        <p:blipFill>
          <a:blip r:embed="rId5">
            <a:alphaModFix/>
          </a:blip>
          <a:stretch>
            <a:fillRect/>
          </a:stretch>
        </p:blipFill>
        <p:spPr>
          <a:xfrm>
            <a:off x="1655849" y="2519525"/>
            <a:ext cx="2760101" cy="1508650"/>
          </a:xfrm>
          <a:prstGeom prst="rect">
            <a:avLst/>
          </a:prstGeom>
          <a:noFill/>
          <a:ln>
            <a:noFill/>
          </a:ln>
        </p:spPr>
      </p:pic>
      <p:sp>
        <p:nvSpPr>
          <p:cNvPr id="3146" name="Google Shape;3146;p212"/>
          <p:cNvSpPr txBox="1"/>
          <p:nvPr/>
        </p:nvSpPr>
        <p:spPr>
          <a:xfrm>
            <a:off x="311700" y="1956150"/>
            <a:ext cx="4455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The student releases a marble from different heights on the ramp and measures the horizontal range.</a:t>
            </a:r>
            <a:endParaRPr/>
          </a:p>
        </p:txBody>
      </p:sp>
      <p:sp>
        <p:nvSpPr>
          <p:cNvPr id="3147" name="Google Shape;3147;p212"/>
          <p:cNvSpPr txBox="1"/>
          <p:nvPr/>
        </p:nvSpPr>
        <p:spPr>
          <a:xfrm>
            <a:off x="311700" y="2750500"/>
            <a:ext cx="14649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The student’s results are shown in the table.</a:t>
            </a:r>
            <a:endParaRPr/>
          </a:p>
        </p:txBody>
      </p:sp>
      <p:pic>
        <p:nvPicPr>
          <p:cNvPr id="3148" name="Google Shape;3148;p212"/>
          <p:cNvPicPr preferRelativeResize="0"/>
          <p:nvPr/>
        </p:nvPicPr>
        <p:blipFill>
          <a:blip r:embed="rId6">
            <a:alphaModFix/>
          </a:blip>
          <a:stretch>
            <a:fillRect/>
          </a:stretch>
        </p:blipFill>
        <p:spPr>
          <a:xfrm>
            <a:off x="2700250" y="1068425"/>
            <a:ext cx="1871751" cy="996850"/>
          </a:xfrm>
          <a:prstGeom prst="rect">
            <a:avLst/>
          </a:prstGeom>
          <a:noFill/>
          <a:ln>
            <a:noFill/>
          </a:ln>
        </p:spPr>
      </p:pic>
      <p:pic>
        <p:nvPicPr>
          <p:cNvPr id="3149" name="Google Shape;3149;p212">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Shape 3153"/>
        <p:cNvGrpSpPr/>
        <p:nvPr/>
      </p:nvGrpSpPr>
      <p:grpSpPr>
        <a:xfrm>
          <a:off x="0" y="0"/>
          <a:ext cx="0" cy="0"/>
          <a:chOff x="0" y="0"/>
          <a:chExt cx="0" cy="0"/>
        </a:xfrm>
      </p:grpSpPr>
      <p:sp>
        <p:nvSpPr>
          <p:cNvPr id="3154" name="Google Shape;3154;p213"/>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155" name="Google Shape;3155;p21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156" name="Google Shape;3156;p213"/>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Electricity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157" name="Google Shape;3157;p213"/>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2023 </a:t>
            </a:r>
            <a:r>
              <a:rPr lang="en-GB">
                <a:solidFill>
                  <a:schemeClr val="dk1"/>
                </a:solidFill>
              </a:rPr>
              <a:t>Q7a</a:t>
            </a:r>
            <a:endParaRPr>
              <a:solidFill>
                <a:schemeClr val="dk1"/>
              </a:solidFill>
            </a:endParaRPr>
          </a:p>
        </p:txBody>
      </p:sp>
      <p:pic>
        <p:nvPicPr>
          <p:cNvPr id="3158" name="Google Shape;3158;p213">
            <a:hlinkClick r:id="rId4" action="ppaction://hlinksldjump"/>
          </p:cNvPr>
          <p:cNvPicPr preferRelativeResize="0"/>
          <p:nvPr/>
        </p:nvPicPr>
        <p:blipFill>
          <a:blip r:embed="rId5">
            <a:alphaModFix/>
          </a:blip>
          <a:stretch>
            <a:fillRect/>
          </a:stretch>
        </p:blipFill>
        <p:spPr>
          <a:xfrm>
            <a:off x="5046000" y="1068425"/>
            <a:ext cx="3391415" cy="3922674"/>
          </a:xfrm>
          <a:prstGeom prst="rect">
            <a:avLst/>
          </a:prstGeom>
          <a:noFill/>
          <a:ln>
            <a:noFill/>
          </a:ln>
        </p:spPr>
      </p:pic>
      <p:sp>
        <p:nvSpPr>
          <p:cNvPr id="3159" name="Google Shape;3159;p213"/>
          <p:cNvSpPr txBox="1"/>
          <p:nvPr/>
        </p:nvSpPr>
        <p:spPr>
          <a:xfrm>
            <a:off x="311700" y="4257875"/>
            <a:ext cx="4503000" cy="8313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romanLcParenR" startAt="2"/>
            </a:pPr>
            <a:r>
              <a:rPr lang="en-GB"/>
              <a:t>Use your graph to determine the charge stored on the capacitor when the distance between plate X and plate Y is </a:t>
            </a:r>
            <a:r>
              <a:rPr lang="en-GB" b="1"/>
              <a:t>25 mm</a:t>
            </a:r>
            <a:r>
              <a:rPr lang="en-GB"/>
              <a:t>.</a:t>
            </a:r>
            <a:endParaRPr/>
          </a:p>
        </p:txBody>
      </p:sp>
      <p:sp>
        <p:nvSpPr>
          <p:cNvPr id="3160" name="Google Shape;3160;p213"/>
          <p:cNvSpPr txBox="1"/>
          <p:nvPr/>
        </p:nvSpPr>
        <p:spPr>
          <a:xfrm>
            <a:off x="311700" y="1124650"/>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capacitor consisting of two parallel metal plates, X and Y, is connected in a circuit as shown.</a:t>
            </a:r>
            <a:endParaRPr/>
          </a:p>
        </p:txBody>
      </p:sp>
      <p:sp>
        <p:nvSpPr>
          <p:cNvPr id="3161" name="Google Shape;3161;p213"/>
          <p:cNvSpPr txBox="1"/>
          <p:nvPr/>
        </p:nvSpPr>
        <p:spPr>
          <a:xfrm>
            <a:off x="2444800" y="1670300"/>
            <a:ext cx="24861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charge Q stored on the capacitor for a range of different distances d between plate X and plate Y is shown in the table.</a:t>
            </a:r>
            <a:endParaRPr/>
          </a:p>
        </p:txBody>
      </p:sp>
      <p:pic>
        <p:nvPicPr>
          <p:cNvPr id="3162" name="Google Shape;3162;p213"/>
          <p:cNvPicPr preferRelativeResize="0"/>
          <p:nvPr/>
        </p:nvPicPr>
        <p:blipFill>
          <a:blip r:embed="rId6">
            <a:alphaModFix/>
          </a:blip>
          <a:stretch>
            <a:fillRect/>
          </a:stretch>
        </p:blipFill>
        <p:spPr>
          <a:xfrm>
            <a:off x="259288" y="1585050"/>
            <a:ext cx="2185513" cy="1749588"/>
          </a:xfrm>
          <a:prstGeom prst="rect">
            <a:avLst/>
          </a:prstGeom>
          <a:noFill/>
          <a:ln>
            <a:noFill/>
          </a:ln>
        </p:spPr>
      </p:pic>
      <p:pic>
        <p:nvPicPr>
          <p:cNvPr id="3163" name="Google Shape;3163;p213"/>
          <p:cNvPicPr preferRelativeResize="0"/>
          <p:nvPr/>
        </p:nvPicPr>
        <p:blipFill>
          <a:blip r:embed="rId7">
            <a:alphaModFix/>
          </a:blip>
          <a:stretch>
            <a:fillRect/>
          </a:stretch>
        </p:blipFill>
        <p:spPr>
          <a:xfrm>
            <a:off x="2511100" y="2840225"/>
            <a:ext cx="2246061" cy="1396200"/>
          </a:xfrm>
          <a:prstGeom prst="rect">
            <a:avLst/>
          </a:prstGeom>
          <a:noFill/>
          <a:ln>
            <a:noFill/>
          </a:ln>
        </p:spPr>
      </p:pic>
      <p:sp>
        <p:nvSpPr>
          <p:cNvPr id="3164" name="Google Shape;3164;p213"/>
          <p:cNvSpPr txBox="1"/>
          <p:nvPr/>
        </p:nvSpPr>
        <p:spPr>
          <a:xfrm>
            <a:off x="311700" y="3303200"/>
            <a:ext cx="2089500" cy="10467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AutoNum type="romanLcParenR"/>
            </a:pPr>
            <a:r>
              <a:rPr lang="en-GB">
                <a:solidFill>
                  <a:schemeClr val="dk1"/>
                </a:solidFill>
              </a:rPr>
              <a:t>Using the graph paper, draw a graph of these results.</a:t>
            </a:r>
            <a:endParaRPr/>
          </a:p>
        </p:txBody>
      </p:sp>
      <p:pic>
        <p:nvPicPr>
          <p:cNvPr id="3165" name="Google Shape;3165;p213">
            <a:hlinkClick r:id="rId8"/>
          </p:cNvPr>
          <p:cNvPicPr preferRelativeResize="0"/>
          <p:nvPr/>
        </p:nvPicPr>
        <p:blipFill>
          <a:blip r:embed="rId9">
            <a:alphaModFix/>
          </a:blip>
          <a:stretch>
            <a:fillRect/>
          </a:stretch>
        </p:blipFill>
        <p:spPr>
          <a:xfrm>
            <a:off x="8472849" y="111650"/>
            <a:ext cx="539224" cy="417574"/>
          </a:xfrm>
          <a:prstGeom prst="rect">
            <a:avLst/>
          </a:prstGeom>
          <a:noFill/>
          <a:ln>
            <a:noFill/>
          </a:ln>
        </p:spPr>
      </p:pic>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Shape 3169"/>
        <p:cNvGrpSpPr/>
        <p:nvPr/>
      </p:nvGrpSpPr>
      <p:grpSpPr>
        <a:xfrm>
          <a:off x="0" y="0"/>
          <a:ext cx="0" cy="0"/>
          <a:chOff x="0" y="0"/>
          <a:chExt cx="0" cy="0"/>
        </a:xfrm>
      </p:grpSpPr>
      <p:sp>
        <p:nvSpPr>
          <p:cNvPr id="3170" name="Google Shape;3170;p214"/>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171" name="Google Shape;3171;p21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172" name="Google Shape;3172;p214"/>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Electricity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173" name="Google Shape;3173;p214"/>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2023 </a:t>
            </a:r>
            <a:r>
              <a:rPr lang="en-GB">
                <a:solidFill>
                  <a:schemeClr val="dk1"/>
                </a:solidFill>
              </a:rPr>
              <a:t>Q7a</a:t>
            </a:r>
            <a:endParaRPr>
              <a:solidFill>
                <a:schemeClr val="dk1"/>
              </a:solidFill>
            </a:endParaRPr>
          </a:p>
        </p:txBody>
      </p:sp>
      <p:sp>
        <p:nvSpPr>
          <p:cNvPr id="3174" name="Google Shape;3174;p214"/>
          <p:cNvSpPr txBox="1"/>
          <p:nvPr/>
        </p:nvSpPr>
        <p:spPr>
          <a:xfrm>
            <a:off x="5080937" y="3895475"/>
            <a:ext cx="3719700" cy="11937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050" b="1">
                <a:latin typeface="Trebuchet MS"/>
                <a:ea typeface="Trebuchet MS"/>
                <a:cs typeface="Trebuchet MS"/>
                <a:sym typeface="Trebuchet MS"/>
              </a:rPr>
              <a:t>i)</a:t>
            </a:r>
            <a:r>
              <a:rPr lang="en-GB" sz="1050">
                <a:latin typeface="Trebuchet MS"/>
                <a:ea typeface="Trebuchet MS"/>
                <a:cs typeface="Trebuchet MS"/>
                <a:sym typeface="Trebuchet MS"/>
              </a:rPr>
              <a:t> Suitable </a:t>
            </a:r>
            <a:r>
              <a:rPr lang="en-GB" sz="1050" b="1">
                <a:latin typeface="Trebuchet MS"/>
                <a:ea typeface="Trebuchet MS"/>
                <a:cs typeface="Trebuchet MS"/>
                <a:sym typeface="Trebuchet MS"/>
              </a:rPr>
              <a:t>scales</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labels</a:t>
            </a:r>
            <a:r>
              <a:rPr lang="en-GB" sz="1050">
                <a:latin typeface="Trebuchet MS"/>
                <a:ea typeface="Trebuchet MS"/>
                <a:cs typeface="Trebuchet MS"/>
                <a:sym typeface="Trebuchet MS"/>
              </a:rPr>
              <a:t>, and </a:t>
            </a:r>
            <a:r>
              <a:rPr lang="en-GB" sz="1050" b="1">
                <a:latin typeface="Trebuchet MS"/>
                <a:ea typeface="Trebuchet MS"/>
                <a:cs typeface="Trebuchet MS"/>
                <a:sym typeface="Trebuchet MS"/>
              </a:rPr>
              <a:t>units</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500"/>
              </a:spcBef>
              <a:spcAft>
                <a:spcPts val="0"/>
              </a:spcAft>
              <a:buClr>
                <a:schemeClr val="dk1"/>
              </a:buClr>
              <a:buSzPts val="1100"/>
              <a:buFont typeface="Arial"/>
              <a:buNone/>
            </a:pPr>
            <a:r>
              <a:rPr lang="en-GB" sz="1050">
                <a:latin typeface="Trebuchet MS"/>
                <a:ea typeface="Trebuchet MS"/>
                <a:cs typeface="Trebuchet MS"/>
                <a:sym typeface="Trebuchet MS"/>
              </a:rPr>
              <a:t>All points </a:t>
            </a:r>
            <a:r>
              <a:rPr lang="en-GB" sz="1050" b="1">
                <a:latin typeface="Trebuchet MS"/>
                <a:ea typeface="Trebuchet MS"/>
                <a:cs typeface="Trebuchet MS"/>
                <a:sym typeface="Trebuchet MS"/>
              </a:rPr>
              <a:t>plotted</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accurately</a:t>
            </a:r>
            <a:r>
              <a:rPr lang="en-GB" sz="1050">
                <a:latin typeface="Trebuchet MS"/>
                <a:ea typeface="Trebuchet MS"/>
                <a:cs typeface="Trebuchet MS"/>
                <a:sym typeface="Trebuchet MS"/>
              </a:rPr>
              <a:t> to ±half a division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500"/>
              </a:spcBef>
              <a:spcAft>
                <a:spcPts val="0"/>
              </a:spcAft>
              <a:buClr>
                <a:schemeClr val="dk1"/>
              </a:buClr>
              <a:buSzPts val="1100"/>
              <a:buFont typeface="Arial"/>
              <a:buNone/>
            </a:pPr>
            <a:r>
              <a:rPr lang="en-GB" sz="1050" b="1">
                <a:latin typeface="Trebuchet MS"/>
                <a:ea typeface="Trebuchet MS"/>
                <a:cs typeface="Trebuchet MS"/>
                <a:sym typeface="Trebuchet MS"/>
              </a:rPr>
              <a:t>Best fit</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curve</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marR="0" lvl="0" indent="0" algn="l" rtl="0">
              <a:lnSpc>
                <a:spcPct val="115000"/>
              </a:lnSpc>
              <a:spcBef>
                <a:spcPts val="1200"/>
              </a:spcBef>
              <a:spcAft>
                <a:spcPts val="0"/>
              </a:spcAft>
              <a:buNone/>
            </a:pPr>
            <a:r>
              <a:rPr lang="en-GB" sz="1100" b="1">
                <a:solidFill>
                  <a:schemeClr val="dk1"/>
                </a:solidFill>
              </a:rPr>
              <a:t>ii) 74 × 10</a:t>
            </a:r>
            <a:r>
              <a:rPr lang="en-GB" sz="1100" b="1" baseline="30000">
                <a:solidFill>
                  <a:schemeClr val="dk1"/>
                </a:solidFill>
              </a:rPr>
              <a:t>-12</a:t>
            </a:r>
            <a:r>
              <a:rPr lang="en-GB" sz="1100" b="1">
                <a:solidFill>
                  <a:schemeClr val="dk1"/>
                </a:solidFill>
              </a:rPr>
              <a:t> C</a:t>
            </a:r>
            <a:r>
              <a:rPr lang="en-GB" sz="1100">
                <a:solidFill>
                  <a:schemeClr val="dk1"/>
                </a:solidFill>
              </a:rPr>
              <a:t> </a:t>
            </a:r>
            <a:r>
              <a:rPr lang="en-GB" sz="1100" b="1">
                <a:solidFill>
                  <a:schemeClr val="dk1"/>
                </a:solidFill>
              </a:rPr>
              <a:t>(1)</a:t>
            </a:r>
            <a:endParaRPr sz="1100">
              <a:solidFill>
                <a:schemeClr val="dk1"/>
              </a:solidFill>
            </a:endParaRPr>
          </a:p>
        </p:txBody>
      </p:sp>
      <p:pic>
        <p:nvPicPr>
          <p:cNvPr id="3175" name="Google Shape;3175;p214" title="Chart"/>
          <p:cNvPicPr preferRelativeResize="0"/>
          <p:nvPr/>
        </p:nvPicPr>
        <p:blipFill rotWithShape="1">
          <a:blip r:embed="rId4">
            <a:alphaModFix/>
          </a:blip>
          <a:srcRect l="5580" b="7433"/>
          <a:stretch/>
        </p:blipFill>
        <p:spPr>
          <a:xfrm>
            <a:off x="4814700" y="1067450"/>
            <a:ext cx="4180026" cy="2534004"/>
          </a:xfrm>
          <a:prstGeom prst="rect">
            <a:avLst/>
          </a:prstGeom>
          <a:noFill/>
          <a:ln>
            <a:noFill/>
          </a:ln>
        </p:spPr>
      </p:pic>
      <p:sp>
        <p:nvSpPr>
          <p:cNvPr id="3176" name="Google Shape;3176;p214"/>
          <p:cNvSpPr txBox="1"/>
          <p:nvPr/>
        </p:nvSpPr>
        <p:spPr>
          <a:xfrm>
            <a:off x="311700" y="4257875"/>
            <a:ext cx="4503000" cy="8313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romanLcParenR" startAt="2"/>
            </a:pPr>
            <a:r>
              <a:rPr lang="en-GB"/>
              <a:t>Use your graph to determine the charge stored on the capacitor when the distance between plate X and plate Y is </a:t>
            </a:r>
            <a:r>
              <a:rPr lang="en-GB" b="1"/>
              <a:t>25 mm</a:t>
            </a:r>
            <a:r>
              <a:rPr lang="en-GB"/>
              <a:t>.</a:t>
            </a:r>
            <a:endParaRPr/>
          </a:p>
        </p:txBody>
      </p:sp>
      <p:sp>
        <p:nvSpPr>
          <p:cNvPr id="3177" name="Google Shape;3177;p214"/>
          <p:cNvSpPr txBox="1"/>
          <p:nvPr/>
        </p:nvSpPr>
        <p:spPr>
          <a:xfrm>
            <a:off x="311700" y="1124650"/>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capacitor consisting of two parallel metal plates, X and Y, is connected in a circuit as shown.</a:t>
            </a:r>
            <a:endParaRPr/>
          </a:p>
        </p:txBody>
      </p:sp>
      <p:pic>
        <p:nvPicPr>
          <p:cNvPr id="3178" name="Google Shape;3178;p214"/>
          <p:cNvPicPr preferRelativeResize="0"/>
          <p:nvPr/>
        </p:nvPicPr>
        <p:blipFill>
          <a:blip r:embed="rId5">
            <a:alphaModFix/>
          </a:blip>
          <a:stretch>
            <a:fillRect/>
          </a:stretch>
        </p:blipFill>
        <p:spPr>
          <a:xfrm>
            <a:off x="259288" y="1585050"/>
            <a:ext cx="2185513" cy="1749588"/>
          </a:xfrm>
          <a:prstGeom prst="rect">
            <a:avLst/>
          </a:prstGeom>
          <a:noFill/>
          <a:ln>
            <a:noFill/>
          </a:ln>
        </p:spPr>
      </p:pic>
      <p:pic>
        <p:nvPicPr>
          <p:cNvPr id="3179" name="Google Shape;3179;p214"/>
          <p:cNvPicPr preferRelativeResize="0"/>
          <p:nvPr/>
        </p:nvPicPr>
        <p:blipFill>
          <a:blip r:embed="rId6">
            <a:alphaModFix/>
          </a:blip>
          <a:stretch>
            <a:fillRect/>
          </a:stretch>
        </p:blipFill>
        <p:spPr>
          <a:xfrm>
            <a:off x="2511100" y="2840225"/>
            <a:ext cx="2246061" cy="1396200"/>
          </a:xfrm>
          <a:prstGeom prst="rect">
            <a:avLst/>
          </a:prstGeom>
          <a:noFill/>
          <a:ln>
            <a:noFill/>
          </a:ln>
        </p:spPr>
      </p:pic>
      <p:sp>
        <p:nvSpPr>
          <p:cNvPr id="3180" name="Google Shape;3180;p214"/>
          <p:cNvSpPr txBox="1"/>
          <p:nvPr/>
        </p:nvSpPr>
        <p:spPr>
          <a:xfrm>
            <a:off x="311700" y="3303200"/>
            <a:ext cx="2089500" cy="10467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AutoNum type="romanLcParenR"/>
            </a:pPr>
            <a:r>
              <a:rPr lang="en-GB">
                <a:solidFill>
                  <a:schemeClr val="dk1"/>
                </a:solidFill>
              </a:rPr>
              <a:t>Using the graph paper, draw a graph of these results.</a:t>
            </a:r>
            <a:endParaRPr/>
          </a:p>
        </p:txBody>
      </p:sp>
      <p:sp>
        <p:nvSpPr>
          <p:cNvPr id="3181" name="Google Shape;3181;p214"/>
          <p:cNvSpPr txBox="1"/>
          <p:nvPr/>
        </p:nvSpPr>
        <p:spPr>
          <a:xfrm>
            <a:off x="2444800" y="1670300"/>
            <a:ext cx="24861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charge Q stored on the capacitor for a range of different distances d between plate X and plate Y is shown in the table.</a:t>
            </a:r>
            <a:endParaRPr/>
          </a:p>
        </p:txBody>
      </p:sp>
      <p:pic>
        <p:nvPicPr>
          <p:cNvPr id="3182" name="Google Shape;3182;p214">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Shape 3186"/>
        <p:cNvGrpSpPr/>
        <p:nvPr/>
      </p:nvGrpSpPr>
      <p:grpSpPr>
        <a:xfrm>
          <a:off x="0" y="0"/>
          <a:ext cx="0" cy="0"/>
          <a:chOff x="0" y="0"/>
          <a:chExt cx="0" cy="0"/>
        </a:xfrm>
      </p:grpSpPr>
      <p:sp>
        <p:nvSpPr>
          <p:cNvPr id="3187" name="Google Shape;3187;p215"/>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188" name="Google Shape;3188;p21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189" name="Google Shape;3189;p215"/>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Electricity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190" name="Google Shape;3190;p215"/>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2024 </a:t>
            </a:r>
            <a:r>
              <a:rPr lang="en-GB">
                <a:solidFill>
                  <a:schemeClr val="dk1"/>
                </a:solidFill>
              </a:rPr>
              <a:t>Q8a</a:t>
            </a:r>
            <a:endParaRPr>
              <a:solidFill>
                <a:schemeClr val="dk1"/>
              </a:solidFill>
            </a:endParaRPr>
          </a:p>
        </p:txBody>
      </p:sp>
      <p:pic>
        <p:nvPicPr>
          <p:cNvPr id="3191" name="Google Shape;3191;p215">
            <a:hlinkClick r:id="rId4" action="ppaction://hlinksldjump"/>
          </p:cNvPr>
          <p:cNvPicPr preferRelativeResize="0"/>
          <p:nvPr/>
        </p:nvPicPr>
        <p:blipFill>
          <a:blip r:embed="rId5">
            <a:alphaModFix/>
          </a:blip>
          <a:stretch>
            <a:fillRect/>
          </a:stretch>
        </p:blipFill>
        <p:spPr>
          <a:xfrm>
            <a:off x="5046000" y="1068425"/>
            <a:ext cx="3391415" cy="3922674"/>
          </a:xfrm>
          <a:prstGeom prst="rect">
            <a:avLst/>
          </a:prstGeom>
          <a:noFill/>
          <a:ln>
            <a:noFill/>
          </a:ln>
        </p:spPr>
      </p:pic>
      <p:sp>
        <p:nvSpPr>
          <p:cNvPr id="3192" name="Google Shape;3192;p215"/>
          <p:cNvSpPr txBox="1"/>
          <p:nvPr/>
        </p:nvSpPr>
        <p:spPr>
          <a:xfrm>
            <a:off x="307300" y="4303975"/>
            <a:ext cx="4503000" cy="6156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romanLcParenR" startAt="2"/>
            </a:pPr>
            <a:r>
              <a:rPr lang="en-GB"/>
              <a:t>Use your graph to determine the voltage across the lamp when the current in the lamp is </a:t>
            </a:r>
            <a:r>
              <a:rPr lang="en-GB" b="1"/>
              <a:t>0.70 A</a:t>
            </a:r>
            <a:r>
              <a:rPr lang="en-GB"/>
              <a:t>.</a:t>
            </a:r>
            <a:endParaRPr/>
          </a:p>
        </p:txBody>
      </p:sp>
      <p:sp>
        <p:nvSpPr>
          <p:cNvPr id="3193" name="Google Shape;3193;p215"/>
          <p:cNvSpPr txBox="1"/>
          <p:nvPr/>
        </p:nvSpPr>
        <p:spPr>
          <a:xfrm>
            <a:off x="311700" y="1033325"/>
            <a:ext cx="4572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sets up the following circuit to investigate the relationship between the current in and the voltage across a lamp.</a:t>
            </a:r>
            <a:endParaRPr/>
          </a:p>
        </p:txBody>
      </p:sp>
      <p:pic>
        <p:nvPicPr>
          <p:cNvPr id="3194" name="Google Shape;3194;p215"/>
          <p:cNvPicPr preferRelativeResize="0"/>
          <p:nvPr/>
        </p:nvPicPr>
        <p:blipFill>
          <a:blip r:embed="rId6">
            <a:alphaModFix/>
          </a:blip>
          <a:stretch>
            <a:fillRect/>
          </a:stretch>
        </p:blipFill>
        <p:spPr>
          <a:xfrm>
            <a:off x="410250" y="1788100"/>
            <a:ext cx="1357890" cy="1032000"/>
          </a:xfrm>
          <a:prstGeom prst="rect">
            <a:avLst/>
          </a:prstGeom>
          <a:noFill/>
          <a:ln>
            <a:noFill/>
          </a:ln>
        </p:spPr>
      </p:pic>
      <p:pic>
        <p:nvPicPr>
          <p:cNvPr id="3195" name="Google Shape;3195;p215"/>
          <p:cNvPicPr preferRelativeResize="0"/>
          <p:nvPr/>
        </p:nvPicPr>
        <p:blipFill>
          <a:blip r:embed="rId7">
            <a:alphaModFix/>
          </a:blip>
          <a:stretch>
            <a:fillRect/>
          </a:stretch>
        </p:blipFill>
        <p:spPr>
          <a:xfrm>
            <a:off x="2346600" y="2769050"/>
            <a:ext cx="2389625" cy="1481419"/>
          </a:xfrm>
          <a:prstGeom prst="rect">
            <a:avLst/>
          </a:prstGeom>
          <a:noFill/>
          <a:ln>
            <a:noFill/>
          </a:ln>
        </p:spPr>
      </p:pic>
      <p:sp>
        <p:nvSpPr>
          <p:cNvPr id="3196" name="Google Shape;3196;p215"/>
          <p:cNvSpPr txBox="1"/>
          <p:nvPr/>
        </p:nvSpPr>
        <p:spPr>
          <a:xfrm>
            <a:off x="307300" y="2950738"/>
            <a:ext cx="1893900" cy="12621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AutoNum type="romanLcParenR"/>
            </a:pPr>
            <a:r>
              <a:rPr lang="en-GB">
                <a:solidFill>
                  <a:schemeClr val="dk1"/>
                </a:solidFill>
              </a:rPr>
              <a:t>Using the graph paper, draw a graph of the student’s results.</a:t>
            </a:r>
            <a:endParaRPr/>
          </a:p>
        </p:txBody>
      </p:sp>
      <p:sp>
        <p:nvSpPr>
          <p:cNvPr id="3197" name="Google Shape;3197;p215"/>
          <p:cNvSpPr txBox="1"/>
          <p:nvPr/>
        </p:nvSpPr>
        <p:spPr>
          <a:xfrm>
            <a:off x="1898450" y="1634800"/>
            <a:ext cx="2985300" cy="118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The student uses the circuit to obtain a range of measurements of current in the lamp and voltage across the lamp.</a:t>
            </a:r>
            <a:endParaRPr sz="1300"/>
          </a:p>
          <a:p>
            <a:pPr marL="0" lvl="0" indent="0" algn="l" rtl="0">
              <a:spcBef>
                <a:spcPts val="0"/>
              </a:spcBef>
              <a:spcAft>
                <a:spcPts val="0"/>
              </a:spcAft>
              <a:buNone/>
            </a:pPr>
            <a:r>
              <a:rPr lang="en-GB" sz="1300"/>
              <a:t>The measurements taken by the student are shown in the table.</a:t>
            </a:r>
            <a:endParaRPr sz="1300"/>
          </a:p>
        </p:txBody>
      </p:sp>
      <p:pic>
        <p:nvPicPr>
          <p:cNvPr id="3198" name="Google Shape;3198;p215">
            <a:hlinkClick r:id="rId8"/>
          </p:cNvPr>
          <p:cNvPicPr preferRelativeResize="0"/>
          <p:nvPr/>
        </p:nvPicPr>
        <p:blipFill>
          <a:blip r:embed="rId9">
            <a:alphaModFix/>
          </a:blip>
          <a:stretch>
            <a:fillRect/>
          </a:stretch>
        </p:blipFill>
        <p:spPr>
          <a:xfrm>
            <a:off x="8472849" y="111650"/>
            <a:ext cx="539224" cy="417574"/>
          </a:xfrm>
          <a:prstGeom prst="rect">
            <a:avLst/>
          </a:prstGeom>
          <a:noFill/>
          <a:ln>
            <a:noFill/>
          </a:ln>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Shape 3202"/>
        <p:cNvGrpSpPr/>
        <p:nvPr/>
      </p:nvGrpSpPr>
      <p:grpSpPr>
        <a:xfrm>
          <a:off x="0" y="0"/>
          <a:ext cx="0" cy="0"/>
          <a:chOff x="0" y="0"/>
          <a:chExt cx="0" cy="0"/>
        </a:xfrm>
      </p:grpSpPr>
      <p:sp>
        <p:nvSpPr>
          <p:cNvPr id="3203" name="Google Shape;3203;p216"/>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 (graph questions)</a:t>
            </a:r>
            <a:endParaRPr sz="1000" i="1">
              <a:solidFill>
                <a:schemeClr val="dk1"/>
              </a:solidFill>
            </a:endParaRPr>
          </a:p>
        </p:txBody>
      </p:sp>
      <p:sp>
        <p:nvSpPr>
          <p:cNvPr id="3204" name="Google Shape;3204;p21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205" name="Google Shape;3205;p216"/>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Electricity graphing</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206" name="Google Shape;3206;p216"/>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2024 </a:t>
            </a:r>
            <a:r>
              <a:rPr lang="en-GB">
                <a:solidFill>
                  <a:schemeClr val="dk1"/>
                </a:solidFill>
              </a:rPr>
              <a:t>Q8a</a:t>
            </a:r>
            <a:endParaRPr>
              <a:solidFill>
                <a:schemeClr val="dk1"/>
              </a:solidFill>
            </a:endParaRPr>
          </a:p>
        </p:txBody>
      </p:sp>
      <p:sp>
        <p:nvSpPr>
          <p:cNvPr id="3207" name="Google Shape;3207;p216"/>
          <p:cNvSpPr txBox="1"/>
          <p:nvPr/>
        </p:nvSpPr>
        <p:spPr>
          <a:xfrm>
            <a:off x="5080937" y="3725875"/>
            <a:ext cx="3719700" cy="11937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050" b="1">
                <a:latin typeface="Trebuchet MS"/>
                <a:ea typeface="Trebuchet MS"/>
                <a:cs typeface="Trebuchet MS"/>
                <a:sym typeface="Trebuchet MS"/>
              </a:rPr>
              <a:t>i)</a:t>
            </a:r>
            <a:r>
              <a:rPr lang="en-GB" sz="1050">
                <a:latin typeface="Trebuchet MS"/>
                <a:ea typeface="Trebuchet MS"/>
                <a:cs typeface="Trebuchet MS"/>
                <a:sym typeface="Trebuchet MS"/>
              </a:rPr>
              <a:t> Suitable </a:t>
            </a:r>
            <a:r>
              <a:rPr lang="en-GB" sz="1050" b="1">
                <a:latin typeface="Trebuchet MS"/>
                <a:ea typeface="Trebuchet MS"/>
                <a:cs typeface="Trebuchet MS"/>
                <a:sym typeface="Trebuchet MS"/>
              </a:rPr>
              <a:t>scales</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labels</a:t>
            </a:r>
            <a:r>
              <a:rPr lang="en-GB" sz="1050">
                <a:latin typeface="Trebuchet MS"/>
                <a:ea typeface="Trebuchet MS"/>
                <a:cs typeface="Trebuchet MS"/>
                <a:sym typeface="Trebuchet MS"/>
              </a:rPr>
              <a:t>, and</a:t>
            </a:r>
            <a:r>
              <a:rPr lang="en-GB" sz="1050" b="1">
                <a:latin typeface="Trebuchet MS"/>
                <a:ea typeface="Trebuchet MS"/>
                <a:cs typeface="Trebuchet MS"/>
                <a:sym typeface="Trebuchet MS"/>
              </a:rPr>
              <a:t> units</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500"/>
              </a:spcBef>
              <a:spcAft>
                <a:spcPts val="0"/>
              </a:spcAft>
              <a:buClr>
                <a:schemeClr val="dk1"/>
              </a:buClr>
              <a:buSzPts val="1100"/>
              <a:buFont typeface="Arial"/>
              <a:buNone/>
            </a:pPr>
            <a:r>
              <a:rPr lang="en-GB" sz="1050">
                <a:latin typeface="Trebuchet MS"/>
                <a:ea typeface="Trebuchet MS"/>
                <a:cs typeface="Trebuchet MS"/>
                <a:sym typeface="Trebuchet MS"/>
              </a:rPr>
              <a:t>All points </a:t>
            </a:r>
            <a:r>
              <a:rPr lang="en-GB" sz="1050" b="1">
                <a:latin typeface="Trebuchet MS"/>
                <a:ea typeface="Trebuchet MS"/>
                <a:cs typeface="Trebuchet MS"/>
                <a:sym typeface="Trebuchet MS"/>
              </a:rPr>
              <a:t>plotted</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accurately</a:t>
            </a:r>
            <a:r>
              <a:rPr lang="en-GB" sz="1050">
                <a:latin typeface="Trebuchet MS"/>
                <a:ea typeface="Trebuchet MS"/>
                <a:cs typeface="Trebuchet MS"/>
                <a:sym typeface="Trebuchet MS"/>
              </a:rPr>
              <a:t> to ±half a division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lvl="0" indent="0" algn="l" rtl="0">
              <a:lnSpc>
                <a:spcPct val="115000"/>
              </a:lnSpc>
              <a:spcBef>
                <a:spcPts val="500"/>
              </a:spcBef>
              <a:spcAft>
                <a:spcPts val="0"/>
              </a:spcAft>
              <a:buClr>
                <a:schemeClr val="dk1"/>
              </a:buClr>
              <a:buSzPts val="1100"/>
              <a:buFont typeface="Arial"/>
              <a:buNone/>
            </a:pPr>
            <a:r>
              <a:rPr lang="en-GB" sz="1050" b="1">
                <a:latin typeface="Trebuchet MS"/>
                <a:ea typeface="Trebuchet MS"/>
                <a:cs typeface="Trebuchet MS"/>
                <a:sym typeface="Trebuchet MS"/>
              </a:rPr>
              <a:t>Best</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fit</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curve</a:t>
            </a:r>
            <a:r>
              <a:rPr lang="en-GB" sz="1050">
                <a:latin typeface="Trebuchet MS"/>
                <a:ea typeface="Trebuchet MS"/>
                <a:cs typeface="Trebuchet MS"/>
                <a:sym typeface="Trebuchet MS"/>
              </a:rPr>
              <a:t> </a:t>
            </a:r>
            <a:r>
              <a:rPr lang="en-GB" sz="1050" b="1">
                <a:latin typeface="Trebuchet MS"/>
                <a:ea typeface="Trebuchet MS"/>
                <a:cs typeface="Trebuchet MS"/>
                <a:sym typeface="Trebuchet MS"/>
              </a:rPr>
              <a:t>(1)</a:t>
            </a:r>
            <a:endParaRPr sz="1050" b="1">
              <a:latin typeface="Trebuchet MS"/>
              <a:ea typeface="Trebuchet MS"/>
              <a:cs typeface="Trebuchet MS"/>
              <a:sym typeface="Trebuchet MS"/>
            </a:endParaRPr>
          </a:p>
          <a:p>
            <a:pPr marL="0" marR="0" lvl="0" indent="0" algn="l" rtl="0">
              <a:lnSpc>
                <a:spcPct val="115000"/>
              </a:lnSpc>
              <a:spcBef>
                <a:spcPts val="1200"/>
              </a:spcBef>
              <a:spcAft>
                <a:spcPts val="0"/>
              </a:spcAft>
              <a:buNone/>
            </a:pPr>
            <a:r>
              <a:rPr lang="en-GB" sz="1100" b="1">
                <a:solidFill>
                  <a:schemeClr val="dk1"/>
                </a:solidFill>
              </a:rPr>
              <a:t>ii) 6.6 V (1)</a:t>
            </a:r>
            <a:endParaRPr sz="1100">
              <a:solidFill>
                <a:schemeClr val="dk1"/>
              </a:solidFill>
            </a:endParaRPr>
          </a:p>
        </p:txBody>
      </p:sp>
      <p:pic>
        <p:nvPicPr>
          <p:cNvPr id="3208" name="Google Shape;3208;p216" title="Chart"/>
          <p:cNvPicPr preferRelativeResize="0"/>
          <p:nvPr/>
        </p:nvPicPr>
        <p:blipFill rotWithShape="1">
          <a:blip r:embed="rId4">
            <a:alphaModFix/>
          </a:blip>
          <a:srcRect l="7045" b="7902"/>
          <a:stretch/>
        </p:blipFill>
        <p:spPr>
          <a:xfrm>
            <a:off x="4942625" y="1134125"/>
            <a:ext cx="3999051" cy="2450151"/>
          </a:xfrm>
          <a:prstGeom prst="rect">
            <a:avLst/>
          </a:prstGeom>
          <a:noFill/>
          <a:ln>
            <a:noFill/>
          </a:ln>
        </p:spPr>
      </p:pic>
      <p:sp>
        <p:nvSpPr>
          <p:cNvPr id="3209" name="Google Shape;3209;p216"/>
          <p:cNvSpPr txBox="1"/>
          <p:nvPr/>
        </p:nvSpPr>
        <p:spPr>
          <a:xfrm>
            <a:off x="307300" y="4303975"/>
            <a:ext cx="4503000" cy="6156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romanLcParenR" startAt="2"/>
            </a:pPr>
            <a:r>
              <a:rPr lang="en-GB"/>
              <a:t>Use your graph to determine the voltage across the lamp when the current in the lamp is </a:t>
            </a:r>
            <a:r>
              <a:rPr lang="en-GB" b="1"/>
              <a:t>0.70 A</a:t>
            </a:r>
            <a:r>
              <a:rPr lang="en-GB"/>
              <a:t>.</a:t>
            </a:r>
            <a:endParaRPr/>
          </a:p>
        </p:txBody>
      </p:sp>
      <p:sp>
        <p:nvSpPr>
          <p:cNvPr id="3210" name="Google Shape;3210;p216"/>
          <p:cNvSpPr txBox="1"/>
          <p:nvPr/>
        </p:nvSpPr>
        <p:spPr>
          <a:xfrm>
            <a:off x="311700" y="1033325"/>
            <a:ext cx="4572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sets up the following circuit to investigate the relationship between the current in and the voltage across a lamp.</a:t>
            </a:r>
            <a:endParaRPr/>
          </a:p>
        </p:txBody>
      </p:sp>
      <p:pic>
        <p:nvPicPr>
          <p:cNvPr id="3211" name="Google Shape;3211;p216"/>
          <p:cNvPicPr preferRelativeResize="0"/>
          <p:nvPr/>
        </p:nvPicPr>
        <p:blipFill>
          <a:blip r:embed="rId5">
            <a:alphaModFix/>
          </a:blip>
          <a:stretch>
            <a:fillRect/>
          </a:stretch>
        </p:blipFill>
        <p:spPr>
          <a:xfrm>
            <a:off x="410250" y="1788100"/>
            <a:ext cx="1357890" cy="1032000"/>
          </a:xfrm>
          <a:prstGeom prst="rect">
            <a:avLst/>
          </a:prstGeom>
          <a:noFill/>
          <a:ln>
            <a:noFill/>
          </a:ln>
        </p:spPr>
      </p:pic>
      <p:pic>
        <p:nvPicPr>
          <p:cNvPr id="3212" name="Google Shape;3212;p216"/>
          <p:cNvPicPr preferRelativeResize="0"/>
          <p:nvPr/>
        </p:nvPicPr>
        <p:blipFill>
          <a:blip r:embed="rId6">
            <a:alphaModFix/>
          </a:blip>
          <a:stretch>
            <a:fillRect/>
          </a:stretch>
        </p:blipFill>
        <p:spPr>
          <a:xfrm>
            <a:off x="2346600" y="2769050"/>
            <a:ext cx="2389625" cy="1481419"/>
          </a:xfrm>
          <a:prstGeom prst="rect">
            <a:avLst/>
          </a:prstGeom>
          <a:noFill/>
          <a:ln>
            <a:noFill/>
          </a:ln>
        </p:spPr>
      </p:pic>
      <p:sp>
        <p:nvSpPr>
          <p:cNvPr id="3213" name="Google Shape;3213;p216"/>
          <p:cNvSpPr txBox="1"/>
          <p:nvPr/>
        </p:nvSpPr>
        <p:spPr>
          <a:xfrm>
            <a:off x="307300" y="2950738"/>
            <a:ext cx="1893900" cy="12621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AutoNum type="romanLcParenR"/>
            </a:pPr>
            <a:r>
              <a:rPr lang="en-GB">
                <a:solidFill>
                  <a:schemeClr val="dk1"/>
                </a:solidFill>
              </a:rPr>
              <a:t>Using the graph paper, draw a graph of the student’s results.</a:t>
            </a:r>
            <a:endParaRPr/>
          </a:p>
        </p:txBody>
      </p:sp>
      <p:sp>
        <p:nvSpPr>
          <p:cNvPr id="3214" name="Google Shape;3214;p216"/>
          <p:cNvSpPr txBox="1"/>
          <p:nvPr/>
        </p:nvSpPr>
        <p:spPr>
          <a:xfrm>
            <a:off x="1898450" y="1634800"/>
            <a:ext cx="2985300" cy="118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The student uses the circuit to obtain a range of measurements of current in the lamp and voltage across the lamp.</a:t>
            </a:r>
            <a:endParaRPr sz="1300"/>
          </a:p>
          <a:p>
            <a:pPr marL="0" lvl="0" indent="0" algn="l" rtl="0">
              <a:spcBef>
                <a:spcPts val="0"/>
              </a:spcBef>
              <a:spcAft>
                <a:spcPts val="0"/>
              </a:spcAft>
              <a:buNone/>
            </a:pPr>
            <a:r>
              <a:rPr lang="en-GB" sz="1300"/>
              <a:t>The measurements taken by the student are shown in the table.</a:t>
            </a:r>
            <a:endParaRPr sz="1300"/>
          </a:p>
        </p:txBody>
      </p:sp>
      <p:pic>
        <p:nvPicPr>
          <p:cNvPr id="3215" name="Google Shape;3215;p216">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Shape 3219"/>
        <p:cNvGrpSpPr/>
        <p:nvPr/>
      </p:nvGrpSpPr>
      <p:grpSpPr>
        <a:xfrm>
          <a:off x="0" y="0"/>
          <a:ext cx="0" cy="0"/>
          <a:chOff x="0" y="0"/>
          <a:chExt cx="0" cy="0"/>
        </a:xfrm>
      </p:grpSpPr>
      <p:sp>
        <p:nvSpPr>
          <p:cNvPr id="3220" name="Google Shape;3220;p217"/>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3221" name="Google Shape;3221;p217"/>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3222" name="Google Shape;3222;p217">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3223" name="Google Shape;3223;p217">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3224" name="Google Shape;3224;p217">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3225" name="Google Shape;3225;p217">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3226" name="Google Shape;3226;p217">
            <a:hlinkClick r:id="rId7"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
        <p:nvSpPr>
          <p:cNvPr id="3227" name="Google Shape;3227;p217">
            <a:hlinkClick r:id="rId8"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Shape 3231"/>
        <p:cNvGrpSpPr/>
        <p:nvPr/>
      </p:nvGrpSpPr>
      <p:grpSpPr>
        <a:xfrm>
          <a:off x="0" y="0"/>
          <a:ext cx="0" cy="0"/>
          <a:chOff x="0" y="0"/>
          <a:chExt cx="0" cy="0"/>
        </a:xfrm>
      </p:grpSpPr>
      <p:sp>
        <p:nvSpPr>
          <p:cNvPr id="3232" name="Google Shape;3232;p218"/>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Unfamiliar Physics</a:t>
            </a:r>
            <a:endParaRPr sz="1000" i="1">
              <a:solidFill>
                <a:schemeClr val="dk1"/>
              </a:solidFill>
            </a:endParaRPr>
          </a:p>
        </p:txBody>
      </p:sp>
      <p:sp>
        <p:nvSpPr>
          <p:cNvPr id="3233" name="Google Shape;3233;p21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234" name="Google Shape;3234;p218"/>
          <p:cNvSpPr txBox="1">
            <a:spLocks noGrp="1"/>
          </p:cNvSpPr>
          <p:nvPr>
            <p:ph type="title"/>
          </p:nvPr>
        </p:nvSpPr>
        <p:spPr>
          <a:xfrm>
            <a:off x="311700" y="460625"/>
            <a:ext cx="1893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Dynamics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235" name="Google Shape;3235;p218"/>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SQP</a:t>
            </a:r>
            <a:r>
              <a:rPr lang="en-GB">
                <a:solidFill>
                  <a:schemeClr val="dk1"/>
                </a:solidFill>
              </a:rPr>
              <a:t> Q2d</a:t>
            </a:r>
            <a:endParaRPr>
              <a:solidFill>
                <a:schemeClr val="dk1"/>
              </a:solidFill>
            </a:endParaRPr>
          </a:p>
        </p:txBody>
      </p:sp>
      <p:sp>
        <p:nvSpPr>
          <p:cNvPr id="3236" name="Google Shape;3236;p218"/>
          <p:cNvSpPr txBox="1"/>
          <p:nvPr/>
        </p:nvSpPr>
        <p:spPr>
          <a:xfrm>
            <a:off x="382900" y="2418425"/>
            <a:ext cx="40185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where </a:t>
            </a:r>
            <a:r>
              <a:rPr lang="en-GB" i="1"/>
              <a:t>v</a:t>
            </a:r>
            <a:r>
              <a:rPr lang="en-GB"/>
              <a:t> is the orbital speed in metres per second and </a:t>
            </a:r>
            <a:r>
              <a:rPr lang="en-GB" i="1"/>
              <a:t>R</a:t>
            </a:r>
            <a:r>
              <a:rPr lang="en-GB"/>
              <a:t> is the orbital radius in metres.</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a:t>The orbital radius R is the sum of the radius of the Earth and the altitude above the surface of the Earth.</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r>
              <a:rPr lang="en-GB"/>
              <a:t>The radius of the Earth is </a:t>
            </a:r>
            <a:r>
              <a:rPr lang="en-GB" b="1"/>
              <a:t>6∙4 × 10</a:t>
            </a:r>
            <a:r>
              <a:rPr lang="en-GB" b="1" baseline="30000"/>
              <a:t>6</a:t>
            </a:r>
            <a:r>
              <a:rPr lang="en-GB" b="1"/>
              <a:t> m</a:t>
            </a:r>
            <a:r>
              <a:rPr lang="en-GB"/>
              <a:t>.</a:t>
            </a:r>
            <a:endParaRPr/>
          </a:p>
          <a:p>
            <a:pPr marL="0" lvl="0" indent="0" algn="l" rtl="0">
              <a:spcBef>
                <a:spcPts val="0"/>
              </a:spcBef>
              <a:spcAft>
                <a:spcPts val="0"/>
              </a:spcAft>
              <a:buNone/>
            </a:pPr>
            <a:endParaRPr/>
          </a:p>
          <a:p>
            <a:pPr marL="0" lvl="0" indent="0" algn="l" rtl="0">
              <a:spcBef>
                <a:spcPts val="0"/>
              </a:spcBef>
              <a:spcAft>
                <a:spcPts val="0"/>
              </a:spcAft>
              <a:buNone/>
            </a:pPr>
            <a:r>
              <a:rPr lang="en-GB">
                <a:solidFill>
                  <a:schemeClr val="dk1"/>
                </a:solidFill>
              </a:rPr>
              <a:t>The orbital speed of the ISS can be taken to be </a:t>
            </a:r>
            <a:r>
              <a:rPr lang="en-GB" b="1">
                <a:solidFill>
                  <a:schemeClr val="dk1"/>
                </a:solidFill>
              </a:rPr>
              <a:t>7∙7 × 10</a:t>
            </a:r>
            <a:r>
              <a:rPr lang="en-GB" b="1" baseline="30000">
                <a:solidFill>
                  <a:schemeClr val="dk1"/>
                </a:solidFill>
              </a:rPr>
              <a:t>3</a:t>
            </a:r>
            <a:r>
              <a:rPr lang="en-GB" b="1">
                <a:solidFill>
                  <a:schemeClr val="dk1"/>
                </a:solidFill>
              </a:rPr>
              <a:t> m s</a:t>
            </a:r>
            <a:r>
              <a:rPr lang="en-GB" b="1" baseline="30000">
                <a:solidFill>
                  <a:schemeClr val="dk1"/>
                </a:solidFill>
              </a:rPr>
              <a:t>−1</a:t>
            </a:r>
            <a:r>
              <a:rPr lang="en-GB">
                <a:solidFill>
                  <a:schemeClr val="dk1"/>
                </a:solidFill>
              </a:rPr>
              <a:t>. </a:t>
            </a:r>
            <a:endParaRPr/>
          </a:p>
        </p:txBody>
      </p:sp>
      <p:sp>
        <p:nvSpPr>
          <p:cNvPr id="3237" name="Google Shape;3237;p218"/>
          <p:cNvSpPr txBox="1"/>
          <p:nvPr/>
        </p:nvSpPr>
        <p:spPr>
          <a:xfrm>
            <a:off x="311700" y="1033325"/>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orbital period T, in seconds, of the ISS can be calculated using the relationship</a:t>
            </a:r>
            <a:endParaRPr/>
          </a:p>
        </p:txBody>
      </p:sp>
      <p:pic>
        <p:nvPicPr>
          <p:cNvPr id="3238" name="Google Shape;3238;p218"/>
          <p:cNvPicPr preferRelativeResize="0"/>
          <p:nvPr/>
        </p:nvPicPr>
        <p:blipFill>
          <a:blip r:embed="rId4">
            <a:alphaModFix/>
          </a:blip>
          <a:stretch>
            <a:fillRect/>
          </a:stretch>
        </p:blipFill>
        <p:spPr>
          <a:xfrm>
            <a:off x="1898500" y="1701575"/>
            <a:ext cx="953191" cy="615600"/>
          </a:xfrm>
          <a:prstGeom prst="rect">
            <a:avLst/>
          </a:prstGeom>
          <a:noFill/>
          <a:ln>
            <a:noFill/>
          </a:ln>
        </p:spPr>
      </p:pic>
      <p:sp>
        <p:nvSpPr>
          <p:cNvPr id="3239" name="Google Shape;3239;p218"/>
          <p:cNvSpPr txBox="1"/>
          <p:nvPr/>
        </p:nvSpPr>
        <p:spPr>
          <a:xfrm>
            <a:off x="5012775" y="1648925"/>
            <a:ext cx="37197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
        <p:nvSpPr>
          <p:cNvPr id="3240" name="Google Shape;3240;p218"/>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241" name="Google Shape;3241;p218"/>
          <p:cNvSpPr/>
          <p:nvPr/>
        </p:nvSpPr>
        <p:spPr>
          <a:xfrm>
            <a:off x="5002175" y="1712900"/>
            <a:ext cx="3923700" cy="831300"/>
          </a:xfrm>
          <a:prstGeom prst="rect">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a:t>
            </a:r>
            <a:endParaRPr b="1"/>
          </a:p>
          <a:p>
            <a:pPr marL="0" lvl="0" indent="0" algn="l" rtl="0">
              <a:spcBef>
                <a:spcPts val="0"/>
              </a:spcBef>
              <a:spcAft>
                <a:spcPts val="0"/>
              </a:spcAft>
              <a:buClr>
                <a:schemeClr val="dk1"/>
              </a:buClr>
              <a:buSzPts val="1100"/>
              <a:buFont typeface="Arial"/>
              <a:buNone/>
            </a:pPr>
            <a:r>
              <a:rPr lang="en-GB">
                <a:solidFill>
                  <a:schemeClr val="dk1"/>
                </a:solidFill>
              </a:rPr>
              <a:t>Calculate the orbital period of the ISS when it is orbiting at an altitude of </a:t>
            </a:r>
            <a:r>
              <a:rPr lang="en-GB" b="1">
                <a:solidFill>
                  <a:schemeClr val="dk1"/>
                </a:solidFill>
              </a:rPr>
              <a:t>3∙30 × 10</a:t>
            </a:r>
            <a:r>
              <a:rPr lang="en-GB" b="1" baseline="30000">
                <a:solidFill>
                  <a:schemeClr val="dk1"/>
                </a:solidFill>
              </a:rPr>
              <a:t>5</a:t>
            </a:r>
            <a:r>
              <a:rPr lang="en-GB" b="1">
                <a:solidFill>
                  <a:schemeClr val="dk1"/>
                </a:solidFill>
              </a:rPr>
              <a:t> m</a:t>
            </a:r>
            <a:r>
              <a:rPr lang="en-GB">
                <a:solidFill>
                  <a:schemeClr val="dk1"/>
                </a:solidFill>
              </a:rPr>
              <a:t>.</a:t>
            </a:r>
            <a:endParaRPr/>
          </a:p>
          <a:p>
            <a:pPr marL="0" lvl="0" indent="0" algn="l" rtl="0">
              <a:spcBef>
                <a:spcPts val="0"/>
              </a:spcBef>
              <a:spcAft>
                <a:spcPts val="2500"/>
              </a:spcAft>
              <a:buNone/>
            </a:pPr>
            <a:endParaRPr/>
          </a:p>
        </p:txBody>
      </p:sp>
      <p:sp>
        <p:nvSpPr>
          <p:cNvPr id="3242" name="Google Shape;3242;p218"/>
          <p:cNvSpPr/>
          <p:nvPr/>
        </p:nvSpPr>
        <p:spPr>
          <a:xfrm>
            <a:off x="5002175" y="2700575"/>
            <a:ext cx="3923700" cy="18924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243" name="Google Shape;3243;p218"/>
          <p:cNvPicPr preferRelativeResize="0"/>
          <p:nvPr/>
        </p:nvPicPr>
        <p:blipFill>
          <a:blip r:embed="rId5">
            <a:alphaModFix/>
          </a:blip>
          <a:stretch>
            <a:fillRect/>
          </a:stretch>
        </p:blipFill>
        <p:spPr>
          <a:xfrm>
            <a:off x="5097982" y="2787532"/>
            <a:ext cx="3666839" cy="1816890"/>
          </a:xfrm>
          <a:prstGeom prst="rect">
            <a:avLst/>
          </a:prstGeom>
          <a:noFill/>
          <a:ln>
            <a:noFill/>
          </a:ln>
        </p:spPr>
      </p:pic>
      <p:pic>
        <p:nvPicPr>
          <p:cNvPr id="3244" name="Google Shape;3244;p21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4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Shape 3248"/>
        <p:cNvGrpSpPr/>
        <p:nvPr/>
      </p:nvGrpSpPr>
      <p:grpSpPr>
        <a:xfrm>
          <a:off x="0" y="0"/>
          <a:ext cx="0" cy="0"/>
          <a:chOff x="0" y="0"/>
          <a:chExt cx="0" cy="0"/>
        </a:xfrm>
      </p:grpSpPr>
      <p:sp>
        <p:nvSpPr>
          <p:cNvPr id="3249" name="Google Shape;3249;p219"/>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Unfamiliar Physics</a:t>
            </a:r>
            <a:endParaRPr sz="1000" i="1">
              <a:solidFill>
                <a:schemeClr val="dk1"/>
              </a:solidFill>
            </a:endParaRPr>
          </a:p>
        </p:txBody>
      </p:sp>
      <p:sp>
        <p:nvSpPr>
          <p:cNvPr id="3250" name="Google Shape;3250;p21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251" name="Google Shape;3251;p219"/>
          <p:cNvSpPr txBox="1">
            <a:spLocks noGrp="1"/>
          </p:cNvSpPr>
          <p:nvPr>
            <p:ph type="title"/>
          </p:nvPr>
        </p:nvSpPr>
        <p:spPr>
          <a:xfrm>
            <a:off x="311700" y="460625"/>
            <a:ext cx="1893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Dynamics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252" name="Google Shape;3252;p219"/>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2018</a:t>
            </a:r>
            <a:r>
              <a:rPr lang="en-GB">
                <a:solidFill>
                  <a:schemeClr val="dk1"/>
                </a:solidFill>
              </a:rPr>
              <a:t> Q22</a:t>
            </a:r>
            <a:endParaRPr>
              <a:solidFill>
                <a:schemeClr val="dk1"/>
              </a:solidFill>
            </a:endParaRPr>
          </a:p>
        </p:txBody>
      </p:sp>
      <p:sp>
        <p:nvSpPr>
          <p:cNvPr id="3253" name="Google Shape;3253;p219"/>
          <p:cNvSpPr txBox="1"/>
          <p:nvPr/>
        </p:nvSpPr>
        <p:spPr>
          <a:xfrm>
            <a:off x="382900" y="2260925"/>
            <a:ext cx="4289700" cy="233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where:</a:t>
            </a:r>
            <a:endParaRPr/>
          </a:p>
          <a:p>
            <a:pPr marL="0" lvl="0" indent="0" algn="l" rtl="0">
              <a:spcBef>
                <a:spcPts val="0"/>
              </a:spcBef>
              <a:spcAft>
                <a:spcPts val="0"/>
              </a:spcAft>
              <a:buNone/>
            </a:pPr>
            <a:endParaRPr/>
          </a:p>
          <a:p>
            <a:pPr marL="0" lvl="0" indent="0" algn="l" rtl="0">
              <a:spcBef>
                <a:spcPts val="0"/>
              </a:spcBef>
              <a:spcAft>
                <a:spcPts val="0"/>
              </a:spcAft>
              <a:buNone/>
            </a:pPr>
            <a:r>
              <a:rPr lang="en-GB"/>
              <a:t>E is the energy of the wave in J </a:t>
            </a:r>
            <a:endParaRPr/>
          </a:p>
          <a:p>
            <a:pPr marL="0" lvl="0" indent="0" algn="l" rtl="0">
              <a:spcBef>
                <a:spcPts val="0"/>
              </a:spcBef>
              <a:spcAft>
                <a:spcPts val="0"/>
              </a:spcAft>
              <a:buNone/>
            </a:pPr>
            <a:r>
              <a:rPr lang="en-GB"/>
              <a:t>ρ is the density of the water in kg m</a:t>
            </a:r>
            <a:r>
              <a:rPr lang="en-GB" baseline="30000"/>
              <a:t>−3</a:t>
            </a:r>
            <a:r>
              <a:rPr lang="en-GB"/>
              <a:t>  </a:t>
            </a:r>
            <a:endParaRPr/>
          </a:p>
          <a:p>
            <a:pPr marL="0" lvl="0" indent="0" algn="l" rtl="0">
              <a:spcBef>
                <a:spcPts val="0"/>
              </a:spcBef>
              <a:spcAft>
                <a:spcPts val="0"/>
              </a:spcAft>
              <a:buNone/>
            </a:pPr>
            <a:r>
              <a:rPr lang="en-GB"/>
              <a:t>g is the gravitational field strength in N kg</a:t>
            </a:r>
            <a:r>
              <a:rPr lang="en-GB" baseline="30000"/>
              <a:t>−1</a:t>
            </a:r>
            <a:r>
              <a:rPr lang="en-GB"/>
              <a:t>  </a:t>
            </a:r>
            <a:endParaRPr/>
          </a:p>
          <a:p>
            <a:pPr marL="0" lvl="0" indent="0" algn="l" rtl="0">
              <a:spcBef>
                <a:spcPts val="0"/>
              </a:spcBef>
              <a:spcAft>
                <a:spcPts val="0"/>
              </a:spcAft>
              <a:buNone/>
            </a:pPr>
            <a:r>
              <a:rPr lang="en-GB"/>
              <a:t>A is the amplitude of the wave in m.</a:t>
            </a:r>
            <a:endParaRPr/>
          </a:p>
          <a:p>
            <a:pPr marL="0" lvl="0" indent="0" algn="l" rtl="0">
              <a:spcBef>
                <a:spcPts val="0"/>
              </a:spcBef>
              <a:spcAft>
                <a:spcPts val="0"/>
              </a:spcAft>
              <a:buNone/>
            </a:pPr>
            <a:endParaRPr/>
          </a:p>
          <a:p>
            <a:pPr marL="0" lvl="0" indent="0" algn="l" rtl="0">
              <a:spcBef>
                <a:spcPts val="0"/>
              </a:spcBef>
              <a:spcAft>
                <a:spcPts val="0"/>
              </a:spcAft>
              <a:buNone/>
            </a:pPr>
            <a:r>
              <a:rPr lang="en-GB"/>
              <a:t>A wave out at sea has an amplitude of 3·5 m.</a:t>
            </a:r>
            <a:endParaRPr/>
          </a:p>
          <a:p>
            <a:pPr marL="0" lvl="0" indent="0" algn="l" rtl="0">
              <a:spcBef>
                <a:spcPts val="0"/>
              </a:spcBef>
              <a:spcAft>
                <a:spcPts val="0"/>
              </a:spcAft>
              <a:buNone/>
            </a:pPr>
            <a:r>
              <a:rPr lang="en-GB"/>
              <a:t> </a:t>
            </a:r>
            <a:endParaRPr/>
          </a:p>
          <a:p>
            <a:pPr marL="0" lvl="0" indent="0" algn="l" rtl="0">
              <a:spcBef>
                <a:spcPts val="0"/>
              </a:spcBef>
              <a:spcAft>
                <a:spcPts val="0"/>
              </a:spcAft>
              <a:buNone/>
            </a:pPr>
            <a:r>
              <a:rPr lang="en-GB"/>
              <a:t>The density of the sea water is 1·02 × 10</a:t>
            </a:r>
            <a:r>
              <a:rPr lang="en-GB" baseline="30000"/>
              <a:t>3</a:t>
            </a:r>
            <a:r>
              <a:rPr lang="en-GB"/>
              <a:t> kg m</a:t>
            </a:r>
            <a:r>
              <a:rPr lang="en-GB" baseline="30000"/>
              <a:t>−3</a:t>
            </a:r>
            <a:r>
              <a:rPr lang="en-GB"/>
              <a:t>. </a:t>
            </a:r>
            <a:endParaRPr/>
          </a:p>
        </p:txBody>
      </p:sp>
      <p:sp>
        <p:nvSpPr>
          <p:cNvPr id="3254" name="Google Shape;3254;p219"/>
          <p:cNvSpPr txBox="1"/>
          <p:nvPr/>
        </p:nvSpPr>
        <p:spPr>
          <a:xfrm>
            <a:off x="311700" y="1033325"/>
            <a:ext cx="4572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energy of a water wave can be calculated using</a:t>
            </a:r>
            <a:endParaRPr/>
          </a:p>
        </p:txBody>
      </p:sp>
      <p:sp>
        <p:nvSpPr>
          <p:cNvPr id="3255" name="Google Shape;3255;p219"/>
          <p:cNvSpPr txBox="1"/>
          <p:nvPr/>
        </p:nvSpPr>
        <p:spPr>
          <a:xfrm>
            <a:off x="5012775" y="1648925"/>
            <a:ext cx="37197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
        <p:nvSpPr>
          <p:cNvPr id="3256" name="Google Shape;3256;p219"/>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257" name="Google Shape;3257;p219"/>
          <p:cNvSpPr/>
          <p:nvPr/>
        </p:nvSpPr>
        <p:spPr>
          <a:xfrm>
            <a:off x="5002175" y="1712900"/>
            <a:ext cx="3923700" cy="627000"/>
          </a:xfrm>
          <a:prstGeom prst="rect">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a:t>
            </a:r>
            <a:endParaRPr b="1"/>
          </a:p>
          <a:p>
            <a:pPr marL="0" lvl="0" indent="0" algn="l" rtl="0">
              <a:spcBef>
                <a:spcPts val="0"/>
              </a:spcBef>
              <a:spcAft>
                <a:spcPts val="0"/>
              </a:spcAft>
              <a:buNone/>
            </a:pPr>
            <a:r>
              <a:rPr lang="en-GB">
                <a:solidFill>
                  <a:schemeClr val="dk1"/>
                </a:solidFill>
              </a:rPr>
              <a:t>The energy of the wave is</a:t>
            </a:r>
            <a:endParaRPr/>
          </a:p>
          <a:p>
            <a:pPr marL="0" lvl="0" indent="0" algn="l" rtl="0">
              <a:spcBef>
                <a:spcPts val="0"/>
              </a:spcBef>
              <a:spcAft>
                <a:spcPts val="2500"/>
              </a:spcAft>
              <a:buNone/>
            </a:pPr>
            <a:endParaRPr/>
          </a:p>
        </p:txBody>
      </p:sp>
      <p:pic>
        <p:nvPicPr>
          <p:cNvPr id="3258" name="Google Shape;3258;p219"/>
          <p:cNvPicPr preferRelativeResize="0"/>
          <p:nvPr/>
        </p:nvPicPr>
        <p:blipFill>
          <a:blip r:embed="rId4">
            <a:alphaModFix/>
          </a:blip>
          <a:stretch>
            <a:fillRect/>
          </a:stretch>
        </p:blipFill>
        <p:spPr>
          <a:xfrm>
            <a:off x="1795700" y="1472300"/>
            <a:ext cx="1184626" cy="831300"/>
          </a:xfrm>
          <a:prstGeom prst="rect">
            <a:avLst/>
          </a:prstGeom>
          <a:noFill/>
          <a:ln>
            <a:noFill/>
          </a:ln>
        </p:spPr>
      </p:pic>
      <p:sp>
        <p:nvSpPr>
          <p:cNvPr id="3259" name="Google Shape;3259;p219"/>
          <p:cNvSpPr txBox="1"/>
          <p:nvPr/>
        </p:nvSpPr>
        <p:spPr>
          <a:xfrm>
            <a:off x="5144031" y="3184500"/>
            <a:ext cx="1698600" cy="354000"/>
          </a:xfrm>
          <a:prstGeom prst="rect">
            <a:avLst/>
          </a:prstGeom>
          <a:solidFill>
            <a:srgbClr val="C9DAF8"/>
          </a:solid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0"/>
              </a:spcAft>
              <a:buNone/>
            </a:pPr>
            <a:endParaRPr sz="1100">
              <a:solidFill>
                <a:schemeClr val="dk1"/>
              </a:solidFill>
            </a:endParaRPr>
          </a:p>
        </p:txBody>
      </p:sp>
      <p:pic>
        <p:nvPicPr>
          <p:cNvPr id="3260" name="Google Shape;3260;p219"/>
          <p:cNvPicPr preferRelativeResize="0"/>
          <p:nvPr/>
        </p:nvPicPr>
        <p:blipFill>
          <a:blip r:embed="rId5">
            <a:alphaModFix/>
          </a:blip>
          <a:stretch>
            <a:fillRect/>
          </a:stretch>
        </p:blipFill>
        <p:spPr>
          <a:xfrm>
            <a:off x="5188700" y="2480225"/>
            <a:ext cx="1762549" cy="1762549"/>
          </a:xfrm>
          <a:prstGeom prst="rect">
            <a:avLst/>
          </a:prstGeom>
          <a:noFill/>
          <a:ln>
            <a:noFill/>
          </a:ln>
        </p:spPr>
      </p:pic>
      <p:pic>
        <p:nvPicPr>
          <p:cNvPr id="3261" name="Google Shape;3261;p219">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Shape 3265"/>
        <p:cNvGrpSpPr/>
        <p:nvPr/>
      </p:nvGrpSpPr>
      <p:grpSpPr>
        <a:xfrm>
          <a:off x="0" y="0"/>
          <a:ext cx="0" cy="0"/>
          <a:chOff x="0" y="0"/>
          <a:chExt cx="0" cy="0"/>
        </a:xfrm>
      </p:grpSpPr>
      <p:sp>
        <p:nvSpPr>
          <p:cNvPr id="3266" name="Google Shape;3266;p220"/>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Unfamiliar Physics</a:t>
            </a:r>
            <a:endParaRPr sz="1000" i="1">
              <a:solidFill>
                <a:schemeClr val="dk1"/>
              </a:solidFill>
            </a:endParaRPr>
          </a:p>
        </p:txBody>
      </p:sp>
      <p:sp>
        <p:nvSpPr>
          <p:cNvPr id="3267" name="Google Shape;3267;p22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268" name="Google Shape;3268;p220"/>
          <p:cNvSpPr txBox="1">
            <a:spLocks noGrp="1"/>
          </p:cNvSpPr>
          <p:nvPr>
            <p:ph type="title"/>
          </p:nvPr>
        </p:nvSpPr>
        <p:spPr>
          <a:xfrm>
            <a:off x="311700" y="460625"/>
            <a:ext cx="1893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Dynamics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269" name="Google Shape;3269;p220"/>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2020</a:t>
            </a:r>
            <a:r>
              <a:rPr lang="en-GB">
                <a:solidFill>
                  <a:schemeClr val="dk1"/>
                </a:solidFill>
              </a:rPr>
              <a:t> Q4</a:t>
            </a:r>
            <a:endParaRPr>
              <a:solidFill>
                <a:schemeClr val="dk1"/>
              </a:solidFill>
            </a:endParaRPr>
          </a:p>
        </p:txBody>
      </p:sp>
      <p:sp>
        <p:nvSpPr>
          <p:cNvPr id="3270" name="Google Shape;3270;p220"/>
          <p:cNvSpPr txBox="1"/>
          <p:nvPr/>
        </p:nvSpPr>
        <p:spPr>
          <a:xfrm>
            <a:off x="311700" y="2429225"/>
            <a:ext cx="4572000" cy="246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relationship between </a:t>
            </a:r>
            <a:r>
              <a:rPr lang="en-GB" i="1"/>
              <a:t>F</a:t>
            </a:r>
            <a:r>
              <a:rPr lang="en-GB"/>
              <a:t> and </a:t>
            </a:r>
            <a:r>
              <a:rPr lang="en-GB" i="1"/>
              <a:t>y</a:t>
            </a:r>
            <a:r>
              <a:rPr lang="en-GB"/>
              <a:t> is</a:t>
            </a:r>
            <a:endParaRPr/>
          </a:p>
          <a:p>
            <a:pPr marL="0" lvl="0" indent="0" algn="ctr" rtl="0">
              <a:spcBef>
                <a:spcPts val="1000"/>
              </a:spcBef>
              <a:spcAft>
                <a:spcPts val="0"/>
              </a:spcAft>
              <a:buNone/>
            </a:pPr>
            <a:r>
              <a:rPr lang="en-GB" i="1"/>
              <a:t>F = ky</a:t>
            </a:r>
            <a:endParaRPr i="1"/>
          </a:p>
          <a:p>
            <a:pPr marL="0" lvl="0" indent="0" algn="l" rtl="0">
              <a:spcBef>
                <a:spcPts val="1000"/>
              </a:spcBef>
              <a:spcAft>
                <a:spcPts val="0"/>
              </a:spcAft>
              <a:buNone/>
            </a:pPr>
            <a:r>
              <a:rPr lang="en-GB"/>
              <a:t>where </a:t>
            </a:r>
            <a:r>
              <a:rPr lang="en-GB" i="1"/>
              <a:t>k</a:t>
            </a:r>
            <a:r>
              <a:rPr lang="en-GB"/>
              <a:t> is the spring constant of the spring.</a:t>
            </a:r>
            <a:endParaRPr/>
          </a:p>
          <a:p>
            <a:pPr marL="0" lvl="0" indent="0" algn="l" rtl="0">
              <a:spcBef>
                <a:spcPts val="1000"/>
              </a:spcBef>
              <a:spcAft>
                <a:spcPts val="0"/>
              </a:spcAft>
              <a:buNone/>
            </a:pPr>
            <a:r>
              <a:rPr lang="en-GB"/>
              <a:t>The length of the spring with no mass attached is 0∙080 m.</a:t>
            </a:r>
            <a:endParaRPr/>
          </a:p>
          <a:p>
            <a:pPr marL="0" lvl="0" indent="0" algn="l" rtl="0">
              <a:spcBef>
                <a:spcPts val="1000"/>
              </a:spcBef>
              <a:spcAft>
                <a:spcPts val="0"/>
              </a:spcAft>
              <a:buNone/>
            </a:pPr>
            <a:r>
              <a:rPr lang="en-GB"/>
              <a:t>When a mass is attached to the spring, the length of the </a:t>
            </a:r>
            <a:endParaRPr/>
          </a:p>
          <a:p>
            <a:pPr marL="0" lvl="0" indent="0" algn="l" rtl="0">
              <a:spcBef>
                <a:spcPts val="1000"/>
              </a:spcBef>
              <a:spcAft>
                <a:spcPts val="0"/>
              </a:spcAft>
              <a:buNone/>
            </a:pPr>
            <a:r>
              <a:rPr lang="en-GB"/>
              <a:t>spring increases to </a:t>
            </a:r>
            <a:r>
              <a:rPr lang="en-GB" b="1"/>
              <a:t>0∙110 m</a:t>
            </a:r>
            <a:r>
              <a:rPr lang="en-GB"/>
              <a:t>. </a:t>
            </a:r>
            <a:endParaRPr/>
          </a:p>
          <a:p>
            <a:pPr marL="0" lvl="0" indent="0" algn="l" rtl="0">
              <a:spcBef>
                <a:spcPts val="1000"/>
              </a:spcBef>
              <a:spcAft>
                <a:spcPts val="0"/>
              </a:spcAft>
              <a:buNone/>
            </a:pPr>
            <a:r>
              <a:rPr lang="en-GB"/>
              <a:t>The spring constant of the spring is </a:t>
            </a:r>
            <a:r>
              <a:rPr lang="en-GB" b="1"/>
              <a:t>12 N m</a:t>
            </a:r>
            <a:r>
              <a:rPr lang="en-GB" b="1" baseline="30000"/>
              <a:t>−1</a:t>
            </a:r>
            <a:r>
              <a:rPr lang="en-GB"/>
              <a:t>.</a:t>
            </a:r>
            <a:endParaRPr/>
          </a:p>
        </p:txBody>
      </p:sp>
      <p:sp>
        <p:nvSpPr>
          <p:cNvPr id="3271" name="Google Shape;3271;p220"/>
          <p:cNvSpPr txBox="1"/>
          <p:nvPr/>
        </p:nvSpPr>
        <p:spPr>
          <a:xfrm>
            <a:off x="311700" y="1033325"/>
            <a:ext cx="45720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A student designs an experiment to investigate the relationship between the extension y of a spring and the magnitude of the force </a:t>
            </a:r>
            <a:r>
              <a:rPr lang="en-GB" i="1"/>
              <a:t>F</a:t>
            </a:r>
            <a:r>
              <a:rPr lang="en-GB"/>
              <a:t> applied to it.</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a:t>Different masses are attached to the spring and the length of the spring is recorded for each mass.</a:t>
            </a:r>
            <a:endParaRPr/>
          </a:p>
          <a:p>
            <a:pPr marL="0" lvl="0" indent="0" algn="l" rtl="0">
              <a:spcBef>
                <a:spcPts val="0"/>
              </a:spcBef>
              <a:spcAft>
                <a:spcPts val="0"/>
              </a:spcAft>
              <a:buNone/>
            </a:pPr>
            <a:endParaRPr/>
          </a:p>
        </p:txBody>
      </p:sp>
      <p:sp>
        <p:nvSpPr>
          <p:cNvPr id="3272" name="Google Shape;3272;p220"/>
          <p:cNvSpPr txBox="1"/>
          <p:nvPr/>
        </p:nvSpPr>
        <p:spPr>
          <a:xfrm>
            <a:off x="5012775" y="1648925"/>
            <a:ext cx="37197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
        <p:nvSpPr>
          <p:cNvPr id="3273" name="Google Shape;3273;p220"/>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274" name="Google Shape;3274;p220"/>
          <p:cNvSpPr/>
          <p:nvPr/>
        </p:nvSpPr>
        <p:spPr>
          <a:xfrm>
            <a:off x="5302675" y="2544450"/>
            <a:ext cx="3623100" cy="765000"/>
          </a:xfrm>
          <a:prstGeom prst="rect">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a:t>
            </a:r>
            <a:endParaRPr b="1"/>
          </a:p>
          <a:p>
            <a:pPr marL="0" lvl="0" indent="0" algn="l" rtl="0">
              <a:spcBef>
                <a:spcPts val="0"/>
              </a:spcBef>
              <a:spcAft>
                <a:spcPts val="0"/>
              </a:spcAft>
              <a:buNone/>
            </a:pPr>
            <a:r>
              <a:rPr lang="en-GB">
                <a:solidFill>
                  <a:schemeClr val="dk1"/>
                </a:solidFill>
              </a:rPr>
              <a:t>The magnitude of the force applied to the spring is</a:t>
            </a:r>
            <a:endParaRPr/>
          </a:p>
          <a:p>
            <a:pPr marL="0" lvl="0" indent="0" algn="l" rtl="0">
              <a:spcBef>
                <a:spcPts val="0"/>
              </a:spcBef>
              <a:spcAft>
                <a:spcPts val="2500"/>
              </a:spcAft>
              <a:buNone/>
            </a:pPr>
            <a:endParaRPr/>
          </a:p>
        </p:txBody>
      </p:sp>
      <p:sp>
        <p:nvSpPr>
          <p:cNvPr id="3275" name="Google Shape;3275;p220"/>
          <p:cNvSpPr txBox="1"/>
          <p:nvPr/>
        </p:nvSpPr>
        <p:spPr>
          <a:xfrm>
            <a:off x="6775256" y="3658024"/>
            <a:ext cx="1698600" cy="354000"/>
          </a:xfrm>
          <a:prstGeom prst="rect">
            <a:avLst/>
          </a:prstGeom>
          <a:solidFill>
            <a:srgbClr val="C9DAF8"/>
          </a:solid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0"/>
              </a:spcAft>
              <a:buNone/>
            </a:pPr>
            <a:endParaRPr sz="1100">
              <a:solidFill>
                <a:schemeClr val="dk1"/>
              </a:solidFill>
            </a:endParaRPr>
          </a:p>
        </p:txBody>
      </p:sp>
      <p:pic>
        <p:nvPicPr>
          <p:cNvPr id="3276" name="Google Shape;3276;p220"/>
          <p:cNvPicPr preferRelativeResize="0"/>
          <p:nvPr/>
        </p:nvPicPr>
        <p:blipFill>
          <a:blip r:embed="rId4">
            <a:alphaModFix/>
          </a:blip>
          <a:stretch>
            <a:fillRect/>
          </a:stretch>
        </p:blipFill>
        <p:spPr>
          <a:xfrm>
            <a:off x="6902838" y="3373675"/>
            <a:ext cx="1443425" cy="1569850"/>
          </a:xfrm>
          <a:prstGeom prst="rect">
            <a:avLst/>
          </a:prstGeom>
          <a:noFill/>
          <a:ln>
            <a:noFill/>
          </a:ln>
        </p:spPr>
      </p:pic>
      <p:pic>
        <p:nvPicPr>
          <p:cNvPr id="3277" name="Google Shape;3277;p220"/>
          <p:cNvPicPr preferRelativeResize="0"/>
          <p:nvPr/>
        </p:nvPicPr>
        <p:blipFill>
          <a:blip r:embed="rId5">
            <a:alphaModFix/>
          </a:blip>
          <a:stretch>
            <a:fillRect/>
          </a:stretch>
        </p:blipFill>
        <p:spPr>
          <a:xfrm>
            <a:off x="5214025" y="1033325"/>
            <a:ext cx="1553925" cy="1452400"/>
          </a:xfrm>
          <a:prstGeom prst="rect">
            <a:avLst/>
          </a:prstGeom>
          <a:noFill/>
          <a:ln>
            <a:noFill/>
          </a:ln>
        </p:spPr>
      </p:pic>
      <p:pic>
        <p:nvPicPr>
          <p:cNvPr id="3278" name="Google Shape;3278;p220">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Shape 3282"/>
        <p:cNvGrpSpPr/>
        <p:nvPr/>
      </p:nvGrpSpPr>
      <p:grpSpPr>
        <a:xfrm>
          <a:off x="0" y="0"/>
          <a:ext cx="0" cy="0"/>
          <a:chOff x="0" y="0"/>
          <a:chExt cx="0" cy="0"/>
        </a:xfrm>
      </p:grpSpPr>
      <p:sp>
        <p:nvSpPr>
          <p:cNvPr id="3283" name="Google Shape;3283;p221"/>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Unfamiliar Physics</a:t>
            </a:r>
            <a:endParaRPr sz="1000" i="1">
              <a:solidFill>
                <a:schemeClr val="dk1"/>
              </a:solidFill>
            </a:endParaRPr>
          </a:p>
        </p:txBody>
      </p:sp>
      <p:sp>
        <p:nvSpPr>
          <p:cNvPr id="3284" name="Google Shape;3284;p22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285" name="Google Shape;3285;p221"/>
          <p:cNvSpPr txBox="1">
            <a:spLocks noGrp="1"/>
          </p:cNvSpPr>
          <p:nvPr>
            <p:ph type="title"/>
          </p:nvPr>
        </p:nvSpPr>
        <p:spPr>
          <a:xfrm>
            <a:off x="311700" y="460625"/>
            <a:ext cx="1893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Dynamics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286" name="Google Shape;3286;p221"/>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2024</a:t>
            </a:r>
            <a:r>
              <a:rPr lang="en-GB">
                <a:solidFill>
                  <a:schemeClr val="dk1"/>
                </a:solidFill>
              </a:rPr>
              <a:t> Q18</a:t>
            </a:r>
            <a:endParaRPr>
              <a:solidFill>
                <a:schemeClr val="dk1"/>
              </a:solidFill>
            </a:endParaRPr>
          </a:p>
        </p:txBody>
      </p:sp>
      <p:sp>
        <p:nvSpPr>
          <p:cNvPr id="3287" name="Google Shape;3287;p221"/>
          <p:cNvSpPr txBox="1"/>
          <p:nvPr/>
        </p:nvSpPr>
        <p:spPr>
          <a:xfrm>
            <a:off x="311700" y="1847375"/>
            <a:ext cx="4054800" cy="2380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i="1"/>
              <a:t>F</a:t>
            </a:r>
            <a:r>
              <a:rPr lang="en-GB" i="1" baseline="-25000"/>
              <a:t>b</a:t>
            </a:r>
            <a:r>
              <a:rPr lang="en-GB" i="1"/>
              <a:t> = ρgV</a:t>
            </a:r>
            <a:endParaRPr i="1"/>
          </a:p>
          <a:p>
            <a:pPr marL="0" lvl="0" indent="0" algn="ctr" rtl="0">
              <a:spcBef>
                <a:spcPts val="1000"/>
              </a:spcBef>
              <a:spcAft>
                <a:spcPts val="0"/>
              </a:spcAft>
              <a:buNone/>
            </a:pPr>
            <a:endParaRPr i="1"/>
          </a:p>
          <a:p>
            <a:pPr marL="0" lvl="0" indent="0" algn="l" rtl="0">
              <a:spcBef>
                <a:spcPts val="1000"/>
              </a:spcBef>
              <a:spcAft>
                <a:spcPts val="0"/>
              </a:spcAft>
              <a:buNone/>
            </a:pPr>
            <a:r>
              <a:rPr lang="en-GB"/>
              <a:t>where: 	ρ is the density of the fluid in kg m</a:t>
            </a:r>
            <a:r>
              <a:rPr lang="en-GB" baseline="30000"/>
              <a:t>−3</a:t>
            </a:r>
            <a:r>
              <a:rPr lang="en-GB"/>
              <a:t> </a:t>
            </a:r>
            <a:endParaRPr/>
          </a:p>
          <a:p>
            <a:pPr marL="0" lvl="0" indent="0" algn="l" rtl="0">
              <a:spcBef>
                <a:spcPts val="0"/>
              </a:spcBef>
              <a:spcAft>
                <a:spcPts val="0"/>
              </a:spcAft>
              <a:buNone/>
            </a:pPr>
            <a:endParaRPr/>
          </a:p>
          <a:p>
            <a:pPr marL="914400" lvl="0" indent="0" algn="l" rtl="0">
              <a:spcBef>
                <a:spcPts val="0"/>
              </a:spcBef>
              <a:spcAft>
                <a:spcPts val="0"/>
              </a:spcAft>
              <a:buNone/>
            </a:pPr>
            <a:r>
              <a:rPr lang="en-GB"/>
              <a:t>g is the gravitational field strength in N kg</a:t>
            </a:r>
            <a:r>
              <a:rPr lang="en-GB" baseline="30000"/>
              <a:t>−1</a:t>
            </a:r>
            <a:r>
              <a:rPr lang="en-GB"/>
              <a:t> </a:t>
            </a:r>
            <a:endParaRPr/>
          </a:p>
          <a:p>
            <a:pPr marL="457200" lvl="0" indent="457200" algn="l" rtl="0">
              <a:spcBef>
                <a:spcPts val="0"/>
              </a:spcBef>
              <a:spcAft>
                <a:spcPts val="0"/>
              </a:spcAft>
              <a:buNone/>
            </a:pPr>
            <a:endParaRPr/>
          </a:p>
          <a:p>
            <a:pPr marL="457200" lvl="0" indent="457200" algn="l" rtl="0">
              <a:spcBef>
                <a:spcPts val="0"/>
              </a:spcBef>
              <a:spcAft>
                <a:spcPts val="0"/>
              </a:spcAft>
              <a:buNone/>
            </a:pPr>
            <a:r>
              <a:rPr lang="en-GB"/>
              <a:t>V is the volume of the object in m</a:t>
            </a:r>
            <a:r>
              <a:rPr lang="en-GB" baseline="30000"/>
              <a:t>3</a:t>
            </a:r>
            <a:r>
              <a:rPr lang="en-GB"/>
              <a:t>.</a:t>
            </a:r>
            <a:endParaRPr/>
          </a:p>
          <a:p>
            <a:pPr marL="0" lvl="0" indent="0" algn="l" rtl="0">
              <a:spcBef>
                <a:spcPts val="0"/>
              </a:spcBef>
              <a:spcAft>
                <a:spcPts val="0"/>
              </a:spcAft>
              <a:buNone/>
            </a:pPr>
            <a:endParaRPr/>
          </a:p>
        </p:txBody>
      </p:sp>
      <p:sp>
        <p:nvSpPr>
          <p:cNvPr id="3288" name="Google Shape;3288;p221"/>
          <p:cNvSpPr txBox="1"/>
          <p:nvPr/>
        </p:nvSpPr>
        <p:spPr>
          <a:xfrm>
            <a:off x="311700" y="1094825"/>
            <a:ext cx="4457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size of the buoyancy force F</a:t>
            </a:r>
            <a:r>
              <a:rPr lang="en-GB" baseline="-25000"/>
              <a:t>b</a:t>
            </a:r>
            <a:r>
              <a:rPr lang="en-GB"/>
              <a:t> acting on an object immersed in a fluid is given by the relationship</a:t>
            </a:r>
            <a:endParaRPr/>
          </a:p>
          <a:p>
            <a:pPr marL="0" lvl="0" indent="0" algn="l" rtl="0">
              <a:spcBef>
                <a:spcPts val="0"/>
              </a:spcBef>
              <a:spcAft>
                <a:spcPts val="0"/>
              </a:spcAft>
              <a:buNone/>
            </a:pPr>
            <a:endParaRPr/>
          </a:p>
        </p:txBody>
      </p:sp>
      <p:sp>
        <p:nvSpPr>
          <p:cNvPr id="3289" name="Google Shape;3289;p221"/>
          <p:cNvSpPr txBox="1"/>
          <p:nvPr/>
        </p:nvSpPr>
        <p:spPr>
          <a:xfrm>
            <a:off x="5004025" y="1403925"/>
            <a:ext cx="37197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
        <p:nvSpPr>
          <p:cNvPr id="3290" name="Google Shape;3290;p221"/>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291" name="Google Shape;3291;p221"/>
          <p:cNvSpPr/>
          <p:nvPr/>
        </p:nvSpPr>
        <p:spPr>
          <a:xfrm>
            <a:off x="4917675" y="1311525"/>
            <a:ext cx="3955200" cy="978000"/>
          </a:xfrm>
          <a:prstGeom prst="rect">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a:t>
            </a:r>
            <a:endParaRPr b="1"/>
          </a:p>
          <a:p>
            <a:pPr marL="0" lvl="0" indent="0" algn="l" rtl="0">
              <a:spcBef>
                <a:spcPts val="0"/>
              </a:spcBef>
              <a:spcAft>
                <a:spcPts val="0"/>
              </a:spcAft>
              <a:buNone/>
            </a:pPr>
            <a:r>
              <a:rPr lang="en-GB">
                <a:solidFill>
                  <a:schemeClr val="dk1"/>
                </a:solidFill>
              </a:rPr>
              <a:t>The volume of an object that experiences a buoyancy force of </a:t>
            </a:r>
            <a:r>
              <a:rPr lang="en-GB" b="1">
                <a:solidFill>
                  <a:schemeClr val="dk1"/>
                </a:solidFill>
              </a:rPr>
              <a:t>360 N</a:t>
            </a:r>
            <a:r>
              <a:rPr lang="en-GB">
                <a:solidFill>
                  <a:schemeClr val="dk1"/>
                </a:solidFill>
              </a:rPr>
              <a:t> when immersed in a fluid of density </a:t>
            </a:r>
            <a:r>
              <a:rPr lang="en-GB" b="1">
                <a:solidFill>
                  <a:schemeClr val="dk1"/>
                </a:solidFill>
              </a:rPr>
              <a:t>1020 kg m</a:t>
            </a:r>
            <a:r>
              <a:rPr lang="en-GB" b="1" baseline="30000">
                <a:solidFill>
                  <a:schemeClr val="dk1"/>
                </a:solidFill>
              </a:rPr>
              <a:t>−3</a:t>
            </a:r>
            <a:r>
              <a:rPr lang="en-GB">
                <a:solidFill>
                  <a:schemeClr val="dk1"/>
                </a:solidFill>
              </a:rPr>
              <a:t> is</a:t>
            </a:r>
            <a:endParaRPr/>
          </a:p>
          <a:p>
            <a:pPr marL="0" lvl="0" indent="0" algn="l" rtl="0">
              <a:spcBef>
                <a:spcPts val="0"/>
              </a:spcBef>
              <a:spcAft>
                <a:spcPts val="2500"/>
              </a:spcAft>
              <a:buNone/>
            </a:pPr>
            <a:endParaRPr/>
          </a:p>
        </p:txBody>
      </p:sp>
      <p:sp>
        <p:nvSpPr>
          <p:cNvPr id="3292" name="Google Shape;3292;p221"/>
          <p:cNvSpPr txBox="1"/>
          <p:nvPr/>
        </p:nvSpPr>
        <p:spPr>
          <a:xfrm>
            <a:off x="5133731" y="2513224"/>
            <a:ext cx="1698600" cy="354000"/>
          </a:xfrm>
          <a:prstGeom prst="rect">
            <a:avLst/>
          </a:prstGeom>
          <a:solidFill>
            <a:srgbClr val="C9DAF8"/>
          </a:solid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0"/>
              </a:spcAft>
              <a:buNone/>
            </a:pPr>
            <a:endParaRPr sz="1100">
              <a:solidFill>
                <a:schemeClr val="dk1"/>
              </a:solidFill>
            </a:endParaRPr>
          </a:p>
        </p:txBody>
      </p:sp>
      <p:pic>
        <p:nvPicPr>
          <p:cNvPr id="3293" name="Google Shape;3293;p221"/>
          <p:cNvPicPr preferRelativeResize="0"/>
          <p:nvPr/>
        </p:nvPicPr>
        <p:blipFill>
          <a:blip r:embed="rId4">
            <a:alphaModFix/>
          </a:blip>
          <a:stretch>
            <a:fillRect/>
          </a:stretch>
        </p:blipFill>
        <p:spPr>
          <a:xfrm>
            <a:off x="5199550" y="2565125"/>
            <a:ext cx="1566950" cy="1525171"/>
          </a:xfrm>
          <a:prstGeom prst="rect">
            <a:avLst/>
          </a:prstGeom>
          <a:noFill/>
          <a:ln>
            <a:noFill/>
          </a:ln>
        </p:spPr>
      </p:pic>
      <p:pic>
        <p:nvPicPr>
          <p:cNvPr id="3294" name="Google Shape;3294;p221">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3"/>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Electricity</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270" name="Google Shape;270;p33"/>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2018</a:t>
            </a:r>
            <a:r>
              <a:rPr lang="en-GB">
                <a:solidFill>
                  <a:schemeClr val="dk1"/>
                </a:solidFill>
              </a:rPr>
              <a:t> Q7</a:t>
            </a:r>
            <a:endParaRPr/>
          </a:p>
        </p:txBody>
      </p:sp>
      <p:sp>
        <p:nvSpPr>
          <p:cNvPr id="271" name="Google Shape;271;p3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72" name="Google Shape;272;p33"/>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273" name="Google Shape;273;p33"/>
          <p:cNvSpPr txBox="1"/>
          <p:nvPr/>
        </p:nvSpPr>
        <p:spPr>
          <a:xfrm>
            <a:off x="382900" y="1187000"/>
            <a:ext cx="41892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filament lamp consists of a thin coil of resistance wire surrounded by a low pressure gas, enclosed in a glass bulb.</a:t>
            </a:r>
            <a:endParaRPr/>
          </a:p>
        </p:txBody>
      </p:sp>
      <p:sp>
        <p:nvSpPr>
          <p:cNvPr id="274" name="Google Shape;274;p33"/>
          <p:cNvSpPr txBox="1"/>
          <p:nvPr/>
        </p:nvSpPr>
        <p:spPr>
          <a:xfrm>
            <a:off x="382900" y="3855700"/>
            <a:ext cx="39429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your knowledge of physics, comment on the suitability of this design as a light source.</a:t>
            </a:r>
            <a:endParaRPr/>
          </a:p>
        </p:txBody>
      </p:sp>
      <p:sp>
        <p:nvSpPr>
          <p:cNvPr id="275" name="Google Shape;275;p33"/>
          <p:cNvSpPr txBox="1"/>
          <p:nvPr/>
        </p:nvSpPr>
        <p:spPr>
          <a:xfrm>
            <a:off x="4572100" y="1747000"/>
            <a:ext cx="4403100" cy="27243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Two main things to consider here.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The thin coil of resistance wire. This gives you the opportunity to show off your understanding of resistance, voltage and current. What happens to the electrons as they flow through this thin wire…what causes it to glow? Why is a thin wire used and not a thick wire? Is it important that it is in a coil? Discussions about ohmic vs non-ohmic resistors would be appropriate here too.</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The low pressure gas - why is a low pressure gas used? Are there considerations to Gay-Lussac’s law? Could you describe what happens to a gas and its pressure when the gas is heated, as will inevitably happen when the bulb is lit? Does this give a reason why a low pressure gas is used? Also why is a gas in there at all…why not have no gas in the bulb?</a:t>
            </a:r>
            <a:endParaRPr sz="1100">
              <a:solidFill>
                <a:schemeClr val="dk1"/>
              </a:solidFill>
            </a:endParaRPr>
          </a:p>
        </p:txBody>
      </p:sp>
      <p:pic>
        <p:nvPicPr>
          <p:cNvPr id="276" name="Google Shape;276;p33"/>
          <p:cNvPicPr preferRelativeResize="0"/>
          <p:nvPr/>
        </p:nvPicPr>
        <p:blipFill>
          <a:blip r:embed="rId4">
            <a:alphaModFix/>
          </a:blip>
          <a:stretch>
            <a:fillRect/>
          </a:stretch>
        </p:blipFill>
        <p:spPr>
          <a:xfrm>
            <a:off x="508138" y="2018300"/>
            <a:ext cx="3692425" cy="1747150"/>
          </a:xfrm>
          <a:prstGeom prst="rect">
            <a:avLst/>
          </a:prstGeom>
          <a:noFill/>
          <a:ln>
            <a:noFill/>
          </a:ln>
        </p:spPr>
      </p:pic>
      <p:pic>
        <p:nvPicPr>
          <p:cNvPr id="277" name="Google Shape;277;p33">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Shape 3298"/>
        <p:cNvGrpSpPr/>
        <p:nvPr/>
      </p:nvGrpSpPr>
      <p:grpSpPr>
        <a:xfrm>
          <a:off x="0" y="0"/>
          <a:ext cx="0" cy="0"/>
          <a:chOff x="0" y="0"/>
          <a:chExt cx="0" cy="0"/>
        </a:xfrm>
      </p:grpSpPr>
      <p:sp>
        <p:nvSpPr>
          <p:cNvPr id="3299" name="Google Shape;3299;p222"/>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Unfamiliar Physics</a:t>
            </a:r>
            <a:endParaRPr sz="1000" i="1">
              <a:solidFill>
                <a:schemeClr val="dk1"/>
              </a:solidFill>
            </a:endParaRPr>
          </a:p>
        </p:txBody>
      </p:sp>
      <p:sp>
        <p:nvSpPr>
          <p:cNvPr id="3300" name="Google Shape;3300;p22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301" name="Google Shape;3301;p222"/>
          <p:cNvSpPr txBox="1">
            <a:spLocks noGrp="1"/>
          </p:cNvSpPr>
          <p:nvPr>
            <p:ph type="title"/>
          </p:nvPr>
        </p:nvSpPr>
        <p:spPr>
          <a:xfrm>
            <a:off x="311700" y="460625"/>
            <a:ext cx="3906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Properties of matter</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302" name="Google Shape;3302;p222"/>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None/>
            </a:pPr>
            <a:r>
              <a:rPr lang="en-GB" b="1">
                <a:solidFill>
                  <a:srgbClr val="0D1C45"/>
                </a:solidFill>
              </a:rPr>
              <a:t>2019</a:t>
            </a:r>
            <a:r>
              <a:rPr lang="en-GB">
                <a:solidFill>
                  <a:srgbClr val="0D1C45"/>
                </a:solidFill>
              </a:rPr>
              <a:t> Q14</a:t>
            </a:r>
            <a:endParaRPr>
              <a:solidFill>
                <a:schemeClr val="dk1"/>
              </a:solidFill>
            </a:endParaRPr>
          </a:p>
        </p:txBody>
      </p:sp>
      <p:sp>
        <p:nvSpPr>
          <p:cNvPr id="3303" name="Google Shape;3303;p222"/>
          <p:cNvSpPr txBox="1"/>
          <p:nvPr/>
        </p:nvSpPr>
        <p:spPr>
          <a:xfrm>
            <a:off x="311700" y="1094825"/>
            <a:ext cx="4124700" cy="233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pressure </a:t>
            </a:r>
            <a:r>
              <a:rPr lang="en-GB" i="1"/>
              <a:t>p</a:t>
            </a:r>
            <a:r>
              <a:rPr lang="en-GB"/>
              <a:t> due to a liquid at a depth </a:t>
            </a:r>
            <a:r>
              <a:rPr lang="en-GB" i="1"/>
              <a:t>h</a:t>
            </a:r>
            <a:r>
              <a:rPr lang="en-GB"/>
              <a:t> is given by the relationship</a:t>
            </a:r>
            <a:endParaRPr/>
          </a:p>
          <a:p>
            <a:pPr marL="0" lvl="0" indent="0" algn="l" rtl="0">
              <a:spcBef>
                <a:spcPts val="0"/>
              </a:spcBef>
              <a:spcAft>
                <a:spcPts val="0"/>
              </a:spcAft>
              <a:buNone/>
            </a:pPr>
            <a:endParaRPr/>
          </a:p>
          <a:p>
            <a:pPr marL="0" lvl="0" indent="0" algn="ctr" rtl="0">
              <a:spcBef>
                <a:spcPts val="0"/>
              </a:spcBef>
              <a:spcAft>
                <a:spcPts val="0"/>
              </a:spcAft>
              <a:buNone/>
            </a:pPr>
            <a:r>
              <a:rPr lang="en-GB" i="1"/>
              <a:t>p = </a:t>
            </a:r>
            <a:r>
              <a:rPr lang="en-GB" i="1">
                <a:solidFill>
                  <a:schemeClr val="dk1"/>
                </a:solidFill>
              </a:rPr>
              <a:t>ρgh</a:t>
            </a:r>
            <a:endParaRPr i="1"/>
          </a:p>
          <a:p>
            <a:pPr marL="0" lvl="0" indent="0" algn="l" rtl="0">
              <a:spcBef>
                <a:spcPts val="0"/>
              </a:spcBef>
              <a:spcAft>
                <a:spcPts val="0"/>
              </a:spcAft>
              <a:buNone/>
            </a:pPr>
            <a:endParaRPr/>
          </a:p>
          <a:p>
            <a:pPr marL="0" lvl="0" indent="0" algn="l" rtl="0">
              <a:spcBef>
                <a:spcPts val="0"/>
              </a:spcBef>
              <a:spcAft>
                <a:spcPts val="0"/>
              </a:spcAft>
              <a:buNone/>
            </a:pPr>
            <a:r>
              <a:rPr lang="en-GB"/>
              <a:t>where ρ is the density of the liquid and g is the gravitational field strength. </a:t>
            </a:r>
            <a:endParaRPr/>
          </a:p>
          <a:p>
            <a:pPr marL="0" lvl="0" indent="0" algn="l" rtl="0">
              <a:spcBef>
                <a:spcPts val="0"/>
              </a:spcBef>
              <a:spcAft>
                <a:spcPts val="0"/>
              </a:spcAft>
              <a:buNone/>
            </a:pPr>
            <a:endParaRPr/>
          </a:p>
          <a:p>
            <a:pPr marL="0" lvl="0" indent="0" algn="l" rtl="0">
              <a:spcBef>
                <a:spcPts val="0"/>
              </a:spcBef>
              <a:spcAft>
                <a:spcPts val="0"/>
              </a:spcAft>
              <a:buNone/>
            </a:pPr>
            <a:r>
              <a:rPr lang="en-GB"/>
              <a:t>A liquid has a density of 990 kg m</a:t>
            </a:r>
            <a:r>
              <a:rPr lang="en-GB" baseline="30000"/>
              <a:t>−3</a:t>
            </a:r>
            <a:r>
              <a:rPr lang="en-GB"/>
              <a:t>.</a:t>
            </a:r>
            <a:endParaRPr/>
          </a:p>
          <a:p>
            <a:pPr marL="0" lvl="0" indent="0" algn="l" rtl="0">
              <a:spcBef>
                <a:spcPts val="0"/>
              </a:spcBef>
              <a:spcAft>
                <a:spcPts val="0"/>
              </a:spcAft>
              <a:buNone/>
            </a:pPr>
            <a:endParaRPr/>
          </a:p>
        </p:txBody>
      </p:sp>
      <p:sp>
        <p:nvSpPr>
          <p:cNvPr id="3304" name="Google Shape;3304;p222"/>
          <p:cNvSpPr txBox="1"/>
          <p:nvPr/>
        </p:nvSpPr>
        <p:spPr>
          <a:xfrm>
            <a:off x="5004025" y="1403925"/>
            <a:ext cx="37197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
        <p:nvSpPr>
          <p:cNvPr id="3305" name="Google Shape;3305;p222"/>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306" name="Google Shape;3306;p222"/>
          <p:cNvSpPr/>
          <p:nvPr/>
        </p:nvSpPr>
        <p:spPr>
          <a:xfrm>
            <a:off x="4917675" y="1311525"/>
            <a:ext cx="3955200" cy="882000"/>
          </a:xfrm>
          <a:prstGeom prst="rect">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a:t>
            </a:r>
            <a:endParaRPr b="1"/>
          </a:p>
          <a:p>
            <a:pPr marL="0" lvl="0" indent="0" algn="l" rtl="0">
              <a:spcBef>
                <a:spcPts val="0"/>
              </a:spcBef>
              <a:spcAft>
                <a:spcPts val="0"/>
              </a:spcAft>
              <a:buNone/>
            </a:pPr>
            <a:r>
              <a:rPr lang="en-GB">
                <a:solidFill>
                  <a:schemeClr val="dk1"/>
                </a:solidFill>
              </a:rPr>
              <a:t>When the pressure due to the liquid is </a:t>
            </a:r>
            <a:r>
              <a:rPr lang="en-GB" b="1">
                <a:solidFill>
                  <a:schemeClr val="dk1"/>
                </a:solidFill>
              </a:rPr>
              <a:t>1470 Pa</a:t>
            </a:r>
            <a:r>
              <a:rPr lang="en-GB">
                <a:solidFill>
                  <a:schemeClr val="dk1"/>
                </a:solidFill>
              </a:rPr>
              <a:t>, the depth in the liquid is</a:t>
            </a:r>
            <a:endParaRPr/>
          </a:p>
          <a:p>
            <a:pPr marL="0" lvl="0" indent="0" algn="l" rtl="0">
              <a:spcBef>
                <a:spcPts val="0"/>
              </a:spcBef>
              <a:spcAft>
                <a:spcPts val="2500"/>
              </a:spcAft>
              <a:buNone/>
            </a:pPr>
            <a:endParaRPr/>
          </a:p>
        </p:txBody>
      </p:sp>
      <p:sp>
        <p:nvSpPr>
          <p:cNvPr id="3307" name="Google Shape;3307;p222"/>
          <p:cNvSpPr txBox="1"/>
          <p:nvPr/>
        </p:nvSpPr>
        <p:spPr>
          <a:xfrm>
            <a:off x="5133731" y="2678024"/>
            <a:ext cx="1698600" cy="354000"/>
          </a:xfrm>
          <a:prstGeom prst="rect">
            <a:avLst/>
          </a:prstGeom>
          <a:solidFill>
            <a:srgbClr val="C9DAF8"/>
          </a:solid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0"/>
              </a:spcAft>
              <a:buNone/>
            </a:pPr>
            <a:endParaRPr sz="1100">
              <a:solidFill>
                <a:schemeClr val="dk1"/>
              </a:solidFill>
            </a:endParaRPr>
          </a:p>
        </p:txBody>
      </p:sp>
      <p:pic>
        <p:nvPicPr>
          <p:cNvPr id="3308" name="Google Shape;3308;p222"/>
          <p:cNvPicPr preferRelativeResize="0"/>
          <p:nvPr/>
        </p:nvPicPr>
        <p:blipFill>
          <a:blip r:embed="rId4">
            <a:alphaModFix/>
          </a:blip>
          <a:stretch>
            <a:fillRect/>
          </a:stretch>
        </p:blipFill>
        <p:spPr>
          <a:xfrm>
            <a:off x="5308625" y="2296575"/>
            <a:ext cx="1427825" cy="1891550"/>
          </a:xfrm>
          <a:prstGeom prst="rect">
            <a:avLst/>
          </a:prstGeom>
          <a:noFill/>
          <a:ln>
            <a:noFill/>
          </a:ln>
        </p:spPr>
      </p:pic>
      <p:pic>
        <p:nvPicPr>
          <p:cNvPr id="3309" name="Google Shape;3309;p222">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Shape 3313"/>
        <p:cNvGrpSpPr/>
        <p:nvPr/>
      </p:nvGrpSpPr>
      <p:grpSpPr>
        <a:xfrm>
          <a:off x="0" y="0"/>
          <a:ext cx="0" cy="0"/>
          <a:chOff x="0" y="0"/>
          <a:chExt cx="0" cy="0"/>
        </a:xfrm>
      </p:grpSpPr>
      <p:sp>
        <p:nvSpPr>
          <p:cNvPr id="3314" name="Google Shape;3314;p223"/>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Unfamiliar Physics</a:t>
            </a:r>
            <a:endParaRPr sz="1000" i="1">
              <a:solidFill>
                <a:schemeClr val="dk1"/>
              </a:solidFill>
            </a:endParaRPr>
          </a:p>
        </p:txBody>
      </p:sp>
      <p:sp>
        <p:nvSpPr>
          <p:cNvPr id="3315" name="Google Shape;3315;p22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316" name="Google Shape;3316;p223"/>
          <p:cNvSpPr txBox="1">
            <a:spLocks noGrp="1"/>
          </p:cNvSpPr>
          <p:nvPr>
            <p:ph type="title"/>
          </p:nvPr>
        </p:nvSpPr>
        <p:spPr>
          <a:xfrm>
            <a:off x="311700" y="460625"/>
            <a:ext cx="37590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Properties of matter</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317" name="Google Shape;3317;p223"/>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None/>
            </a:pPr>
            <a:r>
              <a:rPr lang="en-GB" b="1">
                <a:solidFill>
                  <a:srgbClr val="0D1C45"/>
                </a:solidFill>
              </a:rPr>
              <a:t>2021</a:t>
            </a:r>
            <a:r>
              <a:rPr lang="en-GB">
                <a:solidFill>
                  <a:srgbClr val="0D1C45"/>
                </a:solidFill>
              </a:rPr>
              <a:t> Q18</a:t>
            </a:r>
            <a:endParaRPr>
              <a:solidFill>
                <a:schemeClr val="dk1"/>
              </a:solidFill>
            </a:endParaRPr>
          </a:p>
        </p:txBody>
      </p:sp>
      <p:sp>
        <p:nvSpPr>
          <p:cNvPr id="3318" name="Google Shape;3318;p223"/>
          <p:cNvSpPr txBox="1"/>
          <p:nvPr/>
        </p:nvSpPr>
        <p:spPr>
          <a:xfrm>
            <a:off x="311700" y="1094825"/>
            <a:ext cx="4260300" cy="341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average kinetic energy of a gas molecule can be determined using the following relationship.</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ctr" rtl="0">
              <a:spcBef>
                <a:spcPts val="0"/>
              </a:spcBef>
              <a:spcAft>
                <a:spcPts val="0"/>
              </a:spcAft>
              <a:buNone/>
            </a:pPr>
            <a:endParaRPr i="1"/>
          </a:p>
          <a:p>
            <a:pPr marL="0" lvl="0" indent="0" algn="l" rtl="0">
              <a:spcBef>
                <a:spcPts val="0"/>
              </a:spcBef>
              <a:spcAft>
                <a:spcPts val="0"/>
              </a:spcAft>
              <a:buNone/>
            </a:pPr>
            <a:endParaRPr/>
          </a:p>
          <a:p>
            <a:pPr marL="0" lvl="0" indent="0" algn="l" rtl="0">
              <a:spcBef>
                <a:spcPts val="0"/>
              </a:spcBef>
              <a:spcAft>
                <a:spcPts val="0"/>
              </a:spcAft>
              <a:buNone/>
            </a:pPr>
            <a:r>
              <a:rPr lang="en-GB"/>
              <a:t>where: </a:t>
            </a:r>
            <a:endParaRPr/>
          </a:p>
          <a:p>
            <a:pPr marL="0" lvl="0" indent="0" algn="l" rtl="0">
              <a:spcBef>
                <a:spcPts val="0"/>
              </a:spcBef>
              <a:spcAft>
                <a:spcPts val="0"/>
              </a:spcAft>
              <a:buNone/>
            </a:pPr>
            <a:endParaRPr/>
          </a:p>
          <a:p>
            <a:pPr marL="0" lvl="0" indent="0" algn="l" rtl="0">
              <a:spcBef>
                <a:spcPts val="0"/>
              </a:spcBef>
              <a:spcAft>
                <a:spcPts val="0"/>
              </a:spcAft>
              <a:buNone/>
            </a:pPr>
            <a:r>
              <a:rPr lang="en-GB"/>
              <a:t>E</a:t>
            </a:r>
            <a:r>
              <a:rPr lang="en-GB" baseline="-25000"/>
              <a:t>k</a:t>
            </a:r>
            <a:r>
              <a:rPr lang="en-GB"/>
              <a:t> is the average kinetic energy of a gas molecule in joules, J </a:t>
            </a:r>
            <a:endParaRPr/>
          </a:p>
          <a:p>
            <a:pPr marL="0" lvl="0" indent="0" algn="l" rtl="0">
              <a:spcBef>
                <a:spcPts val="0"/>
              </a:spcBef>
              <a:spcAft>
                <a:spcPts val="0"/>
              </a:spcAft>
              <a:buNone/>
            </a:pPr>
            <a:endParaRPr/>
          </a:p>
          <a:p>
            <a:pPr marL="0" lvl="0" indent="0" algn="l" rtl="0">
              <a:spcBef>
                <a:spcPts val="0"/>
              </a:spcBef>
              <a:spcAft>
                <a:spcPts val="0"/>
              </a:spcAft>
              <a:buNone/>
            </a:pPr>
            <a:r>
              <a:rPr lang="en-GB"/>
              <a:t>k</a:t>
            </a:r>
            <a:r>
              <a:rPr lang="en-GB" baseline="-25000"/>
              <a:t>B</a:t>
            </a:r>
            <a:r>
              <a:rPr lang="en-GB"/>
              <a:t> is Boltzmann’s constant = </a:t>
            </a:r>
            <a:r>
              <a:rPr lang="en-GB" b="1"/>
              <a:t>1.38 × 10</a:t>
            </a:r>
            <a:r>
              <a:rPr lang="en-GB" b="1" baseline="30000"/>
              <a:t>−23</a:t>
            </a:r>
            <a:r>
              <a:rPr lang="en-GB" b="1"/>
              <a:t> JK</a:t>
            </a:r>
            <a:r>
              <a:rPr lang="en-GB" b="1" baseline="30000"/>
              <a:t>−1</a:t>
            </a:r>
            <a:endParaRPr b="1" baseline="30000"/>
          </a:p>
          <a:p>
            <a:pPr marL="0" lvl="0" indent="0" algn="l" rtl="0">
              <a:spcBef>
                <a:spcPts val="0"/>
              </a:spcBef>
              <a:spcAft>
                <a:spcPts val="0"/>
              </a:spcAft>
              <a:buNone/>
            </a:pPr>
            <a:r>
              <a:rPr lang="en-GB"/>
              <a:t>  </a:t>
            </a:r>
            <a:endParaRPr/>
          </a:p>
          <a:p>
            <a:pPr marL="0" lvl="0" indent="0" algn="l" rtl="0">
              <a:spcBef>
                <a:spcPts val="0"/>
              </a:spcBef>
              <a:spcAft>
                <a:spcPts val="0"/>
              </a:spcAft>
              <a:buNone/>
            </a:pPr>
            <a:r>
              <a:rPr lang="en-GB"/>
              <a:t>T is the temperature of a gas molecule in kelvin, K.</a:t>
            </a:r>
            <a:endParaRPr/>
          </a:p>
          <a:p>
            <a:pPr marL="0" lvl="0" indent="0" algn="l" rtl="0">
              <a:spcBef>
                <a:spcPts val="0"/>
              </a:spcBef>
              <a:spcAft>
                <a:spcPts val="0"/>
              </a:spcAft>
              <a:buNone/>
            </a:pPr>
            <a:endParaRPr/>
          </a:p>
        </p:txBody>
      </p:sp>
      <p:sp>
        <p:nvSpPr>
          <p:cNvPr id="3319" name="Google Shape;3319;p223"/>
          <p:cNvSpPr txBox="1"/>
          <p:nvPr/>
        </p:nvSpPr>
        <p:spPr>
          <a:xfrm>
            <a:off x="5004025" y="1403925"/>
            <a:ext cx="37197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
        <p:nvSpPr>
          <p:cNvPr id="3320" name="Google Shape;3320;p223"/>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321" name="Google Shape;3321;p223"/>
          <p:cNvSpPr/>
          <p:nvPr/>
        </p:nvSpPr>
        <p:spPr>
          <a:xfrm>
            <a:off x="4917675" y="1311525"/>
            <a:ext cx="3955200" cy="831300"/>
          </a:xfrm>
          <a:prstGeom prst="rect">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a:t>
            </a:r>
            <a:endParaRPr b="1"/>
          </a:p>
          <a:p>
            <a:pPr marL="0" lvl="0" indent="0" algn="l" rtl="0">
              <a:spcBef>
                <a:spcPts val="0"/>
              </a:spcBef>
              <a:spcAft>
                <a:spcPts val="0"/>
              </a:spcAft>
              <a:buNone/>
            </a:pPr>
            <a:r>
              <a:rPr lang="en-GB">
                <a:solidFill>
                  <a:schemeClr val="dk1"/>
                </a:solidFill>
              </a:rPr>
              <a:t>The average kinetic energy of a gas molecule at </a:t>
            </a:r>
            <a:r>
              <a:rPr lang="en-GB" b="1">
                <a:solidFill>
                  <a:schemeClr val="dk1"/>
                </a:solidFill>
              </a:rPr>
              <a:t>100 °C</a:t>
            </a:r>
            <a:r>
              <a:rPr lang="en-GB">
                <a:solidFill>
                  <a:schemeClr val="dk1"/>
                </a:solidFill>
              </a:rPr>
              <a:t> is:</a:t>
            </a:r>
            <a:endParaRPr/>
          </a:p>
          <a:p>
            <a:pPr marL="0" lvl="0" indent="0" algn="l" rtl="0">
              <a:spcBef>
                <a:spcPts val="0"/>
              </a:spcBef>
              <a:spcAft>
                <a:spcPts val="2500"/>
              </a:spcAft>
              <a:buNone/>
            </a:pPr>
            <a:endParaRPr/>
          </a:p>
        </p:txBody>
      </p:sp>
      <p:sp>
        <p:nvSpPr>
          <p:cNvPr id="3322" name="Google Shape;3322;p223"/>
          <p:cNvSpPr txBox="1"/>
          <p:nvPr/>
        </p:nvSpPr>
        <p:spPr>
          <a:xfrm>
            <a:off x="5100024" y="3648025"/>
            <a:ext cx="1830300" cy="354000"/>
          </a:xfrm>
          <a:prstGeom prst="rect">
            <a:avLst/>
          </a:prstGeom>
          <a:solidFill>
            <a:srgbClr val="C9DAF8"/>
          </a:solid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0"/>
              </a:spcAft>
              <a:buNone/>
            </a:pPr>
            <a:endParaRPr sz="1100">
              <a:solidFill>
                <a:schemeClr val="dk1"/>
              </a:solidFill>
            </a:endParaRPr>
          </a:p>
        </p:txBody>
      </p:sp>
      <p:pic>
        <p:nvPicPr>
          <p:cNvPr id="3323" name="Google Shape;3323;p223"/>
          <p:cNvPicPr preferRelativeResize="0"/>
          <p:nvPr/>
        </p:nvPicPr>
        <p:blipFill>
          <a:blip r:embed="rId4">
            <a:alphaModFix/>
          </a:blip>
          <a:stretch>
            <a:fillRect/>
          </a:stretch>
        </p:blipFill>
        <p:spPr>
          <a:xfrm>
            <a:off x="1683675" y="1682444"/>
            <a:ext cx="1293000" cy="696231"/>
          </a:xfrm>
          <a:prstGeom prst="rect">
            <a:avLst/>
          </a:prstGeom>
          <a:noFill/>
          <a:ln>
            <a:noFill/>
          </a:ln>
        </p:spPr>
      </p:pic>
      <p:pic>
        <p:nvPicPr>
          <p:cNvPr id="3324" name="Google Shape;3324;p223"/>
          <p:cNvPicPr preferRelativeResize="0"/>
          <p:nvPr/>
        </p:nvPicPr>
        <p:blipFill>
          <a:blip r:embed="rId5">
            <a:alphaModFix/>
          </a:blip>
          <a:stretch>
            <a:fillRect/>
          </a:stretch>
        </p:blipFill>
        <p:spPr>
          <a:xfrm>
            <a:off x="5165875" y="2378675"/>
            <a:ext cx="1698600" cy="1623346"/>
          </a:xfrm>
          <a:prstGeom prst="rect">
            <a:avLst/>
          </a:prstGeom>
          <a:noFill/>
          <a:ln>
            <a:noFill/>
          </a:ln>
        </p:spPr>
      </p:pic>
      <p:pic>
        <p:nvPicPr>
          <p:cNvPr id="3325" name="Google Shape;3325;p223">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Shape 3329"/>
        <p:cNvGrpSpPr/>
        <p:nvPr/>
      </p:nvGrpSpPr>
      <p:grpSpPr>
        <a:xfrm>
          <a:off x="0" y="0"/>
          <a:ext cx="0" cy="0"/>
          <a:chOff x="0" y="0"/>
          <a:chExt cx="0" cy="0"/>
        </a:xfrm>
      </p:grpSpPr>
      <p:sp>
        <p:nvSpPr>
          <p:cNvPr id="3330" name="Google Shape;3330;p224"/>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Unfamiliar Physics</a:t>
            </a:r>
            <a:endParaRPr sz="1000" i="1">
              <a:solidFill>
                <a:schemeClr val="dk1"/>
              </a:solidFill>
            </a:endParaRPr>
          </a:p>
        </p:txBody>
      </p:sp>
      <p:sp>
        <p:nvSpPr>
          <p:cNvPr id="3331" name="Google Shape;3331;p22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332" name="Google Shape;3332;p224"/>
          <p:cNvSpPr txBox="1">
            <a:spLocks noGrp="1"/>
          </p:cNvSpPr>
          <p:nvPr>
            <p:ph type="title"/>
          </p:nvPr>
        </p:nvSpPr>
        <p:spPr>
          <a:xfrm>
            <a:off x="311700" y="460625"/>
            <a:ext cx="4061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 and Cosmology</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333" name="Google Shape;3333;p224"/>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None/>
            </a:pPr>
            <a:r>
              <a:rPr lang="en-GB" b="1">
                <a:solidFill>
                  <a:srgbClr val="0D1C45"/>
                </a:solidFill>
              </a:rPr>
              <a:t>2023</a:t>
            </a:r>
            <a:r>
              <a:rPr lang="en-GB">
                <a:solidFill>
                  <a:srgbClr val="0D1C45"/>
                </a:solidFill>
              </a:rPr>
              <a:t> Q6</a:t>
            </a:r>
            <a:endParaRPr>
              <a:solidFill>
                <a:schemeClr val="dk1"/>
              </a:solidFill>
            </a:endParaRPr>
          </a:p>
        </p:txBody>
      </p:sp>
      <p:sp>
        <p:nvSpPr>
          <p:cNvPr id="3334" name="Google Shape;3334;p224"/>
          <p:cNvSpPr txBox="1"/>
          <p:nvPr/>
        </p:nvSpPr>
        <p:spPr>
          <a:xfrm>
            <a:off x="311700" y="1094825"/>
            <a:ext cx="4868400" cy="4063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natural greenhouse effect is vital for sustaining life on Earth.</a:t>
            </a:r>
            <a:endParaRPr/>
          </a:p>
          <a:p>
            <a:pPr marL="0" lvl="0" indent="0" algn="l" rtl="0">
              <a:spcBef>
                <a:spcPts val="0"/>
              </a:spcBef>
              <a:spcAft>
                <a:spcPts val="0"/>
              </a:spcAft>
              <a:buNone/>
            </a:pPr>
            <a:endParaRPr/>
          </a:p>
          <a:p>
            <a:pPr marL="0" lvl="0" indent="0" algn="l" rtl="0">
              <a:spcBef>
                <a:spcPts val="0"/>
              </a:spcBef>
              <a:spcAft>
                <a:spcPts val="0"/>
              </a:spcAft>
              <a:buNone/>
            </a:pPr>
            <a:r>
              <a:rPr lang="en-GB"/>
              <a:t>The ‘no greenhouse’ temperature is the average surface temperature of Earth if there were no natural greenhouse effect.</a:t>
            </a:r>
            <a:endParaRPr/>
          </a:p>
          <a:p>
            <a:pPr marL="0" lvl="0" indent="0" algn="l" rtl="0">
              <a:spcBef>
                <a:spcPts val="0"/>
              </a:spcBef>
              <a:spcAft>
                <a:spcPts val="0"/>
              </a:spcAft>
              <a:buNone/>
            </a:pPr>
            <a:endParaRPr/>
          </a:p>
          <a:p>
            <a:pPr marL="0" lvl="0" indent="0" algn="l" rtl="0">
              <a:spcBef>
                <a:spcPts val="0"/>
              </a:spcBef>
              <a:spcAft>
                <a:spcPts val="0"/>
              </a:spcAft>
              <a:buNone/>
            </a:pPr>
            <a:r>
              <a:rPr lang="en-GB"/>
              <a:t>The ‘no greenhouse’ temperature T can be determined using the relationship</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GB"/>
              <a:t>where: 	</a:t>
            </a:r>
            <a:r>
              <a:rPr lang="en-GB" i="1"/>
              <a:t>T</a:t>
            </a:r>
            <a:r>
              <a:rPr lang="en-GB"/>
              <a:t> is the ‘no greenhouse’ temperature in kelvin</a:t>
            </a:r>
            <a:endParaRPr/>
          </a:p>
          <a:p>
            <a:pPr marL="914400" lvl="0" indent="0" algn="l" rtl="0">
              <a:spcBef>
                <a:spcPts val="0"/>
              </a:spcBef>
              <a:spcAft>
                <a:spcPts val="0"/>
              </a:spcAft>
              <a:buNone/>
            </a:pPr>
            <a:r>
              <a:rPr lang="en-GB" i="1"/>
              <a:t>α</a:t>
            </a:r>
            <a:r>
              <a:rPr lang="en-GB"/>
              <a:t> is the proportion of incoming solar radiation that Earth reflects </a:t>
            </a:r>
            <a:endParaRPr/>
          </a:p>
          <a:p>
            <a:pPr marL="914400" lvl="0" indent="0" algn="l" rtl="0">
              <a:spcBef>
                <a:spcPts val="0"/>
              </a:spcBef>
              <a:spcAft>
                <a:spcPts val="0"/>
              </a:spcAft>
              <a:buClr>
                <a:schemeClr val="dk1"/>
              </a:buClr>
              <a:buSzPts val="1100"/>
              <a:buFont typeface="Arial"/>
              <a:buNone/>
            </a:pPr>
            <a:r>
              <a:rPr lang="en-GB"/>
              <a:t>d is the mean distance from the Sun in astronomical units (AU).</a:t>
            </a:r>
            <a:endParaRPr/>
          </a:p>
          <a:p>
            <a:pPr marL="0" lvl="0" indent="0" algn="l" rtl="0">
              <a:spcBef>
                <a:spcPts val="0"/>
              </a:spcBef>
              <a:spcAft>
                <a:spcPts val="0"/>
              </a:spcAft>
              <a:buNone/>
            </a:pPr>
            <a:endParaRPr/>
          </a:p>
        </p:txBody>
      </p:sp>
      <p:sp>
        <p:nvSpPr>
          <p:cNvPr id="3335" name="Google Shape;3335;p224"/>
          <p:cNvSpPr txBox="1"/>
          <p:nvPr/>
        </p:nvSpPr>
        <p:spPr>
          <a:xfrm>
            <a:off x="5004025" y="1403925"/>
            <a:ext cx="37197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
        <p:nvSpPr>
          <p:cNvPr id="3336" name="Google Shape;3336;p224"/>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337" name="Google Shape;3337;p224"/>
          <p:cNvSpPr/>
          <p:nvPr/>
        </p:nvSpPr>
        <p:spPr>
          <a:xfrm>
            <a:off x="5232675" y="1156325"/>
            <a:ext cx="3640200" cy="1619400"/>
          </a:xfrm>
          <a:prstGeom prst="rect">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a:t>
            </a:r>
            <a:endParaRPr b="1"/>
          </a:p>
          <a:p>
            <a:pPr marL="0" lvl="0" indent="0" algn="l" rtl="0">
              <a:spcBef>
                <a:spcPts val="0"/>
              </a:spcBef>
              <a:spcAft>
                <a:spcPts val="0"/>
              </a:spcAft>
              <a:buNone/>
            </a:pPr>
            <a:r>
              <a:rPr lang="en-GB">
                <a:solidFill>
                  <a:schemeClr val="dk1"/>
                </a:solidFill>
              </a:rPr>
              <a:t>The value of </a:t>
            </a:r>
            <a:r>
              <a:rPr lang="en-GB" i="1">
                <a:solidFill>
                  <a:schemeClr val="dk1"/>
                </a:solidFill>
              </a:rPr>
              <a:t>α</a:t>
            </a:r>
            <a:r>
              <a:rPr lang="en-GB">
                <a:solidFill>
                  <a:schemeClr val="dk1"/>
                </a:solidFill>
              </a:rPr>
              <a:t> for Earth is taken to be </a:t>
            </a:r>
            <a:r>
              <a:rPr lang="en-GB" b="1">
                <a:solidFill>
                  <a:schemeClr val="dk1"/>
                </a:solidFill>
              </a:rPr>
              <a:t>0.290</a:t>
            </a:r>
            <a:r>
              <a:rPr lang="en-GB">
                <a:solidFill>
                  <a:schemeClr val="dk1"/>
                </a:solidFill>
              </a:rPr>
              <a:t> and the mean distance from the Sun to Earth is </a:t>
            </a:r>
            <a:r>
              <a:rPr lang="en-GB" b="1">
                <a:solidFill>
                  <a:schemeClr val="dk1"/>
                </a:solidFill>
              </a:rPr>
              <a:t>1.00 AU</a:t>
            </a:r>
            <a:r>
              <a:rPr lang="en-GB">
                <a:solidFill>
                  <a:schemeClr val="dk1"/>
                </a:solidFill>
              </a:rPr>
              <a:t>.</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The ‘no greenhouse’ temperature of Earth is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2500"/>
              </a:spcAft>
              <a:buNone/>
            </a:pPr>
            <a:endParaRPr/>
          </a:p>
        </p:txBody>
      </p:sp>
      <p:sp>
        <p:nvSpPr>
          <p:cNvPr id="3338" name="Google Shape;3338;p224"/>
          <p:cNvSpPr txBox="1"/>
          <p:nvPr/>
        </p:nvSpPr>
        <p:spPr>
          <a:xfrm>
            <a:off x="6435199" y="3941900"/>
            <a:ext cx="1830300" cy="354000"/>
          </a:xfrm>
          <a:prstGeom prst="rect">
            <a:avLst/>
          </a:prstGeom>
          <a:solidFill>
            <a:srgbClr val="C9DAF8"/>
          </a:solid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0"/>
              </a:spcAft>
              <a:buNone/>
            </a:pPr>
            <a:endParaRPr sz="1100">
              <a:solidFill>
                <a:schemeClr val="dk1"/>
              </a:solidFill>
            </a:endParaRPr>
          </a:p>
        </p:txBody>
      </p:sp>
      <p:pic>
        <p:nvPicPr>
          <p:cNvPr id="3339" name="Google Shape;3339;p224"/>
          <p:cNvPicPr preferRelativeResize="0"/>
          <p:nvPr/>
        </p:nvPicPr>
        <p:blipFill>
          <a:blip r:embed="rId4">
            <a:alphaModFix/>
          </a:blip>
          <a:stretch>
            <a:fillRect/>
          </a:stretch>
        </p:blipFill>
        <p:spPr>
          <a:xfrm>
            <a:off x="1806288" y="3019775"/>
            <a:ext cx="2027975" cy="676000"/>
          </a:xfrm>
          <a:prstGeom prst="rect">
            <a:avLst/>
          </a:prstGeom>
          <a:noFill/>
          <a:ln>
            <a:noFill/>
          </a:ln>
        </p:spPr>
      </p:pic>
      <p:pic>
        <p:nvPicPr>
          <p:cNvPr id="3340" name="Google Shape;3340;p224"/>
          <p:cNvPicPr preferRelativeResize="0"/>
          <p:nvPr/>
        </p:nvPicPr>
        <p:blipFill>
          <a:blip r:embed="rId5">
            <a:alphaModFix/>
          </a:blip>
          <a:stretch>
            <a:fillRect/>
          </a:stretch>
        </p:blipFill>
        <p:spPr>
          <a:xfrm>
            <a:off x="6651838" y="2940450"/>
            <a:ext cx="1397025" cy="1723750"/>
          </a:xfrm>
          <a:prstGeom prst="rect">
            <a:avLst/>
          </a:prstGeom>
          <a:noFill/>
          <a:ln>
            <a:noFill/>
          </a:ln>
        </p:spPr>
      </p:pic>
      <p:pic>
        <p:nvPicPr>
          <p:cNvPr id="3341" name="Google Shape;3341;p224">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Shape 3345"/>
        <p:cNvGrpSpPr/>
        <p:nvPr/>
      </p:nvGrpSpPr>
      <p:grpSpPr>
        <a:xfrm>
          <a:off x="0" y="0"/>
          <a:ext cx="0" cy="0"/>
          <a:chOff x="0" y="0"/>
          <a:chExt cx="0" cy="0"/>
        </a:xfrm>
      </p:grpSpPr>
      <p:sp>
        <p:nvSpPr>
          <p:cNvPr id="3346" name="Google Shape;3346;p225"/>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Unfamiliar Physics</a:t>
            </a:r>
            <a:endParaRPr sz="1000" i="1">
              <a:solidFill>
                <a:schemeClr val="dk1"/>
              </a:solidFill>
            </a:endParaRPr>
          </a:p>
        </p:txBody>
      </p:sp>
      <p:sp>
        <p:nvSpPr>
          <p:cNvPr id="3347" name="Google Shape;3347;p22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348" name="Google Shape;3348;p225"/>
          <p:cNvSpPr txBox="1">
            <a:spLocks noGrp="1"/>
          </p:cNvSpPr>
          <p:nvPr>
            <p:ph type="title"/>
          </p:nvPr>
        </p:nvSpPr>
        <p:spPr>
          <a:xfrm>
            <a:off x="311700" y="460625"/>
            <a:ext cx="1893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Waves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349" name="Google Shape;3349;p225"/>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rgbClr val="0D1C45"/>
                </a:solidFill>
              </a:rPr>
              <a:t>2014</a:t>
            </a:r>
            <a:r>
              <a:rPr lang="en-GB">
                <a:solidFill>
                  <a:srgbClr val="0D1C45"/>
                </a:solidFill>
              </a:rPr>
              <a:t> Q5</a:t>
            </a:r>
            <a:endParaRPr>
              <a:solidFill>
                <a:schemeClr val="dk1"/>
              </a:solidFill>
            </a:endParaRPr>
          </a:p>
        </p:txBody>
      </p:sp>
      <p:sp>
        <p:nvSpPr>
          <p:cNvPr id="3350" name="Google Shape;3350;p225"/>
          <p:cNvSpPr txBox="1"/>
          <p:nvPr/>
        </p:nvSpPr>
        <p:spPr>
          <a:xfrm>
            <a:off x="311700" y="1033325"/>
            <a:ext cx="42588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200"/>
              <a:t>The UV Index is an international standard measurement of the intensity of ultraviolet radiation from the Sun. Its purpose is to help people to effectively protect themselves from UV rays.</a:t>
            </a:r>
            <a:endParaRPr sz="1200"/>
          </a:p>
          <a:p>
            <a:pPr marL="0" lvl="0" indent="0" algn="l" rtl="0">
              <a:spcBef>
                <a:spcPts val="0"/>
              </a:spcBef>
              <a:spcAft>
                <a:spcPts val="0"/>
              </a:spcAft>
              <a:buClr>
                <a:schemeClr val="dk1"/>
              </a:buClr>
              <a:buSzPts val="1100"/>
              <a:buFont typeface="Arial"/>
              <a:buNone/>
            </a:pPr>
            <a:endParaRPr sz="1200"/>
          </a:p>
          <a:p>
            <a:pPr marL="0" lvl="0" indent="0" algn="l" rtl="0">
              <a:spcBef>
                <a:spcPts val="0"/>
              </a:spcBef>
              <a:spcAft>
                <a:spcPts val="0"/>
              </a:spcAft>
              <a:buNone/>
            </a:pPr>
            <a:endParaRPr sz="1200"/>
          </a:p>
        </p:txBody>
      </p:sp>
      <p:sp>
        <p:nvSpPr>
          <p:cNvPr id="3351" name="Google Shape;3351;p225"/>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352" name="Google Shape;3352;p225"/>
          <p:cNvSpPr/>
          <p:nvPr/>
        </p:nvSpPr>
        <p:spPr>
          <a:xfrm>
            <a:off x="4918300" y="2255500"/>
            <a:ext cx="4093800" cy="1422000"/>
          </a:xfrm>
          <a:prstGeom prst="rect">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a:t>
            </a:r>
            <a:endParaRPr b="1"/>
          </a:p>
          <a:p>
            <a:pPr marL="0" lvl="0" indent="0" algn="l" rtl="0">
              <a:spcBef>
                <a:spcPts val="0"/>
              </a:spcBef>
              <a:spcAft>
                <a:spcPts val="0"/>
              </a:spcAft>
              <a:buNone/>
            </a:pPr>
            <a:r>
              <a:rPr lang="en-GB">
                <a:solidFill>
                  <a:schemeClr val="dk1"/>
                </a:solidFill>
              </a:rPr>
              <a:t>At a particular location the total effect of UV radiation is </a:t>
            </a:r>
            <a:r>
              <a:rPr lang="en-GB" b="1">
                <a:solidFill>
                  <a:schemeClr val="dk1"/>
                </a:solidFill>
              </a:rPr>
              <a:t>280</a:t>
            </a:r>
            <a:r>
              <a:rPr lang="en-GB">
                <a:solidFill>
                  <a:schemeClr val="dk1"/>
                </a:solidFill>
              </a:rPr>
              <a:t>.</a:t>
            </a:r>
            <a:endParaRPr>
              <a:solidFill>
                <a:schemeClr val="dk1"/>
              </a:solidFill>
            </a:endParaRPr>
          </a:p>
          <a:p>
            <a:pPr marL="0" lvl="0" indent="0" algn="l" rtl="0">
              <a:spcBef>
                <a:spcPts val="0"/>
              </a:spcBef>
              <a:spcAft>
                <a:spcPts val="0"/>
              </a:spcAft>
              <a:buNone/>
            </a:pPr>
            <a:r>
              <a:rPr lang="en-GB">
                <a:solidFill>
                  <a:schemeClr val="dk1"/>
                </a:solidFill>
              </a:rPr>
              <a:t>The elevation is </a:t>
            </a:r>
            <a:r>
              <a:rPr lang="en-GB" b="1">
                <a:solidFill>
                  <a:schemeClr val="dk1"/>
                </a:solidFill>
              </a:rPr>
              <a:t>2 km</a:t>
            </a:r>
            <a:r>
              <a:rPr lang="en-GB">
                <a:solidFill>
                  <a:schemeClr val="dk1"/>
                </a:solidFill>
              </a:rPr>
              <a:t> above sea level with overcast skies.</a:t>
            </a:r>
            <a:endParaRPr>
              <a:solidFill>
                <a:schemeClr val="dk1"/>
              </a:solidFill>
            </a:endParaRPr>
          </a:p>
          <a:p>
            <a:pPr marL="0" lvl="0" indent="0" algn="l" rtl="0">
              <a:spcBef>
                <a:spcPts val="0"/>
              </a:spcBef>
              <a:spcAft>
                <a:spcPts val="0"/>
              </a:spcAft>
              <a:buNone/>
            </a:pPr>
            <a:r>
              <a:rPr lang="en-GB">
                <a:solidFill>
                  <a:schemeClr val="dk1"/>
                </a:solidFill>
              </a:rPr>
              <a:t>Calculate the </a:t>
            </a:r>
            <a:r>
              <a:rPr lang="en-GB" b="1">
                <a:solidFill>
                  <a:schemeClr val="dk1"/>
                </a:solidFill>
              </a:rPr>
              <a:t>UV index</a:t>
            </a:r>
            <a:r>
              <a:rPr lang="en-GB">
                <a:solidFill>
                  <a:schemeClr val="dk1"/>
                </a:solidFill>
              </a:rPr>
              <a:t> value for this location.</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2500"/>
              </a:spcAft>
              <a:buNone/>
            </a:pPr>
            <a:endParaRPr/>
          </a:p>
        </p:txBody>
      </p:sp>
      <p:pic>
        <p:nvPicPr>
          <p:cNvPr id="3353" name="Google Shape;3353;p225"/>
          <p:cNvPicPr preferRelativeResize="0"/>
          <p:nvPr/>
        </p:nvPicPr>
        <p:blipFill>
          <a:blip r:embed="rId4">
            <a:alphaModFix/>
          </a:blip>
          <a:stretch>
            <a:fillRect/>
          </a:stretch>
        </p:blipFill>
        <p:spPr>
          <a:xfrm>
            <a:off x="797990" y="1872975"/>
            <a:ext cx="3774009" cy="1364250"/>
          </a:xfrm>
          <a:prstGeom prst="rect">
            <a:avLst/>
          </a:prstGeom>
          <a:noFill/>
          <a:ln>
            <a:noFill/>
          </a:ln>
        </p:spPr>
      </p:pic>
      <p:sp>
        <p:nvSpPr>
          <p:cNvPr id="3354" name="Google Shape;3354;p225"/>
          <p:cNvSpPr txBox="1"/>
          <p:nvPr/>
        </p:nvSpPr>
        <p:spPr>
          <a:xfrm>
            <a:off x="4918288" y="1094825"/>
            <a:ext cx="3719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t>The UV index can be calculated using</a:t>
            </a:r>
            <a:endParaRPr sz="1200"/>
          </a:p>
        </p:txBody>
      </p:sp>
      <p:pic>
        <p:nvPicPr>
          <p:cNvPr id="3355" name="Google Shape;3355;p225"/>
          <p:cNvPicPr preferRelativeResize="0"/>
          <p:nvPr/>
        </p:nvPicPr>
        <p:blipFill>
          <a:blip r:embed="rId5">
            <a:alphaModFix/>
          </a:blip>
          <a:stretch>
            <a:fillRect/>
          </a:stretch>
        </p:blipFill>
        <p:spPr>
          <a:xfrm>
            <a:off x="4665284" y="1487750"/>
            <a:ext cx="4369617" cy="417575"/>
          </a:xfrm>
          <a:prstGeom prst="rect">
            <a:avLst/>
          </a:prstGeom>
          <a:noFill/>
          <a:ln>
            <a:noFill/>
          </a:ln>
        </p:spPr>
      </p:pic>
      <p:sp>
        <p:nvSpPr>
          <p:cNvPr id="3356" name="Google Shape;3356;p225"/>
          <p:cNvSpPr txBox="1"/>
          <p:nvPr/>
        </p:nvSpPr>
        <p:spPr>
          <a:xfrm>
            <a:off x="382900" y="3237225"/>
            <a:ext cx="41877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t>The tables below give information for elevation above sea level and cloud cover.</a:t>
            </a:r>
            <a:endParaRPr sz="1200"/>
          </a:p>
        </p:txBody>
      </p:sp>
      <p:grpSp>
        <p:nvGrpSpPr>
          <p:cNvPr id="3357" name="Google Shape;3357;p225"/>
          <p:cNvGrpSpPr/>
          <p:nvPr/>
        </p:nvGrpSpPr>
        <p:grpSpPr>
          <a:xfrm>
            <a:off x="4918387" y="3801900"/>
            <a:ext cx="4093902" cy="1051200"/>
            <a:chOff x="5002175" y="3963875"/>
            <a:chExt cx="3719700" cy="1051200"/>
          </a:xfrm>
        </p:grpSpPr>
        <p:sp>
          <p:nvSpPr>
            <p:cNvPr id="3358" name="Google Shape;3358;p225"/>
            <p:cNvSpPr txBox="1"/>
            <p:nvPr/>
          </p:nvSpPr>
          <p:spPr>
            <a:xfrm>
              <a:off x="5002175" y="3963875"/>
              <a:ext cx="3719700" cy="1051200"/>
            </a:xfrm>
            <a:prstGeom prst="rect">
              <a:avLst/>
            </a:prstGeom>
            <a:solidFill>
              <a:srgbClr val="C9DAF8"/>
            </a:solid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0"/>
                </a:spcAft>
                <a:buNone/>
              </a:pPr>
              <a:endParaRPr sz="1100">
                <a:solidFill>
                  <a:schemeClr val="dk1"/>
                </a:solidFill>
              </a:endParaRPr>
            </a:p>
            <a:p>
              <a:pPr marL="0" marR="0" lvl="0" indent="0" algn="l" rtl="0">
                <a:lnSpc>
                  <a:spcPct val="115000"/>
                </a:lnSpc>
                <a:spcBef>
                  <a:spcPts val="1200"/>
                </a:spcBef>
                <a:spcAft>
                  <a:spcPts val="0"/>
                </a:spcAft>
                <a:buNone/>
              </a:pPr>
              <a:endParaRPr sz="1100">
                <a:solidFill>
                  <a:schemeClr val="dk1"/>
                </a:solidFill>
              </a:endParaRPr>
            </a:p>
            <a:p>
              <a:pPr marL="0" marR="0" lvl="0" indent="0" algn="l" rtl="0">
                <a:lnSpc>
                  <a:spcPct val="115000"/>
                </a:lnSpc>
                <a:spcBef>
                  <a:spcPts val="1200"/>
                </a:spcBef>
                <a:spcAft>
                  <a:spcPts val="0"/>
                </a:spcAft>
                <a:buNone/>
              </a:pPr>
              <a:endParaRPr sz="1100">
                <a:solidFill>
                  <a:schemeClr val="dk1"/>
                </a:solidFill>
              </a:endParaRPr>
            </a:p>
          </p:txBody>
        </p:sp>
        <p:sp>
          <p:nvSpPr>
            <p:cNvPr id="3359" name="Google Shape;3359;p225"/>
            <p:cNvSpPr txBox="1"/>
            <p:nvPr/>
          </p:nvSpPr>
          <p:spPr>
            <a:xfrm>
              <a:off x="5002175" y="3966125"/>
              <a:ext cx="37197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UV index 	= (280 x 1·12 x 0·31) ÷ 25 </a:t>
              </a:r>
              <a:r>
                <a:rPr lang="en-GB" b="1"/>
                <a:t>(1)</a:t>
              </a:r>
              <a:endParaRPr b="1"/>
            </a:p>
            <a:p>
              <a:pPr marL="0" lvl="0" indent="0" algn="l" rtl="0">
                <a:spcBef>
                  <a:spcPts val="0"/>
                </a:spcBef>
                <a:spcAft>
                  <a:spcPts val="0"/>
                </a:spcAft>
                <a:buNone/>
              </a:pPr>
              <a:endParaRPr/>
            </a:p>
            <a:p>
              <a:pPr marL="457200" lvl="0" indent="457200" algn="l" rtl="0">
                <a:spcBef>
                  <a:spcPts val="0"/>
                </a:spcBef>
                <a:spcAft>
                  <a:spcPts val="0"/>
                </a:spcAft>
                <a:buNone/>
              </a:pPr>
              <a:r>
                <a:rPr lang="en-GB"/>
                <a:t>= 3·89</a:t>
              </a:r>
              <a:endParaRPr/>
            </a:p>
            <a:p>
              <a:pPr marL="457200" lvl="0" indent="457200" algn="l" rtl="0">
                <a:spcBef>
                  <a:spcPts val="0"/>
                </a:spcBef>
                <a:spcAft>
                  <a:spcPts val="0"/>
                </a:spcAft>
                <a:buNone/>
              </a:pPr>
              <a:r>
                <a:rPr lang="en-GB"/>
                <a:t>= 4 </a:t>
              </a:r>
              <a:r>
                <a:rPr lang="en-GB" b="1"/>
                <a:t>(1)</a:t>
              </a:r>
              <a:endParaRPr b="1"/>
            </a:p>
          </p:txBody>
        </p:sp>
      </p:grpSp>
      <p:pic>
        <p:nvPicPr>
          <p:cNvPr id="3360" name="Google Shape;3360;p225"/>
          <p:cNvPicPr preferRelativeResize="0"/>
          <p:nvPr/>
        </p:nvPicPr>
        <p:blipFill>
          <a:blip r:embed="rId6">
            <a:alphaModFix/>
          </a:blip>
          <a:stretch>
            <a:fillRect/>
          </a:stretch>
        </p:blipFill>
        <p:spPr>
          <a:xfrm>
            <a:off x="2477837" y="3791337"/>
            <a:ext cx="2151226" cy="1072342"/>
          </a:xfrm>
          <a:prstGeom prst="rect">
            <a:avLst/>
          </a:prstGeom>
          <a:noFill/>
          <a:ln>
            <a:noFill/>
          </a:ln>
        </p:spPr>
      </p:pic>
      <p:pic>
        <p:nvPicPr>
          <p:cNvPr id="3361" name="Google Shape;3361;p225"/>
          <p:cNvPicPr preferRelativeResize="0"/>
          <p:nvPr/>
        </p:nvPicPr>
        <p:blipFill>
          <a:blip r:embed="rId7">
            <a:alphaModFix/>
          </a:blip>
          <a:stretch>
            <a:fillRect/>
          </a:stretch>
        </p:blipFill>
        <p:spPr>
          <a:xfrm>
            <a:off x="324438" y="3791337"/>
            <a:ext cx="2151232" cy="1160375"/>
          </a:xfrm>
          <a:prstGeom prst="rect">
            <a:avLst/>
          </a:prstGeom>
          <a:noFill/>
          <a:ln>
            <a:noFill/>
          </a:ln>
        </p:spPr>
      </p:pic>
      <p:sp>
        <p:nvSpPr>
          <p:cNvPr id="3362" name="Google Shape;3362;p225"/>
          <p:cNvSpPr txBox="1"/>
          <p:nvPr/>
        </p:nvSpPr>
        <p:spPr>
          <a:xfrm>
            <a:off x="4918300" y="1928950"/>
            <a:ext cx="4258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solidFill>
                  <a:schemeClr val="dk1"/>
                </a:solidFill>
              </a:rPr>
              <a:t>The UV index is then rounded to the nearest whole number.</a:t>
            </a:r>
            <a:endParaRPr/>
          </a:p>
        </p:txBody>
      </p:sp>
      <p:sp>
        <p:nvSpPr>
          <p:cNvPr id="3363" name="Google Shape;3363;p225"/>
          <p:cNvSpPr/>
          <p:nvPr/>
        </p:nvSpPr>
        <p:spPr>
          <a:xfrm>
            <a:off x="4707650" y="1414750"/>
            <a:ext cx="4304400" cy="5541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364" name="Google Shape;3364;p225">
            <a:hlinkClick r:id="rId8"/>
          </p:cNvPr>
          <p:cNvPicPr preferRelativeResize="0"/>
          <p:nvPr/>
        </p:nvPicPr>
        <p:blipFill>
          <a:blip r:embed="rId9">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Shape 3368"/>
        <p:cNvGrpSpPr/>
        <p:nvPr/>
      </p:nvGrpSpPr>
      <p:grpSpPr>
        <a:xfrm>
          <a:off x="0" y="0"/>
          <a:ext cx="0" cy="0"/>
          <a:chOff x="0" y="0"/>
          <a:chExt cx="0" cy="0"/>
        </a:xfrm>
      </p:grpSpPr>
      <p:sp>
        <p:nvSpPr>
          <p:cNvPr id="3369" name="Google Shape;3369;p226"/>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3370" name="Google Shape;3370;p226"/>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3371" name="Google Shape;3371;p226">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3372" name="Google Shape;3372;p226">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3373" name="Google Shape;3373;p226">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3374" name="Google Shape;3374;p226">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3375" name="Google Shape;3375;p226">
            <a:hlinkClick r:id="rId7"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
        <p:nvSpPr>
          <p:cNvPr id="3376" name="Google Shape;3376;p226">
            <a:hlinkClick r:id="rId8"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Shape 3380"/>
        <p:cNvGrpSpPr/>
        <p:nvPr/>
      </p:nvGrpSpPr>
      <p:grpSpPr>
        <a:xfrm>
          <a:off x="0" y="0"/>
          <a:ext cx="0" cy="0"/>
          <a:chOff x="0" y="0"/>
          <a:chExt cx="0" cy="0"/>
        </a:xfrm>
      </p:grpSpPr>
      <p:sp>
        <p:nvSpPr>
          <p:cNvPr id="3381" name="Google Shape;3381;p227"/>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382" name="Google Shape;3382;p22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383" name="Google Shape;3383;p227"/>
          <p:cNvSpPr txBox="1">
            <a:spLocks noGrp="1"/>
          </p:cNvSpPr>
          <p:nvPr>
            <p:ph type="title"/>
          </p:nvPr>
        </p:nvSpPr>
        <p:spPr>
          <a:xfrm>
            <a:off x="311700" y="460625"/>
            <a:ext cx="3407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Normals and angles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384" name="Google Shape;3384;p227"/>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rgbClr val="0D1C45"/>
                </a:solidFill>
              </a:rPr>
              <a:t>2016 </a:t>
            </a:r>
            <a:r>
              <a:rPr lang="en-GB">
                <a:solidFill>
                  <a:srgbClr val="0D1C45"/>
                </a:solidFill>
              </a:rPr>
              <a:t>Q6a</a:t>
            </a:r>
            <a:endParaRPr>
              <a:solidFill>
                <a:schemeClr val="dk1"/>
              </a:solidFill>
            </a:endParaRPr>
          </a:p>
        </p:txBody>
      </p:sp>
      <p:sp>
        <p:nvSpPr>
          <p:cNvPr id="3385" name="Google Shape;3385;p227"/>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386" name="Google Shape;3386;p227"/>
          <p:cNvSpPr txBox="1"/>
          <p:nvPr/>
        </p:nvSpPr>
        <p:spPr>
          <a:xfrm>
            <a:off x="311700" y="1094825"/>
            <a:ext cx="3660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directs a ray of red light into a Perspex block to investigate refraction.</a:t>
            </a:r>
            <a:endParaRPr/>
          </a:p>
        </p:txBody>
      </p:sp>
      <p:pic>
        <p:nvPicPr>
          <p:cNvPr id="3387" name="Google Shape;3387;p227"/>
          <p:cNvPicPr preferRelativeResize="0"/>
          <p:nvPr/>
        </p:nvPicPr>
        <p:blipFill>
          <a:blip r:embed="rId4">
            <a:alphaModFix/>
          </a:blip>
          <a:stretch>
            <a:fillRect/>
          </a:stretch>
        </p:blipFill>
        <p:spPr>
          <a:xfrm>
            <a:off x="823921" y="1637031"/>
            <a:ext cx="2337050" cy="1707525"/>
          </a:xfrm>
          <a:prstGeom prst="rect">
            <a:avLst/>
          </a:prstGeom>
          <a:noFill/>
          <a:ln>
            <a:noFill/>
          </a:ln>
        </p:spPr>
      </p:pic>
      <p:sp>
        <p:nvSpPr>
          <p:cNvPr id="3388" name="Google Shape;3388;p227"/>
          <p:cNvSpPr txBox="1"/>
          <p:nvPr/>
        </p:nvSpPr>
        <p:spPr>
          <a:xfrm>
            <a:off x="334500" y="3571850"/>
            <a:ext cx="3361500" cy="11748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On the diagram, draw and label:</a:t>
            </a:r>
            <a:endParaRPr/>
          </a:p>
          <a:p>
            <a:pPr marL="457200" lvl="0" indent="-317500" algn="l" rtl="0">
              <a:spcBef>
                <a:spcPts val="1000"/>
              </a:spcBef>
              <a:spcAft>
                <a:spcPts val="0"/>
              </a:spcAft>
              <a:buSzPts val="1400"/>
              <a:buAutoNum type="romanLcPeriod"/>
            </a:pPr>
            <a:r>
              <a:rPr lang="en-GB"/>
              <a:t>the normal; </a:t>
            </a:r>
            <a:r>
              <a:rPr lang="en-GB" b="1"/>
              <a:t>(1)</a:t>
            </a:r>
            <a:endParaRPr b="1"/>
          </a:p>
          <a:p>
            <a:pPr marL="457200" lvl="0" indent="-317500" algn="l" rtl="0">
              <a:spcBef>
                <a:spcPts val="0"/>
              </a:spcBef>
              <a:spcAft>
                <a:spcPts val="0"/>
              </a:spcAft>
              <a:buSzPts val="1400"/>
              <a:buAutoNum type="romanLcPeriod"/>
            </a:pPr>
            <a:r>
              <a:rPr lang="en-GB"/>
              <a:t>the angle of incidence i and the angle of refraction r.</a:t>
            </a:r>
            <a:r>
              <a:rPr lang="en-GB" b="1"/>
              <a:t> (1)</a:t>
            </a:r>
            <a:endParaRPr b="1"/>
          </a:p>
        </p:txBody>
      </p:sp>
      <p:sp>
        <p:nvSpPr>
          <p:cNvPr id="3389" name="Google Shape;3389;p227"/>
          <p:cNvSpPr/>
          <p:nvPr/>
        </p:nvSpPr>
        <p:spPr>
          <a:xfrm>
            <a:off x="4165175" y="1456550"/>
            <a:ext cx="4707600" cy="32901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a:solidFill>
                  <a:schemeClr val="dk1"/>
                </a:solidFill>
              </a:rPr>
              <a:t>Click/tap here for answer</a:t>
            </a:r>
            <a:endParaRPr/>
          </a:p>
        </p:txBody>
      </p:sp>
      <p:pic>
        <p:nvPicPr>
          <p:cNvPr id="3390" name="Google Shape;3390;p227" title="2016 Q6a.gif"/>
          <p:cNvPicPr preferRelativeResize="0"/>
          <p:nvPr/>
        </p:nvPicPr>
        <p:blipFill>
          <a:blip r:embed="rId5">
            <a:alphaModFix/>
          </a:blip>
          <a:stretch>
            <a:fillRect/>
          </a:stretch>
        </p:blipFill>
        <p:spPr>
          <a:xfrm>
            <a:off x="4297113" y="1551888"/>
            <a:ext cx="4410125" cy="3099425"/>
          </a:xfrm>
          <a:prstGeom prst="rect">
            <a:avLst/>
          </a:prstGeom>
          <a:noFill/>
          <a:ln>
            <a:noFill/>
          </a:ln>
        </p:spPr>
      </p:pic>
      <p:pic>
        <p:nvPicPr>
          <p:cNvPr id="3391" name="Google Shape;3391;p227">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Shape 3395"/>
        <p:cNvGrpSpPr/>
        <p:nvPr/>
      </p:nvGrpSpPr>
      <p:grpSpPr>
        <a:xfrm>
          <a:off x="0" y="0"/>
          <a:ext cx="0" cy="0"/>
          <a:chOff x="0" y="0"/>
          <a:chExt cx="0" cy="0"/>
        </a:xfrm>
      </p:grpSpPr>
      <p:sp>
        <p:nvSpPr>
          <p:cNvPr id="3396" name="Google Shape;3396;p228"/>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397" name="Google Shape;3397;p22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398" name="Google Shape;3398;p228"/>
          <p:cNvSpPr txBox="1">
            <a:spLocks noGrp="1"/>
          </p:cNvSpPr>
          <p:nvPr>
            <p:ph type="title"/>
          </p:nvPr>
        </p:nvSpPr>
        <p:spPr>
          <a:xfrm>
            <a:off x="311700" y="460625"/>
            <a:ext cx="3407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Normals and angles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399" name="Google Shape;3399;p228"/>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1200" b="1">
                <a:solidFill>
                  <a:srgbClr val="0D1C45"/>
                </a:solidFill>
              </a:rPr>
              <a:t>2015</a:t>
            </a:r>
            <a:r>
              <a:rPr lang="en-GB" sz="1200">
                <a:solidFill>
                  <a:srgbClr val="0D1C45"/>
                </a:solidFill>
              </a:rPr>
              <a:t> Q5a</a:t>
            </a:r>
            <a:endParaRPr>
              <a:solidFill>
                <a:schemeClr val="dk1"/>
              </a:solidFill>
            </a:endParaRPr>
          </a:p>
        </p:txBody>
      </p:sp>
      <p:sp>
        <p:nvSpPr>
          <p:cNvPr id="3400" name="Google Shape;3400;p228"/>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401" name="Google Shape;3401;p228"/>
          <p:cNvSpPr txBox="1"/>
          <p:nvPr/>
        </p:nvSpPr>
        <p:spPr>
          <a:xfrm>
            <a:off x="311700" y="1124650"/>
            <a:ext cx="3660900" cy="1339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Diamonds are popular and sought after gemstones.</a:t>
            </a:r>
            <a:endParaRPr/>
          </a:p>
          <a:p>
            <a:pPr marL="0" lvl="0" indent="0" algn="l" rtl="0">
              <a:spcBef>
                <a:spcPts val="600"/>
              </a:spcBef>
              <a:spcAft>
                <a:spcPts val="0"/>
              </a:spcAft>
              <a:buClr>
                <a:schemeClr val="dk1"/>
              </a:buClr>
              <a:buSzPts val="1100"/>
              <a:buFont typeface="Arial"/>
              <a:buNone/>
            </a:pPr>
            <a:r>
              <a:rPr lang="en-GB"/>
              <a:t>Light is refracted as it enters and leaves a diamond. The diagram shows a ray of light entering a diamond.</a:t>
            </a:r>
            <a:endParaRPr/>
          </a:p>
        </p:txBody>
      </p:sp>
      <p:sp>
        <p:nvSpPr>
          <p:cNvPr id="3402" name="Google Shape;3402;p228"/>
          <p:cNvSpPr txBox="1"/>
          <p:nvPr/>
        </p:nvSpPr>
        <p:spPr>
          <a:xfrm>
            <a:off x="311700" y="4284150"/>
            <a:ext cx="36312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On the diagram, label the angle of incidence i and the angle of refraction r. </a:t>
            </a:r>
            <a:r>
              <a:rPr lang="en-GB" b="1"/>
              <a:t>(1)</a:t>
            </a:r>
            <a:endParaRPr b="1"/>
          </a:p>
        </p:txBody>
      </p:sp>
      <p:sp>
        <p:nvSpPr>
          <p:cNvPr id="3403" name="Google Shape;3403;p228"/>
          <p:cNvSpPr/>
          <p:nvPr/>
        </p:nvSpPr>
        <p:spPr>
          <a:xfrm>
            <a:off x="4165175" y="1162950"/>
            <a:ext cx="4707600" cy="37368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404" name="Google Shape;3404;p228"/>
          <p:cNvPicPr preferRelativeResize="0"/>
          <p:nvPr/>
        </p:nvPicPr>
        <p:blipFill>
          <a:blip r:embed="rId4">
            <a:alphaModFix/>
          </a:blip>
          <a:stretch>
            <a:fillRect/>
          </a:stretch>
        </p:blipFill>
        <p:spPr>
          <a:xfrm>
            <a:off x="1096663" y="2463850"/>
            <a:ext cx="1962864" cy="1665050"/>
          </a:xfrm>
          <a:prstGeom prst="rect">
            <a:avLst/>
          </a:prstGeom>
          <a:noFill/>
          <a:ln>
            <a:noFill/>
          </a:ln>
        </p:spPr>
      </p:pic>
      <p:pic>
        <p:nvPicPr>
          <p:cNvPr id="3405" name="Google Shape;3405;p228"/>
          <p:cNvPicPr preferRelativeResize="0"/>
          <p:nvPr/>
        </p:nvPicPr>
        <p:blipFill>
          <a:blip r:embed="rId5">
            <a:alphaModFix/>
          </a:blip>
          <a:stretch>
            <a:fillRect/>
          </a:stretch>
        </p:blipFill>
        <p:spPr>
          <a:xfrm>
            <a:off x="4723452" y="1556516"/>
            <a:ext cx="3407100" cy="3248422"/>
          </a:xfrm>
          <a:prstGeom prst="rect">
            <a:avLst/>
          </a:prstGeom>
          <a:noFill/>
          <a:ln>
            <a:noFill/>
          </a:ln>
        </p:spPr>
      </p:pic>
      <p:pic>
        <p:nvPicPr>
          <p:cNvPr id="3406" name="Google Shape;3406;p22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Shape 3410"/>
        <p:cNvGrpSpPr/>
        <p:nvPr/>
      </p:nvGrpSpPr>
      <p:grpSpPr>
        <a:xfrm>
          <a:off x="0" y="0"/>
          <a:ext cx="0" cy="0"/>
          <a:chOff x="0" y="0"/>
          <a:chExt cx="0" cy="0"/>
        </a:xfrm>
      </p:grpSpPr>
      <p:sp>
        <p:nvSpPr>
          <p:cNvPr id="3411" name="Google Shape;3411;p229"/>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412" name="Google Shape;3412;p22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413" name="Google Shape;3413;p229"/>
          <p:cNvSpPr txBox="1">
            <a:spLocks noGrp="1"/>
          </p:cNvSpPr>
          <p:nvPr>
            <p:ph type="title"/>
          </p:nvPr>
        </p:nvSpPr>
        <p:spPr>
          <a:xfrm>
            <a:off x="311700" y="460625"/>
            <a:ext cx="3407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Refraction in prism</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414" name="Google Shape;3414;p229"/>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rgbClr val="0D1C45"/>
                </a:solidFill>
              </a:rPr>
              <a:t>2019</a:t>
            </a:r>
            <a:r>
              <a:rPr lang="en-GB" sz="1200">
                <a:solidFill>
                  <a:srgbClr val="0D1C45"/>
                </a:solidFill>
              </a:rPr>
              <a:t> Q11ai</a:t>
            </a:r>
            <a:endParaRPr>
              <a:solidFill>
                <a:schemeClr val="dk1"/>
              </a:solidFill>
            </a:endParaRPr>
          </a:p>
        </p:txBody>
      </p:sp>
      <p:sp>
        <p:nvSpPr>
          <p:cNvPr id="3415" name="Google Shape;3415;p229"/>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416" name="Google Shape;3416;p229"/>
          <p:cNvSpPr txBox="1"/>
          <p:nvPr/>
        </p:nvSpPr>
        <p:spPr>
          <a:xfrm>
            <a:off x="311700" y="1124650"/>
            <a:ext cx="36609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carries out an experiment to investigate the effect of different shaped glass blocks on the path of a ray of light.</a:t>
            </a:r>
            <a:endParaRPr/>
          </a:p>
          <a:p>
            <a:pPr marL="0" lvl="0" indent="0" algn="l" rtl="0">
              <a:spcBef>
                <a:spcPts val="0"/>
              </a:spcBef>
              <a:spcAft>
                <a:spcPts val="0"/>
              </a:spcAft>
              <a:buNone/>
            </a:pPr>
            <a:endParaRPr/>
          </a:p>
          <a:p>
            <a:pPr marL="0" lvl="0" indent="0" algn="l" rtl="0">
              <a:spcBef>
                <a:spcPts val="0"/>
              </a:spcBef>
              <a:spcAft>
                <a:spcPts val="0"/>
              </a:spcAft>
              <a:buNone/>
            </a:pPr>
            <a:r>
              <a:rPr lang="en-GB"/>
              <a:t>The student directs a ray of red light at a triangular glass block as shown.</a:t>
            </a:r>
            <a:endParaRPr/>
          </a:p>
          <a:p>
            <a:pPr marL="0" lvl="0" indent="0" algn="l" rtl="0">
              <a:spcBef>
                <a:spcPts val="0"/>
              </a:spcBef>
              <a:spcAft>
                <a:spcPts val="0"/>
              </a:spcAft>
              <a:buNone/>
            </a:pPr>
            <a:endParaRPr/>
          </a:p>
        </p:txBody>
      </p:sp>
      <p:sp>
        <p:nvSpPr>
          <p:cNvPr id="3417" name="Google Shape;3417;p229"/>
          <p:cNvSpPr txBox="1"/>
          <p:nvPr/>
        </p:nvSpPr>
        <p:spPr>
          <a:xfrm>
            <a:off x="287100" y="3947250"/>
            <a:ext cx="37101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Complete the diagram above to show the path of the ray of red light through and out of the glass block. </a:t>
            </a:r>
            <a:r>
              <a:rPr lang="en-GB" b="1"/>
              <a:t>(2)</a:t>
            </a:r>
            <a:endParaRPr b="1"/>
          </a:p>
        </p:txBody>
      </p:sp>
      <p:sp>
        <p:nvSpPr>
          <p:cNvPr id="3418" name="Google Shape;3418;p229"/>
          <p:cNvSpPr/>
          <p:nvPr/>
        </p:nvSpPr>
        <p:spPr>
          <a:xfrm>
            <a:off x="4165163" y="1378650"/>
            <a:ext cx="4707600" cy="33999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a:solidFill>
                  <a:schemeClr val="dk1"/>
                </a:solidFill>
              </a:rPr>
              <a:t>Click/tap here for answer</a:t>
            </a:r>
            <a:endParaRPr/>
          </a:p>
        </p:txBody>
      </p:sp>
      <p:pic>
        <p:nvPicPr>
          <p:cNvPr id="3419" name="Google Shape;3419;p229"/>
          <p:cNvPicPr preferRelativeResize="0"/>
          <p:nvPr/>
        </p:nvPicPr>
        <p:blipFill>
          <a:blip r:embed="rId4">
            <a:alphaModFix/>
          </a:blip>
          <a:stretch>
            <a:fillRect/>
          </a:stretch>
        </p:blipFill>
        <p:spPr>
          <a:xfrm>
            <a:off x="541075" y="2614450"/>
            <a:ext cx="2747850" cy="1332800"/>
          </a:xfrm>
          <a:prstGeom prst="rect">
            <a:avLst/>
          </a:prstGeom>
          <a:noFill/>
          <a:ln>
            <a:noFill/>
          </a:ln>
        </p:spPr>
      </p:pic>
      <p:pic>
        <p:nvPicPr>
          <p:cNvPr id="3420" name="Google Shape;3420;p229" title="2019 Q11ai answer.gif"/>
          <p:cNvPicPr preferRelativeResize="0"/>
          <p:nvPr/>
        </p:nvPicPr>
        <p:blipFill>
          <a:blip r:embed="rId5">
            <a:alphaModFix/>
          </a:blip>
          <a:stretch>
            <a:fillRect/>
          </a:stretch>
        </p:blipFill>
        <p:spPr>
          <a:xfrm>
            <a:off x="4293149" y="1526073"/>
            <a:ext cx="4418074" cy="3105050"/>
          </a:xfrm>
          <a:prstGeom prst="rect">
            <a:avLst/>
          </a:prstGeom>
          <a:noFill/>
          <a:ln>
            <a:noFill/>
          </a:ln>
        </p:spPr>
      </p:pic>
      <p:pic>
        <p:nvPicPr>
          <p:cNvPr id="3421" name="Google Shape;3421;p229">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Shape 3425"/>
        <p:cNvGrpSpPr/>
        <p:nvPr/>
      </p:nvGrpSpPr>
      <p:grpSpPr>
        <a:xfrm>
          <a:off x="0" y="0"/>
          <a:ext cx="0" cy="0"/>
          <a:chOff x="0" y="0"/>
          <a:chExt cx="0" cy="0"/>
        </a:xfrm>
      </p:grpSpPr>
      <p:sp>
        <p:nvSpPr>
          <p:cNvPr id="3426" name="Google Shape;3426;p230"/>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427" name="Google Shape;3427;p23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428" name="Google Shape;3428;p230"/>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Refraction in semicircular glass block</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429" name="Google Shape;3429;p230"/>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rgbClr val="0D1C45"/>
                </a:solidFill>
              </a:rPr>
              <a:t>2022</a:t>
            </a:r>
            <a:r>
              <a:rPr lang="en-GB" sz="1200">
                <a:solidFill>
                  <a:srgbClr val="0D1C45"/>
                </a:solidFill>
              </a:rPr>
              <a:t> Q11a</a:t>
            </a:r>
            <a:endParaRPr>
              <a:solidFill>
                <a:schemeClr val="dk1"/>
              </a:solidFill>
            </a:endParaRPr>
          </a:p>
        </p:txBody>
      </p:sp>
      <p:sp>
        <p:nvSpPr>
          <p:cNvPr id="3430" name="Google Shape;3430;p230"/>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431" name="Google Shape;3431;p230"/>
          <p:cNvSpPr txBox="1"/>
          <p:nvPr/>
        </p:nvSpPr>
        <p:spPr>
          <a:xfrm>
            <a:off x="311700" y="1124650"/>
            <a:ext cx="36609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laser produces a narrow beam of concentrated light of one particular wavelength. A ray of red light from a laser is directed into a semi-circular glass block.</a:t>
            </a:r>
            <a:endParaRPr/>
          </a:p>
          <a:p>
            <a:pPr marL="0" lvl="0" indent="0" algn="l" rtl="0">
              <a:spcBef>
                <a:spcPts val="0"/>
              </a:spcBef>
              <a:spcAft>
                <a:spcPts val="0"/>
              </a:spcAft>
              <a:buNone/>
            </a:pPr>
            <a:endParaRPr/>
          </a:p>
        </p:txBody>
      </p:sp>
      <p:sp>
        <p:nvSpPr>
          <p:cNvPr id="3432" name="Google Shape;3432;p230"/>
          <p:cNvSpPr txBox="1"/>
          <p:nvPr/>
        </p:nvSpPr>
        <p:spPr>
          <a:xfrm>
            <a:off x="287100" y="4039150"/>
            <a:ext cx="37101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Complete the diagram to show the path of the ray of red light through and out of the semi-circular glass block. </a:t>
            </a:r>
            <a:r>
              <a:rPr lang="en-GB" b="1"/>
              <a:t>(2)</a:t>
            </a:r>
            <a:endParaRPr b="1"/>
          </a:p>
        </p:txBody>
      </p:sp>
      <p:sp>
        <p:nvSpPr>
          <p:cNvPr id="3433" name="Google Shape;3433;p230"/>
          <p:cNvSpPr/>
          <p:nvPr/>
        </p:nvSpPr>
        <p:spPr>
          <a:xfrm>
            <a:off x="4187300" y="1470550"/>
            <a:ext cx="4707600" cy="33999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a:solidFill>
                  <a:schemeClr val="dk1"/>
                </a:solidFill>
              </a:rPr>
              <a:t>Click/tap here for answer</a:t>
            </a:r>
            <a:endParaRPr/>
          </a:p>
        </p:txBody>
      </p:sp>
      <p:pic>
        <p:nvPicPr>
          <p:cNvPr id="3434" name="Google Shape;3434;p230"/>
          <p:cNvPicPr preferRelativeResize="0"/>
          <p:nvPr/>
        </p:nvPicPr>
        <p:blipFill>
          <a:blip r:embed="rId4">
            <a:alphaModFix/>
          </a:blip>
          <a:stretch>
            <a:fillRect/>
          </a:stretch>
        </p:blipFill>
        <p:spPr>
          <a:xfrm>
            <a:off x="866025" y="2176150"/>
            <a:ext cx="2271700" cy="1794526"/>
          </a:xfrm>
          <a:prstGeom prst="rect">
            <a:avLst/>
          </a:prstGeom>
          <a:noFill/>
          <a:ln>
            <a:noFill/>
          </a:ln>
        </p:spPr>
      </p:pic>
      <p:pic>
        <p:nvPicPr>
          <p:cNvPr id="3435" name="Google Shape;3435;p230" title="2022 Q11a.gif"/>
          <p:cNvPicPr preferRelativeResize="0"/>
          <p:nvPr/>
        </p:nvPicPr>
        <p:blipFill>
          <a:blip r:embed="rId5">
            <a:alphaModFix/>
          </a:blip>
          <a:stretch>
            <a:fillRect/>
          </a:stretch>
        </p:blipFill>
        <p:spPr>
          <a:xfrm>
            <a:off x="4313662" y="1605050"/>
            <a:ext cx="4454875" cy="3130900"/>
          </a:xfrm>
          <a:prstGeom prst="rect">
            <a:avLst/>
          </a:prstGeom>
          <a:noFill/>
          <a:ln>
            <a:noFill/>
          </a:ln>
        </p:spPr>
      </p:pic>
      <p:pic>
        <p:nvPicPr>
          <p:cNvPr id="3436" name="Google Shape;3436;p230">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Shape 3440"/>
        <p:cNvGrpSpPr/>
        <p:nvPr/>
      </p:nvGrpSpPr>
      <p:grpSpPr>
        <a:xfrm>
          <a:off x="0" y="0"/>
          <a:ext cx="0" cy="0"/>
          <a:chOff x="0" y="0"/>
          <a:chExt cx="0" cy="0"/>
        </a:xfrm>
      </p:grpSpPr>
      <p:sp>
        <p:nvSpPr>
          <p:cNvPr id="3441" name="Google Shape;3441;p231"/>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442" name="Google Shape;3442;p23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443" name="Google Shape;3443;p231"/>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Refraction in semicircular glass block</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444" name="Google Shape;3444;p231"/>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rgbClr val="0D1C45"/>
                </a:solidFill>
              </a:rPr>
              <a:t>2022</a:t>
            </a:r>
            <a:r>
              <a:rPr lang="en-GB" sz="1200">
                <a:solidFill>
                  <a:srgbClr val="0D1C45"/>
                </a:solidFill>
              </a:rPr>
              <a:t> Q11a</a:t>
            </a:r>
            <a:endParaRPr>
              <a:solidFill>
                <a:schemeClr val="dk1"/>
              </a:solidFill>
            </a:endParaRPr>
          </a:p>
        </p:txBody>
      </p:sp>
      <p:sp>
        <p:nvSpPr>
          <p:cNvPr id="3445" name="Google Shape;3445;p231"/>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446" name="Google Shape;3446;p231"/>
          <p:cNvSpPr txBox="1"/>
          <p:nvPr/>
        </p:nvSpPr>
        <p:spPr>
          <a:xfrm>
            <a:off x="311700" y="1124650"/>
            <a:ext cx="3660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When looking down into the calm water behind the pier the student sees a fish.</a:t>
            </a:r>
            <a:endParaRPr/>
          </a:p>
        </p:txBody>
      </p:sp>
      <p:sp>
        <p:nvSpPr>
          <p:cNvPr id="3447" name="Google Shape;3447;p231"/>
          <p:cNvSpPr txBox="1"/>
          <p:nvPr/>
        </p:nvSpPr>
        <p:spPr>
          <a:xfrm>
            <a:off x="287100" y="3632425"/>
            <a:ext cx="3710100" cy="11748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Complete the diagram to show the path of a ray of light from the fish to the student.</a:t>
            </a:r>
            <a:endParaRPr/>
          </a:p>
          <a:p>
            <a:pPr marL="0" lvl="0" indent="0" algn="l" rtl="0">
              <a:spcBef>
                <a:spcPts val="1000"/>
              </a:spcBef>
              <a:spcAft>
                <a:spcPts val="1000"/>
              </a:spcAft>
              <a:buNone/>
            </a:pPr>
            <a:r>
              <a:rPr lang="en-GB"/>
              <a:t>You should include the normal in your diagram.  </a:t>
            </a:r>
            <a:r>
              <a:rPr lang="en-GB" b="1"/>
              <a:t>(3)</a:t>
            </a:r>
            <a:endParaRPr b="1"/>
          </a:p>
        </p:txBody>
      </p:sp>
      <p:sp>
        <p:nvSpPr>
          <p:cNvPr id="3448" name="Google Shape;3448;p231"/>
          <p:cNvSpPr/>
          <p:nvPr/>
        </p:nvSpPr>
        <p:spPr>
          <a:xfrm>
            <a:off x="4165175" y="1407325"/>
            <a:ext cx="4707600" cy="33999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a:solidFill>
                  <a:schemeClr val="dk1"/>
                </a:solidFill>
              </a:rPr>
              <a:t>Click/tap here for answer</a:t>
            </a:r>
            <a:endParaRPr/>
          </a:p>
        </p:txBody>
      </p:sp>
      <p:pic>
        <p:nvPicPr>
          <p:cNvPr id="3449" name="Google Shape;3449;p231"/>
          <p:cNvPicPr preferRelativeResize="0"/>
          <p:nvPr/>
        </p:nvPicPr>
        <p:blipFill>
          <a:blip r:embed="rId4">
            <a:alphaModFix/>
          </a:blip>
          <a:stretch>
            <a:fillRect/>
          </a:stretch>
        </p:blipFill>
        <p:spPr>
          <a:xfrm>
            <a:off x="469500" y="1708300"/>
            <a:ext cx="3108924" cy="1852850"/>
          </a:xfrm>
          <a:prstGeom prst="rect">
            <a:avLst/>
          </a:prstGeom>
          <a:noFill/>
          <a:ln>
            <a:noFill/>
          </a:ln>
        </p:spPr>
      </p:pic>
      <p:pic>
        <p:nvPicPr>
          <p:cNvPr id="3450" name="Google Shape;3450;p231" title="Answer.gif"/>
          <p:cNvPicPr preferRelativeResize="0"/>
          <p:nvPr/>
        </p:nvPicPr>
        <p:blipFill>
          <a:blip r:embed="rId5">
            <a:alphaModFix/>
          </a:blip>
          <a:stretch>
            <a:fillRect/>
          </a:stretch>
        </p:blipFill>
        <p:spPr>
          <a:xfrm>
            <a:off x="4264650" y="1522924"/>
            <a:ext cx="4508651" cy="3168699"/>
          </a:xfrm>
          <a:prstGeom prst="rect">
            <a:avLst/>
          </a:prstGeom>
          <a:noFill/>
          <a:ln>
            <a:noFill/>
          </a:ln>
        </p:spPr>
      </p:pic>
      <p:pic>
        <p:nvPicPr>
          <p:cNvPr id="3451" name="Google Shape;3451;p231">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4"/>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Electricity</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283" name="Google Shape;283;p34"/>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2020 </a:t>
            </a:r>
            <a:r>
              <a:rPr lang="en-GB">
                <a:solidFill>
                  <a:schemeClr val="dk1"/>
                </a:solidFill>
              </a:rPr>
              <a:t>Q10</a:t>
            </a:r>
            <a:endParaRPr/>
          </a:p>
        </p:txBody>
      </p:sp>
      <p:sp>
        <p:nvSpPr>
          <p:cNvPr id="284" name="Google Shape;284;p3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85" name="Google Shape;285;p34"/>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286" name="Google Shape;286;p34"/>
          <p:cNvSpPr txBox="1"/>
          <p:nvPr/>
        </p:nvSpPr>
        <p:spPr>
          <a:xfrm>
            <a:off x="382900" y="1187000"/>
            <a:ext cx="4189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Electric vehicles are being promoted as an environmentally friendly method of transport.</a:t>
            </a:r>
            <a:endParaRPr/>
          </a:p>
        </p:txBody>
      </p:sp>
      <p:sp>
        <p:nvSpPr>
          <p:cNvPr id="287" name="Google Shape;287;p34"/>
          <p:cNvSpPr txBox="1"/>
          <p:nvPr/>
        </p:nvSpPr>
        <p:spPr>
          <a:xfrm>
            <a:off x="382900" y="3122700"/>
            <a:ext cx="39429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Currently one of the limitations of electric vehicles is their range. The range is the maximum distance that an electric vehicle can travel before its batteries need to be recharged.</a:t>
            </a:r>
            <a:endParaRPr/>
          </a:p>
        </p:txBody>
      </p:sp>
      <p:sp>
        <p:nvSpPr>
          <p:cNvPr id="288" name="Google Shape;288;p34"/>
          <p:cNvSpPr txBox="1"/>
          <p:nvPr/>
        </p:nvSpPr>
        <p:spPr>
          <a:xfrm>
            <a:off x="4412400" y="1033325"/>
            <a:ext cx="4599600" cy="3909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Physics points to consider:</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E</a:t>
            </a:r>
            <a:r>
              <a:rPr lang="en-GB" sz="1100" baseline="-25000">
                <a:solidFill>
                  <a:schemeClr val="dk1"/>
                </a:solidFill>
              </a:rPr>
              <a:t>w</a:t>
            </a:r>
            <a:r>
              <a:rPr lang="en-GB" sz="1100">
                <a:solidFill>
                  <a:schemeClr val="dk1"/>
                </a:solidFill>
              </a:rPr>
              <a:t> = Fd. The energy stored in the battery causes a force to be applied over a certain distance. Moving an electric car requires a large amount of force, as they are heavy, so for them to accelerate, since a = F/m, a larger force is required for a larger mass to provide the same rate of acceleration.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Knowing the force the engine exerts on the car would allow you to determine the distance the car can travel, assuming we know the energy the battery stores.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However, some energy is always lost as heat. This relates to the efficiency of the engine. If more energy is lost as heat, less is available to drive the wheels, which will reduce the distance the car can travel.</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Range can also be affected by air resistance - the faster you travel, the greater the air resistance and the greater effect this will have on how far you can travel.</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Temperature also affects the efficiency of batteries, so range is lower in the colder months.</a:t>
            </a:r>
            <a:endParaRPr sz="1100">
              <a:solidFill>
                <a:schemeClr val="dk1"/>
              </a:solidFill>
            </a:endParaRPr>
          </a:p>
        </p:txBody>
      </p:sp>
      <p:pic>
        <p:nvPicPr>
          <p:cNvPr id="289" name="Google Shape;289;p34"/>
          <p:cNvPicPr preferRelativeResize="0"/>
          <p:nvPr/>
        </p:nvPicPr>
        <p:blipFill>
          <a:blip r:embed="rId4">
            <a:alphaModFix/>
          </a:blip>
          <a:stretch>
            <a:fillRect/>
          </a:stretch>
        </p:blipFill>
        <p:spPr>
          <a:xfrm>
            <a:off x="1110150" y="1840450"/>
            <a:ext cx="1903125" cy="1282250"/>
          </a:xfrm>
          <a:prstGeom prst="rect">
            <a:avLst/>
          </a:prstGeom>
          <a:noFill/>
          <a:ln>
            <a:noFill/>
          </a:ln>
        </p:spPr>
      </p:pic>
      <p:sp>
        <p:nvSpPr>
          <p:cNvPr id="290" name="Google Shape;290;p34"/>
          <p:cNvSpPr txBox="1"/>
          <p:nvPr/>
        </p:nvSpPr>
        <p:spPr>
          <a:xfrm>
            <a:off x="382900" y="4111625"/>
            <a:ext cx="3835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Using your knowledge of physics comment on possible factors affecting the range of an electric vehicle.</a:t>
            </a:r>
            <a:endParaRPr/>
          </a:p>
        </p:txBody>
      </p:sp>
      <p:pic>
        <p:nvPicPr>
          <p:cNvPr id="291" name="Google Shape;291;p34">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Shape 3455"/>
        <p:cNvGrpSpPr/>
        <p:nvPr/>
      </p:nvGrpSpPr>
      <p:grpSpPr>
        <a:xfrm>
          <a:off x="0" y="0"/>
          <a:ext cx="0" cy="0"/>
          <a:chOff x="0" y="0"/>
          <a:chExt cx="0" cy="0"/>
        </a:xfrm>
      </p:grpSpPr>
      <p:sp>
        <p:nvSpPr>
          <p:cNvPr id="3456" name="Google Shape;3456;p232"/>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457" name="Google Shape;3457;p23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458" name="Google Shape;3458;p232"/>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Normals and angles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459" name="Google Shape;3459;p232"/>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rgbClr val="0D1C45"/>
                </a:solidFill>
              </a:rPr>
              <a:t>2018</a:t>
            </a:r>
            <a:r>
              <a:rPr lang="en-GB" sz="1200">
                <a:solidFill>
                  <a:srgbClr val="0D1C45"/>
                </a:solidFill>
              </a:rPr>
              <a:t> 11c</a:t>
            </a:r>
            <a:endParaRPr>
              <a:solidFill>
                <a:schemeClr val="dk1"/>
              </a:solidFill>
            </a:endParaRPr>
          </a:p>
        </p:txBody>
      </p:sp>
      <p:sp>
        <p:nvSpPr>
          <p:cNvPr id="3460" name="Google Shape;3460;p232"/>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461" name="Google Shape;3461;p232"/>
          <p:cNvSpPr txBox="1"/>
          <p:nvPr/>
        </p:nvSpPr>
        <p:spPr>
          <a:xfrm>
            <a:off x="311700" y="1124650"/>
            <a:ext cx="36609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Some of the infrared light is refracted when travelling from the glass windscreen into a raindrop.</a:t>
            </a:r>
            <a:endParaRPr/>
          </a:p>
        </p:txBody>
      </p:sp>
      <p:sp>
        <p:nvSpPr>
          <p:cNvPr id="3462" name="Google Shape;3462;p232"/>
          <p:cNvSpPr txBox="1"/>
          <p:nvPr/>
        </p:nvSpPr>
        <p:spPr>
          <a:xfrm>
            <a:off x="287100" y="3661550"/>
            <a:ext cx="3710100" cy="11748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On the diagram, draw and label:</a:t>
            </a:r>
            <a:endParaRPr/>
          </a:p>
          <a:p>
            <a:pPr marL="0" lvl="0" indent="0" algn="l" rtl="0">
              <a:spcBef>
                <a:spcPts val="500"/>
              </a:spcBef>
              <a:spcAft>
                <a:spcPts val="0"/>
              </a:spcAft>
              <a:buNone/>
            </a:pPr>
            <a:r>
              <a:rPr lang="en-GB"/>
              <a:t>(A) a normal; </a:t>
            </a:r>
            <a:r>
              <a:rPr lang="en-GB" b="1"/>
              <a:t>(1)</a:t>
            </a:r>
            <a:endParaRPr/>
          </a:p>
          <a:p>
            <a:pPr marL="0" lvl="0" indent="0" algn="l" rtl="0">
              <a:spcBef>
                <a:spcPts val="500"/>
              </a:spcBef>
              <a:spcAft>
                <a:spcPts val="1000"/>
              </a:spcAft>
              <a:buNone/>
            </a:pPr>
            <a:r>
              <a:rPr lang="en-GB"/>
              <a:t>(B) an angle of incidence i and an angle of refraction r. </a:t>
            </a:r>
            <a:r>
              <a:rPr lang="en-GB" b="1"/>
              <a:t>(1)</a:t>
            </a:r>
            <a:endParaRPr b="1"/>
          </a:p>
        </p:txBody>
      </p:sp>
      <p:sp>
        <p:nvSpPr>
          <p:cNvPr id="3463" name="Google Shape;3463;p232"/>
          <p:cNvSpPr/>
          <p:nvPr/>
        </p:nvSpPr>
        <p:spPr>
          <a:xfrm>
            <a:off x="4148375" y="1436450"/>
            <a:ext cx="4707600" cy="33999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a:solidFill>
                  <a:schemeClr val="dk1"/>
                </a:solidFill>
              </a:rPr>
              <a:t>Click/tap here for answer</a:t>
            </a:r>
            <a:endParaRPr/>
          </a:p>
        </p:txBody>
      </p:sp>
      <p:pic>
        <p:nvPicPr>
          <p:cNvPr id="3464" name="Google Shape;3464;p232"/>
          <p:cNvPicPr preferRelativeResize="0"/>
          <p:nvPr/>
        </p:nvPicPr>
        <p:blipFill>
          <a:blip r:embed="rId4">
            <a:alphaModFix/>
          </a:blip>
          <a:stretch>
            <a:fillRect/>
          </a:stretch>
        </p:blipFill>
        <p:spPr>
          <a:xfrm>
            <a:off x="335000" y="1955949"/>
            <a:ext cx="3614300" cy="1669206"/>
          </a:xfrm>
          <a:prstGeom prst="rect">
            <a:avLst/>
          </a:prstGeom>
          <a:noFill/>
          <a:ln>
            <a:noFill/>
          </a:ln>
        </p:spPr>
      </p:pic>
      <p:pic>
        <p:nvPicPr>
          <p:cNvPr id="3465" name="Google Shape;3465;p232" title="2018 11c.gif"/>
          <p:cNvPicPr preferRelativeResize="0"/>
          <p:nvPr/>
        </p:nvPicPr>
        <p:blipFill>
          <a:blip r:embed="rId5">
            <a:alphaModFix/>
          </a:blip>
          <a:stretch>
            <a:fillRect/>
          </a:stretch>
        </p:blipFill>
        <p:spPr>
          <a:xfrm>
            <a:off x="4254846" y="1556975"/>
            <a:ext cx="4494651" cy="3158850"/>
          </a:xfrm>
          <a:prstGeom prst="rect">
            <a:avLst/>
          </a:prstGeom>
          <a:solidFill>
            <a:srgbClr val="D3E3FD"/>
          </a:solidFill>
          <a:ln>
            <a:noFill/>
          </a:ln>
        </p:spPr>
      </p:pic>
      <p:pic>
        <p:nvPicPr>
          <p:cNvPr id="3466" name="Google Shape;3466;p232">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Shape 3470"/>
        <p:cNvGrpSpPr/>
        <p:nvPr/>
      </p:nvGrpSpPr>
      <p:grpSpPr>
        <a:xfrm>
          <a:off x="0" y="0"/>
          <a:ext cx="0" cy="0"/>
          <a:chOff x="0" y="0"/>
          <a:chExt cx="0" cy="0"/>
        </a:xfrm>
      </p:grpSpPr>
      <p:sp>
        <p:nvSpPr>
          <p:cNvPr id="3471" name="Google Shape;3471;p233"/>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472" name="Google Shape;3472;p23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473" name="Google Shape;3473;p233"/>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Diffraction</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474" name="Google Shape;3474;p233"/>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rgbClr val="0D1C45"/>
                </a:solidFill>
              </a:rPr>
              <a:t>2017</a:t>
            </a:r>
            <a:r>
              <a:rPr lang="en-GB" sz="1200">
                <a:solidFill>
                  <a:srgbClr val="0D1C45"/>
                </a:solidFill>
              </a:rPr>
              <a:t> Q4c</a:t>
            </a:r>
            <a:endParaRPr>
              <a:solidFill>
                <a:schemeClr val="dk1"/>
              </a:solidFill>
            </a:endParaRPr>
          </a:p>
        </p:txBody>
      </p:sp>
      <p:sp>
        <p:nvSpPr>
          <p:cNvPr id="3475" name="Google Shape;3475;p233"/>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476" name="Google Shape;3476;p233"/>
          <p:cNvSpPr txBox="1"/>
          <p:nvPr/>
        </p:nvSpPr>
        <p:spPr>
          <a:xfrm>
            <a:off x="311700" y="1124650"/>
            <a:ext cx="3660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Waves travel towards the entrance of the harbour as shown.</a:t>
            </a:r>
            <a:endParaRPr/>
          </a:p>
        </p:txBody>
      </p:sp>
      <p:sp>
        <p:nvSpPr>
          <p:cNvPr id="3477" name="Google Shape;3477;p233"/>
          <p:cNvSpPr txBox="1"/>
          <p:nvPr/>
        </p:nvSpPr>
        <p:spPr>
          <a:xfrm>
            <a:off x="287100" y="3947250"/>
            <a:ext cx="37101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Complete the diagram to show the pattern of wave crests inside the harbour. </a:t>
            </a:r>
            <a:r>
              <a:rPr lang="en-GB" b="1"/>
              <a:t>(2)</a:t>
            </a:r>
            <a:endParaRPr b="1"/>
          </a:p>
        </p:txBody>
      </p:sp>
      <p:sp>
        <p:nvSpPr>
          <p:cNvPr id="3478" name="Google Shape;3478;p233"/>
          <p:cNvSpPr/>
          <p:nvPr/>
        </p:nvSpPr>
        <p:spPr>
          <a:xfrm>
            <a:off x="4165175" y="1162950"/>
            <a:ext cx="4707600" cy="33999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Click/tap here for answer</a:t>
            </a:r>
            <a:endParaRPr/>
          </a:p>
        </p:txBody>
      </p:sp>
      <p:pic>
        <p:nvPicPr>
          <p:cNvPr id="3479" name="Google Shape;3479;p233"/>
          <p:cNvPicPr preferRelativeResize="0"/>
          <p:nvPr/>
        </p:nvPicPr>
        <p:blipFill>
          <a:blip r:embed="rId4">
            <a:alphaModFix/>
          </a:blip>
          <a:stretch>
            <a:fillRect/>
          </a:stretch>
        </p:blipFill>
        <p:spPr>
          <a:xfrm>
            <a:off x="231475" y="1908624"/>
            <a:ext cx="3660900" cy="1662199"/>
          </a:xfrm>
          <a:prstGeom prst="rect">
            <a:avLst/>
          </a:prstGeom>
          <a:noFill/>
          <a:ln>
            <a:noFill/>
          </a:ln>
        </p:spPr>
      </p:pic>
      <p:pic>
        <p:nvPicPr>
          <p:cNvPr id="3480" name="Google Shape;3480;p233" title="2017 Q4c ans.gif"/>
          <p:cNvPicPr preferRelativeResize="0"/>
          <p:nvPr/>
        </p:nvPicPr>
        <p:blipFill>
          <a:blip r:embed="rId5">
            <a:alphaModFix/>
          </a:blip>
          <a:stretch>
            <a:fillRect/>
          </a:stretch>
        </p:blipFill>
        <p:spPr>
          <a:xfrm>
            <a:off x="4287324" y="1294500"/>
            <a:ext cx="4463301" cy="3136824"/>
          </a:xfrm>
          <a:prstGeom prst="rect">
            <a:avLst/>
          </a:prstGeom>
          <a:noFill/>
          <a:ln>
            <a:noFill/>
          </a:ln>
        </p:spPr>
      </p:pic>
      <p:pic>
        <p:nvPicPr>
          <p:cNvPr id="3481" name="Google Shape;3481;p233">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Shape 3485"/>
        <p:cNvGrpSpPr/>
        <p:nvPr/>
      </p:nvGrpSpPr>
      <p:grpSpPr>
        <a:xfrm>
          <a:off x="0" y="0"/>
          <a:ext cx="0" cy="0"/>
          <a:chOff x="0" y="0"/>
          <a:chExt cx="0" cy="0"/>
        </a:xfrm>
      </p:grpSpPr>
      <p:sp>
        <p:nvSpPr>
          <p:cNvPr id="3486" name="Google Shape;3486;p234"/>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487" name="Google Shape;3487;p23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488" name="Google Shape;3488;p234"/>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Diffraction</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489" name="Google Shape;3489;p234"/>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rgbClr val="0D1C45"/>
                </a:solidFill>
              </a:rPr>
              <a:t>2020</a:t>
            </a:r>
            <a:r>
              <a:rPr lang="en-GB" sz="1200">
                <a:solidFill>
                  <a:srgbClr val="0D1C45"/>
                </a:solidFill>
              </a:rPr>
              <a:t> Q11a</a:t>
            </a:r>
            <a:endParaRPr>
              <a:solidFill>
                <a:schemeClr val="dk1"/>
              </a:solidFill>
            </a:endParaRPr>
          </a:p>
        </p:txBody>
      </p:sp>
      <p:sp>
        <p:nvSpPr>
          <p:cNvPr id="3490" name="Google Shape;3490;p234"/>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491" name="Google Shape;3491;p234"/>
          <p:cNvSpPr txBox="1"/>
          <p:nvPr/>
        </p:nvSpPr>
        <p:spPr>
          <a:xfrm>
            <a:off x="311700" y="1124650"/>
            <a:ext cx="3660900" cy="154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blows through the straw to produce a sound.</a:t>
            </a:r>
            <a:endParaRPr/>
          </a:p>
          <a:p>
            <a:pPr marL="0" lvl="0" indent="0" algn="l" rtl="0">
              <a:spcBef>
                <a:spcPts val="500"/>
              </a:spcBef>
              <a:spcAft>
                <a:spcPts val="0"/>
              </a:spcAft>
              <a:buNone/>
            </a:pPr>
            <a:r>
              <a:rPr lang="en-GB"/>
              <a:t>A microphone is connected to an oscilloscope. The oscilloscope displays a trace of the sound wave produced by the straw as shown.</a:t>
            </a:r>
            <a:endParaRPr/>
          </a:p>
        </p:txBody>
      </p:sp>
      <p:sp>
        <p:nvSpPr>
          <p:cNvPr id="3492" name="Google Shape;3492;p234"/>
          <p:cNvSpPr txBox="1"/>
          <p:nvPr/>
        </p:nvSpPr>
        <p:spPr>
          <a:xfrm>
            <a:off x="287100" y="3747575"/>
            <a:ext cx="3710100" cy="9594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On the trace, draw and label</a:t>
            </a:r>
            <a:endParaRPr/>
          </a:p>
          <a:p>
            <a:pPr marL="0" lvl="0" indent="0" algn="l" rtl="0">
              <a:spcBef>
                <a:spcPts val="500"/>
              </a:spcBef>
              <a:spcAft>
                <a:spcPts val="0"/>
              </a:spcAft>
              <a:buNone/>
            </a:pPr>
            <a:r>
              <a:rPr lang="en-GB"/>
              <a:t>(i) the amplitude </a:t>
            </a:r>
            <a:r>
              <a:rPr lang="en-GB" b="1">
                <a:solidFill>
                  <a:schemeClr val="dk1"/>
                </a:solidFill>
              </a:rPr>
              <a:t>(1)</a:t>
            </a:r>
            <a:endParaRPr/>
          </a:p>
          <a:p>
            <a:pPr marL="0" lvl="0" indent="0" algn="l" rtl="0">
              <a:spcBef>
                <a:spcPts val="500"/>
              </a:spcBef>
              <a:spcAft>
                <a:spcPts val="1000"/>
              </a:spcAft>
              <a:buNone/>
            </a:pPr>
            <a:r>
              <a:rPr lang="en-GB"/>
              <a:t>(ii) the wavelength, λ.  </a:t>
            </a:r>
            <a:r>
              <a:rPr lang="en-GB" b="1"/>
              <a:t>(1)</a:t>
            </a:r>
            <a:endParaRPr b="1"/>
          </a:p>
        </p:txBody>
      </p:sp>
      <p:sp>
        <p:nvSpPr>
          <p:cNvPr id="3493" name="Google Shape;3493;p234"/>
          <p:cNvSpPr/>
          <p:nvPr/>
        </p:nvSpPr>
        <p:spPr>
          <a:xfrm>
            <a:off x="4148375" y="1307075"/>
            <a:ext cx="4707600" cy="33999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Click/tap here for answer</a:t>
            </a:r>
            <a:endParaRPr/>
          </a:p>
        </p:txBody>
      </p:sp>
      <p:pic>
        <p:nvPicPr>
          <p:cNvPr id="3494" name="Google Shape;3494;p234"/>
          <p:cNvPicPr preferRelativeResize="0"/>
          <p:nvPr/>
        </p:nvPicPr>
        <p:blipFill>
          <a:blip r:embed="rId4">
            <a:alphaModFix/>
          </a:blip>
          <a:stretch>
            <a:fillRect/>
          </a:stretch>
        </p:blipFill>
        <p:spPr>
          <a:xfrm>
            <a:off x="469500" y="2515150"/>
            <a:ext cx="3236100" cy="1266308"/>
          </a:xfrm>
          <a:prstGeom prst="rect">
            <a:avLst/>
          </a:prstGeom>
          <a:noFill/>
          <a:ln>
            <a:noFill/>
          </a:ln>
        </p:spPr>
      </p:pic>
      <p:pic>
        <p:nvPicPr>
          <p:cNvPr id="3495" name="Google Shape;3495;p234" title="Wavelength and amplitude.gif"/>
          <p:cNvPicPr preferRelativeResize="0"/>
          <p:nvPr/>
        </p:nvPicPr>
        <p:blipFill>
          <a:blip r:embed="rId5">
            <a:alphaModFix/>
          </a:blip>
          <a:stretch>
            <a:fillRect/>
          </a:stretch>
        </p:blipFill>
        <p:spPr>
          <a:xfrm>
            <a:off x="4255406" y="1439800"/>
            <a:ext cx="4459924" cy="3134450"/>
          </a:xfrm>
          <a:prstGeom prst="rect">
            <a:avLst/>
          </a:prstGeom>
          <a:noFill/>
          <a:ln>
            <a:noFill/>
          </a:ln>
        </p:spPr>
      </p:pic>
      <p:pic>
        <p:nvPicPr>
          <p:cNvPr id="3496" name="Google Shape;3496;p234">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Shape 3500"/>
        <p:cNvGrpSpPr/>
        <p:nvPr/>
      </p:nvGrpSpPr>
      <p:grpSpPr>
        <a:xfrm>
          <a:off x="0" y="0"/>
          <a:ext cx="0" cy="0"/>
          <a:chOff x="0" y="0"/>
          <a:chExt cx="0" cy="0"/>
        </a:xfrm>
      </p:grpSpPr>
      <p:sp>
        <p:nvSpPr>
          <p:cNvPr id="3501" name="Google Shape;3501;p235"/>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502" name="Google Shape;3502;p23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503" name="Google Shape;3503;p235"/>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Diffraction</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504" name="Google Shape;3504;p235"/>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rgbClr val="0D1C45"/>
                </a:solidFill>
              </a:rPr>
              <a:t>2022</a:t>
            </a:r>
            <a:r>
              <a:rPr lang="en-GB" sz="1200">
                <a:solidFill>
                  <a:srgbClr val="0D1C45"/>
                </a:solidFill>
              </a:rPr>
              <a:t> Q10b</a:t>
            </a:r>
            <a:endParaRPr>
              <a:solidFill>
                <a:schemeClr val="dk1"/>
              </a:solidFill>
            </a:endParaRPr>
          </a:p>
        </p:txBody>
      </p:sp>
      <p:sp>
        <p:nvSpPr>
          <p:cNvPr id="3505" name="Google Shape;3505;p235"/>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506" name="Google Shape;3506;p235"/>
          <p:cNvSpPr txBox="1"/>
          <p:nvPr/>
        </p:nvSpPr>
        <p:spPr>
          <a:xfrm>
            <a:off x="311700" y="1124650"/>
            <a:ext cx="3660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now places a plastic block in the ripple tank.</a:t>
            </a:r>
            <a:endParaRPr/>
          </a:p>
        </p:txBody>
      </p:sp>
      <p:sp>
        <p:nvSpPr>
          <p:cNvPr id="3507" name="Google Shape;3507;p235"/>
          <p:cNvSpPr txBox="1"/>
          <p:nvPr/>
        </p:nvSpPr>
        <p:spPr>
          <a:xfrm>
            <a:off x="311700" y="3947250"/>
            <a:ext cx="37818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Complete the diagram to show the pattern of the water waves beyond the plastic block. </a:t>
            </a:r>
            <a:r>
              <a:rPr lang="en-GB" b="1"/>
              <a:t>(2)</a:t>
            </a:r>
            <a:endParaRPr b="1"/>
          </a:p>
        </p:txBody>
      </p:sp>
      <p:sp>
        <p:nvSpPr>
          <p:cNvPr id="3508" name="Google Shape;3508;p235"/>
          <p:cNvSpPr/>
          <p:nvPr/>
        </p:nvSpPr>
        <p:spPr>
          <a:xfrm>
            <a:off x="4165175" y="1162950"/>
            <a:ext cx="4707600" cy="33999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t>Click/tap here for answer</a:t>
            </a:r>
            <a:endParaRPr/>
          </a:p>
        </p:txBody>
      </p:sp>
      <p:pic>
        <p:nvPicPr>
          <p:cNvPr id="3509" name="Google Shape;3509;p235"/>
          <p:cNvPicPr preferRelativeResize="0"/>
          <p:nvPr/>
        </p:nvPicPr>
        <p:blipFill>
          <a:blip r:embed="rId4">
            <a:alphaModFix/>
          </a:blip>
          <a:stretch>
            <a:fillRect/>
          </a:stretch>
        </p:blipFill>
        <p:spPr>
          <a:xfrm>
            <a:off x="204725" y="1910828"/>
            <a:ext cx="3864174" cy="1748997"/>
          </a:xfrm>
          <a:prstGeom prst="rect">
            <a:avLst/>
          </a:prstGeom>
          <a:noFill/>
          <a:ln>
            <a:noFill/>
          </a:ln>
        </p:spPr>
      </p:pic>
      <p:pic>
        <p:nvPicPr>
          <p:cNvPr id="3510" name="Google Shape;3510;p235" title="Diffractoin around obstacle.gif"/>
          <p:cNvPicPr preferRelativeResize="0"/>
          <p:nvPr/>
        </p:nvPicPr>
        <p:blipFill>
          <a:blip r:embed="rId5">
            <a:alphaModFix/>
          </a:blip>
          <a:stretch>
            <a:fillRect/>
          </a:stretch>
        </p:blipFill>
        <p:spPr>
          <a:xfrm>
            <a:off x="4294779" y="1311527"/>
            <a:ext cx="4414800" cy="3102735"/>
          </a:xfrm>
          <a:prstGeom prst="rect">
            <a:avLst/>
          </a:prstGeom>
          <a:noFill/>
          <a:ln>
            <a:noFill/>
          </a:ln>
        </p:spPr>
      </p:pic>
      <p:pic>
        <p:nvPicPr>
          <p:cNvPr id="3511" name="Google Shape;3511;p235">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Shape 3515"/>
        <p:cNvGrpSpPr/>
        <p:nvPr/>
      </p:nvGrpSpPr>
      <p:grpSpPr>
        <a:xfrm>
          <a:off x="0" y="0"/>
          <a:ext cx="0" cy="0"/>
          <a:chOff x="0" y="0"/>
          <a:chExt cx="0" cy="0"/>
        </a:xfrm>
      </p:grpSpPr>
      <p:sp>
        <p:nvSpPr>
          <p:cNvPr id="3516" name="Google Shape;3516;p236"/>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517" name="Google Shape;3517;p23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518" name="Google Shape;3518;p236"/>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Diffraction</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519" name="Google Shape;3519;p236"/>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rgbClr val="0D1C45"/>
                </a:solidFill>
              </a:rPr>
              <a:t>2024</a:t>
            </a:r>
            <a:r>
              <a:rPr lang="en-GB" sz="1200">
                <a:solidFill>
                  <a:srgbClr val="0D1C45"/>
                </a:solidFill>
              </a:rPr>
              <a:t> Q11d</a:t>
            </a:r>
            <a:endParaRPr>
              <a:solidFill>
                <a:schemeClr val="dk1"/>
              </a:solidFill>
            </a:endParaRPr>
          </a:p>
        </p:txBody>
      </p:sp>
      <p:sp>
        <p:nvSpPr>
          <p:cNvPr id="3520" name="Google Shape;3520;p236"/>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521" name="Google Shape;3521;p236"/>
          <p:cNvSpPr txBox="1"/>
          <p:nvPr/>
        </p:nvSpPr>
        <p:spPr>
          <a:xfrm>
            <a:off x="311700" y="1124650"/>
            <a:ext cx="36609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wave energy converter is now moved to a position behind a harbour wall, so it can be serviced.</a:t>
            </a:r>
            <a:endParaRPr/>
          </a:p>
          <a:p>
            <a:pPr marL="0" lvl="0" indent="0" algn="l" rtl="0">
              <a:spcBef>
                <a:spcPts val="0"/>
              </a:spcBef>
              <a:spcAft>
                <a:spcPts val="0"/>
              </a:spcAft>
              <a:buNone/>
            </a:pPr>
            <a:r>
              <a:rPr lang="en-GB"/>
              <a:t>Waves travel towards the harbour wall, as shown.</a:t>
            </a:r>
            <a:endParaRPr/>
          </a:p>
        </p:txBody>
      </p:sp>
      <p:sp>
        <p:nvSpPr>
          <p:cNvPr id="3522" name="Google Shape;3522;p236"/>
          <p:cNvSpPr txBox="1"/>
          <p:nvPr/>
        </p:nvSpPr>
        <p:spPr>
          <a:xfrm>
            <a:off x="251250" y="4059175"/>
            <a:ext cx="37818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Complete the diagram to show the pattern of the wave crests beyond the harbour wall. </a:t>
            </a:r>
            <a:r>
              <a:rPr lang="en-GB" b="1"/>
              <a:t>(2)</a:t>
            </a:r>
            <a:endParaRPr b="1"/>
          </a:p>
        </p:txBody>
      </p:sp>
      <p:sp>
        <p:nvSpPr>
          <p:cNvPr id="3523" name="Google Shape;3523;p236"/>
          <p:cNvSpPr/>
          <p:nvPr/>
        </p:nvSpPr>
        <p:spPr>
          <a:xfrm>
            <a:off x="4148375" y="1274875"/>
            <a:ext cx="4707600" cy="33999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t>Click/tap here for answer</a:t>
            </a:r>
            <a:endParaRPr/>
          </a:p>
        </p:txBody>
      </p:sp>
      <p:pic>
        <p:nvPicPr>
          <p:cNvPr id="3524" name="Google Shape;3524;p236"/>
          <p:cNvPicPr preferRelativeResize="0"/>
          <p:nvPr/>
        </p:nvPicPr>
        <p:blipFill>
          <a:blip r:embed="rId4">
            <a:alphaModFix/>
          </a:blip>
          <a:stretch>
            <a:fillRect/>
          </a:stretch>
        </p:blipFill>
        <p:spPr>
          <a:xfrm>
            <a:off x="679601" y="2209650"/>
            <a:ext cx="2864424" cy="1849525"/>
          </a:xfrm>
          <a:prstGeom prst="rect">
            <a:avLst/>
          </a:prstGeom>
          <a:noFill/>
          <a:ln>
            <a:noFill/>
          </a:ln>
        </p:spPr>
      </p:pic>
      <p:pic>
        <p:nvPicPr>
          <p:cNvPr id="3525" name="Google Shape;3525;p236" title="Diff around harbour 2024.gif"/>
          <p:cNvPicPr preferRelativeResize="0"/>
          <p:nvPr/>
        </p:nvPicPr>
        <p:blipFill>
          <a:blip r:embed="rId5">
            <a:alphaModFix/>
          </a:blip>
          <a:stretch>
            <a:fillRect/>
          </a:stretch>
        </p:blipFill>
        <p:spPr>
          <a:xfrm>
            <a:off x="4248637" y="1391037"/>
            <a:ext cx="4507074" cy="3167576"/>
          </a:xfrm>
          <a:prstGeom prst="rect">
            <a:avLst/>
          </a:prstGeom>
          <a:noFill/>
          <a:ln>
            <a:noFill/>
          </a:ln>
        </p:spPr>
      </p:pic>
      <p:pic>
        <p:nvPicPr>
          <p:cNvPr id="3526" name="Google Shape;3526;p236">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Shape 3530"/>
        <p:cNvGrpSpPr/>
        <p:nvPr/>
      </p:nvGrpSpPr>
      <p:grpSpPr>
        <a:xfrm>
          <a:off x="0" y="0"/>
          <a:ext cx="0" cy="0"/>
          <a:chOff x="0" y="0"/>
          <a:chExt cx="0" cy="0"/>
        </a:xfrm>
      </p:grpSpPr>
      <p:sp>
        <p:nvSpPr>
          <p:cNvPr id="3531" name="Google Shape;3531;p237"/>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532" name="Google Shape;3532;p23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533" name="Google Shape;3533;p237"/>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Properties of matter (pV graph)</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534" name="Google Shape;3534;p237"/>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None/>
            </a:pPr>
            <a:r>
              <a:rPr lang="en-GB" sz="1200" b="1">
                <a:solidFill>
                  <a:srgbClr val="0D1C45"/>
                </a:solidFill>
              </a:rPr>
              <a:t>2017</a:t>
            </a:r>
            <a:r>
              <a:rPr lang="en-GB" sz="1200">
                <a:solidFill>
                  <a:srgbClr val="0D1C45"/>
                </a:solidFill>
              </a:rPr>
              <a:t> Q3c</a:t>
            </a:r>
            <a:endParaRPr>
              <a:solidFill>
                <a:schemeClr val="dk1"/>
              </a:solidFill>
            </a:endParaRPr>
          </a:p>
        </p:txBody>
      </p:sp>
      <p:sp>
        <p:nvSpPr>
          <p:cNvPr id="3535" name="Google Shape;3535;p237"/>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536" name="Google Shape;3536;p237"/>
          <p:cNvSpPr txBox="1"/>
          <p:nvPr/>
        </p:nvSpPr>
        <p:spPr>
          <a:xfrm>
            <a:off x="311700" y="1297850"/>
            <a:ext cx="3660900" cy="14775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the axes provided, sketch a graph to show how the pressure of the air in the pump varies as its volume increases.</a:t>
            </a:r>
            <a:endParaRPr/>
          </a:p>
          <a:p>
            <a:pPr marL="0" lvl="0" indent="0" algn="l" rtl="0">
              <a:spcBef>
                <a:spcPts val="0"/>
              </a:spcBef>
              <a:spcAft>
                <a:spcPts val="0"/>
              </a:spcAft>
              <a:buNone/>
            </a:pPr>
            <a:endParaRPr/>
          </a:p>
          <a:p>
            <a:pPr marL="0" lvl="0" indent="0" algn="l" rtl="0">
              <a:spcBef>
                <a:spcPts val="0"/>
              </a:spcBef>
              <a:spcAft>
                <a:spcPts val="0"/>
              </a:spcAft>
              <a:buNone/>
            </a:pPr>
            <a:r>
              <a:rPr lang="en-GB"/>
              <a:t>Numerical values are not required on either axis.</a:t>
            </a:r>
            <a:endParaRPr/>
          </a:p>
        </p:txBody>
      </p:sp>
      <p:sp>
        <p:nvSpPr>
          <p:cNvPr id="3537" name="Google Shape;3537;p237"/>
          <p:cNvSpPr/>
          <p:nvPr/>
        </p:nvSpPr>
        <p:spPr>
          <a:xfrm>
            <a:off x="4207550" y="1716700"/>
            <a:ext cx="4707600" cy="33999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t>Click/tap here for answer</a:t>
            </a:r>
            <a:endParaRPr/>
          </a:p>
        </p:txBody>
      </p:sp>
      <p:pic>
        <p:nvPicPr>
          <p:cNvPr id="3538" name="Google Shape;3538;p237"/>
          <p:cNvPicPr preferRelativeResize="0"/>
          <p:nvPr/>
        </p:nvPicPr>
        <p:blipFill>
          <a:blip r:embed="rId4">
            <a:alphaModFix/>
          </a:blip>
          <a:stretch>
            <a:fillRect/>
          </a:stretch>
        </p:blipFill>
        <p:spPr>
          <a:xfrm>
            <a:off x="927675" y="2908900"/>
            <a:ext cx="2428950" cy="1972226"/>
          </a:xfrm>
          <a:prstGeom prst="rect">
            <a:avLst/>
          </a:prstGeom>
          <a:noFill/>
          <a:ln>
            <a:noFill/>
          </a:ln>
        </p:spPr>
      </p:pic>
      <p:pic>
        <p:nvPicPr>
          <p:cNvPr id="3539" name="Google Shape;3539;p237"/>
          <p:cNvPicPr preferRelativeResize="0"/>
          <p:nvPr/>
        </p:nvPicPr>
        <p:blipFill>
          <a:blip r:embed="rId5">
            <a:alphaModFix/>
          </a:blip>
          <a:stretch>
            <a:fillRect/>
          </a:stretch>
        </p:blipFill>
        <p:spPr>
          <a:xfrm>
            <a:off x="4701888" y="1124649"/>
            <a:ext cx="3467931" cy="500725"/>
          </a:xfrm>
          <a:prstGeom prst="rect">
            <a:avLst/>
          </a:prstGeom>
          <a:noFill/>
          <a:ln>
            <a:noFill/>
          </a:ln>
        </p:spPr>
      </p:pic>
      <p:pic>
        <p:nvPicPr>
          <p:cNvPr id="3540" name="Google Shape;3540;p237"/>
          <p:cNvPicPr preferRelativeResize="0"/>
          <p:nvPr/>
        </p:nvPicPr>
        <p:blipFill>
          <a:blip r:embed="rId6">
            <a:alphaModFix/>
          </a:blip>
          <a:stretch>
            <a:fillRect/>
          </a:stretch>
        </p:blipFill>
        <p:spPr>
          <a:xfrm>
            <a:off x="4984513" y="2342525"/>
            <a:ext cx="2902650" cy="2575775"/>
          </a:xfrm>
          <a:prstGeom prst="rect">
            <a:avLst/>
          </a:prstGeom>
          <a:noFill/>
          <a:ln>
            <a:noFill/>
          </a:ln>
        </p:spPr>
      </p:pic>
      <p:sp>
        <p:nvSpPr>
          <p:cNvPr id="3541" name="Google Shape;3541;p237"/>
          <p:cNvSpPr txBox="1"/>
          <p:nvPr/>
        </p:nvSpPr>
        <p:spPr>
          <a:xfrm>
            <a:off x="5411975" y="1834000"/>
            <a:ext cx="2590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axes labelled p and V </a:t>
            </a:r>
            <a:r>
              <a:rPr lang="en-GB" b="1"/>
              <a:t>(1)</a:t>
            </a:r>
            <a:endParaRPr b="1"/>
          </a:p>
          <a:p>
            <a:pPr marL="0" lvl="0" indent="0" algn="l" rtl="0">
              <a:spcBef>
                <a:spcPts val="0"/>
              </a:spcBef>
              <a:spcAft>
                <a:spcPts val="0"/>
              </a:spcAft>
              <a:buNone/>
            </a:pPr>
            <a:r>
              <a:rPr lang="en-GB"/>
              <a:t>correct shape (curved) </a:t>
            </a:r>
            <a:r>
              <a:rPr lang="en-GB" b="1"/>
              <a:t>(1)</a:t>
            </a:r>
            <a:endParaRPr b="1"/>
          </a:p>
        </p:txBody>
      </p:sp>
      <p:pic>
        <p:nvPicPr>
          <p:cNvPr id="3542" name="Google Shape;3542;p237">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Shape 3546"/>
        <p:cNvGrpSpPr/>
        <p:nvPr/>
      </p:nvGrpSpPr>
      <p:grpSpPr>
        <a:xfrm>
          <a:off x="0" y="0"/>
          <a:ext cx="0" cy="0"/>
          <a:chOff x="0" y="0"/>
          <a:chExt cx="0" cy="0"/>
        </a:xfrm>
      </p:grpSpPr>
      <p:sp>
        <p:nvSpPr>
          <p:cNvPr id="3547" name="Google Shape;3547;p238"/>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548" name="Google Shape;3548;p23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549" name="Google Shape;3549;p238"/>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Properties of matter (pV graph)</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550" name="Google Shape;3550;p238"/>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None/>
            </a:pPr>
            <a:r>
              <a:rPr lang="en-GB" sz="1200" b="1">
                <a:solidFill>
                  <a:srgbClr val="0D1C45"/>
                </a:solidFill>
              </a:rPr>
              <a:t>2022</a:t>
            </a:r>
            <a:r>
              <a:rPr lang="en-GB" sz="1200">
                <a:solidFill>
                  <a:srgbClr val="0D1C45"/>
                </a:solidFill>
              </a:rPr>
              <a:t> Q12a(ii)</a:t>
            </a:r>
            <a:endParaRPr>
              <a:solidFill>
                <a:schemeClr val="dk1"/>
              </a:solidFill>
            </a:endParaRPr>
          </a:p>
        </p:txBody>
      </p:sp>
      <p:sp>
        <p:nvSpPr>
          <p:cNvPr id="3551" name="Google Shape;3551;p238"/>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552" name="Google Shape;3552;p238"/>
          <p:cNvSpPr txBox="1"/>
          <p:nvPr/>
        </p:nvSpPr>
        <p:spPr>
          <a:xfrm>
            <a:off x="311700" y="1124650"/>
            <a:ext cx="2689800" cy="277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uses a Leslie’s cube and thermopile to investigate the amount of infrared radiation emitted by different surfaces of the cube.</a:t>
            </a:r>
            <a:endParaRPr/>
          </a:p>
          <a:p>
            <a:pPr marL="0" lvl="0" indent="0" algn="l" rtl="0">
              <a:spcBef>
                <a:spcPts val="0"/>
              </a:spcBef>
              <a:spcAft>
                <a:spcPts val="0"/>
              </a:spcAft>
              <a:buNone/>
            </a:pPr>
            <a:endParaRPr/>
          </a:p>
          <a:p>
            <a:pPr marL="0" lvl="0" indent="0" algn="l" rtl="0">
              <a:spcBef>
                <a:spcPts val="0"/>
              </a:spcBef>
              <a:spcAft>
                <a:spcPts val="0"/>
              </a:spcAft>
              <a:buNone/>
            </a:pPr>
            <a:r>
              <a:rPr lang="en-GB"/>
              <a:t>The student fills the cube with hot water and measures the amount of infrared radiation at different distances from the cube, using the thermopile.</a:t>
            </a:r>
            <a:endParaRPr/>
          </a:p>
          <a:p>
            <a:pPr marL="0" lvl="0" indent="0" algn="l" rtl="0">
              <a:spcBef>
                <a:spcPts val="0"/>
              </a:spcBef>
              <a:spcAft>
                <a:spcPts val="0"/>
              </a:spcAft>
              <a:buNone/>
            </a:pPr>
            <a:endParaRPr/>
          </a:p>
        </p:txBody>
      </p:sp>
      <p:sp>
        <p:nvSpPr>
          <p:cNvPr id="3553" name="Google Shape;3553;p238"/>
          <p:cNvSpPr/>
          <p:nvPr/>
        </p:nvSpPr>
        <p:spPr>
          <a:xfrm>
            <a:off x="4910875" y="2135250"/>
            <a:ext cx="3963900" cy="27705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t>Click/tap here for answer</a:t>
            </a:r>
            <a:endParaRPr/>
          </a:p>
        </p:txBody>
      </p:sp>
      <p:pic>
        <p:nvPicPr>
          <p:cNvPr id="3554" name="Google Shape;3554;p238"/>
          <p:cNvPicPr preferRelativeResize="0"/>
          <p:nvPr/>
        </p:nvPicPr>
        <p:blipFill>
          <a:blip r:embed="rId4">
            <a:alphaModFix/>
          </a:blip>
          <a:stretch>
            <a:fillRect/>
          </a:stretch>
        </p:blipFill>
        <p:spPr>
          <a:xfrm>
            <a:off x="2611825" y="3078425"/>
            <a:ext cx="2207850" cy="1915826"/>
          </a:xfrm>
          <a:prstGeom prst="rect">
            <a:avLst/>
          </a:prstGeom>
          <a:noFill/>
          <a:ln>
            <a:noFill/>
          </a:ln>
        </p:spPr>
      </p:pic>
      <p:pic>
        <p:nvPicPr>
          <p:cNvPr id="3555" name="Google Shape;3555;p238"/>
          <p:cNvPicPr preferRelativeResize="0"/>
          <p:nvPr/>
        </p:nvPicPr>
        <p:blipFill>
          <a:blip r:embed="rId5">
            <a:alphaModFix/>
          </a:blip>
          <a:stretch>
            <a:fillRect/>
          </a:stretch>
        </p:blipFill>
        <p:spPr>
          <a:xfrm>
            <a:off x="2611825" y="1665153"/>
            <a:ext cx="2207851" cy="1243047"/>
          </a:xfrm>
          <a:prstGeom prst="rect">
            <a:avLst/>
          </a:prstGeom>
          <a:noFill/>
          <a:ln>
            <a:noFill/>
          </a:ln>
        </p:spPr>
      </p:pic>
      <p:sp>
        <p:nvSpPr>
          <p:cNvPr id="3556" name="Google Shape;3556;p238"/>
          <p:cNvSpPr txBox="1"/>
          <p:nvPr/>
        </p:nvSpPr>
        <p:spPr>
          <a:xfrm>
            <a:off x="4910875" y="1260788"/>
            <a:ext cx="39639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On the graph, draw a line to show how the voltage produced by the thermopile varies with distance for the shiny silver side.</a:t>
            </a:r>
            <a:endParaRPr>
              <a:solidFill>
                <a:schemeClr val="dk1"/>
              </a:solidFill>
            </a:endParaRPr>
          </a:p>
        </p:txBody>
      </p:sp>
      <p:sp>
        <p:nvSpPr>
          <p:cNvPr id="3557" name="Google Shape;3557;p238"/>
          <p:cNvSpPr txBox="1"/>
          <p:nvPr/>
        </p:nvSpPr>
        <p:spPr>
          <a:xfrm>
            <a:off x="311700" y="3679750"/>
            <a:ext cx="23748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produces a graph of their results for the matt black side.</a:t>
            </a:r>
            <a:r>
              <a:rPr lang="en-GB">
                <a:solidFill>
                  <a:schemeClr val="dk1"/>
                </a:solidFill>
              </a:rPr>
              <a:t>The experiment is repeated using the shiny silver side.</a:t>
            </a:r>
            <a:endParaRPr>
              <a:solidFill>
                <a:schemeClr val="dk1"/>
              </a:solidFill>
            </a:endParaRPr>
          </a:p>
          <a:p>
            <a:pPr marL="0" lvl="0" indent="0" algn="l" rtl="0">
              <a:spcBef>
                <a:spcPts val="0"/>
              </a:spcBef>
              <a:spcAft>
                <a:spcPts val="0"/>
              </a:spcAft>
              <a:buNone/>
            </a:pPr>
            <a:endParaRPr/>
          </a:p>
        </p:txBody>
      </p:sp>
      <p:pic>
        <p:nvPicPr>
          <p:cNvPr id="3558" name="Google Shape;3558;p238" title="2022 Q12a(ii).gif"/>
          <p:cNvPicPr preferRelativeResize="0"/>
          <p:nvPr/>
        </p:nvPicPr>
        <p:blipFill>
          <a:blip r:embed="rId6">
            <a:alphaModFix/>
          </a:blip>
          <a:stretch>
            <a:fillRect/>
          </a:stretch>
        </p:blipFill>
        <p:spPr>
          <a:xfrm>
            <a:off x="5058100" y="2231052"/>
            <a:ext cx="3669449" cy="2578900"/>
          </a:xfrm>
          <a:prstGeom prst="rect">
            <a:avLst/>
          </a:prstGeom>
          <a:solidFill>
            <a:srgbClr val="D3E3FD"/>
          </a:solidFill>
          <a:ln>
            <a:noFill/>
          </a:ln>
        </p:spPr>
      </p:pic>
      <p:pic>
        <p:nvPicPr>
          <p:cNvPr id="3559" name="Google Shape;3559;p238">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Shape 3563"/>
        <p:cNvGrpSpPr/>
        <p:nvPr/>
      </p:nvGrpSpPr>
      <p:grpSpPr>
        <a:xfrm>
          <a:off x="0" y="0"/>
          <a:ext cx="0" cy="0"/>
          <a:chOff x="0" y="0"/>
          <a:chExt cx="0" cy="0"/>
        </a:xfrm>
      </p:grpSpPr>
      <p:sp>
        <p:nvSpPr>
          <p:cNvPr id="3564" name="Google Shape;3564;p239"/>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565" name="Google Shape;3565;p23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566" name="Google Shape;3566;p239"/>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Circuit diagrams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567" name="Google Shape;3567;p239"/>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None/>
            </a:pPr>
            <a:r>
              <a:rPr lang="en-GB" sz="1200" b="1">
                <a:solidFill>
                  <a:srgbClr val="0D1C45"/>
                </a:solidFill>
              </a:rPr>
              <a:t>2015</a:t>
            </a:r>
            <a:r>
              <a:rPr lang="en-GB" sz="1200">
                <a:solidFill>
                  <a:srgbClr val="0D1C45"/>
                </a:solidFill>
              </a:rPr>
              <a:t> Q1a</a:t>
            </a:r>
            <a:endParaRPr>
              <a:solidFill>
                <a:schemeClr val="dk1"/>
              </a:solidFill>
            </a:endParaRPr>
          </a:p>
        </p:txBody>
      </p:sp>
      <p:sp>
        <p:nvSpPr>
          <p:cNvPr id="3568" name="Google Shape;3568;p239"/>
          <p:cNvSpPr txBox="1"/>
          <p:nvPr/>
        </p:nvSpPr>
        <p:spPr>
          <a:xfrm>
            <a:off x="5002050" y="1054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569" name="Google Shape;3569;p239"/>
          <p:cNvSpPr/>
          <p:nvPr/>
        </p:nvSpPr>
        <p:spPr>
          <a:xfrm>
            <a:off x="4471275" y="1110175"/>
            <a:ext cx="4540800" cy="38193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t>Click/tap here for answer</a:t>
            </a:r>
            <a:endParaRPr/>
          </a:p>
        </p:txBody>
      </p:sp>
      <p:sp>
        <p:nvSpPr>
          <p:cNvPr id="3570" name="Google Shape;3570;p239"/>
          <p:cNvSpPr txBox="1"/>
          <p:nvPr/>
        </p:nvSpPr>
        <p:spPr>
          <a:xfrm>
            <a:off x="382900" y="1212175"/>
            <a:ext cx="40449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sets up the following circuit using a battery, two lamps, a switch and a resistor.</a:t>
            </a:r>
            <a:endParaRPr>
              <a:solidFill>
                <a:schemeClr val="dk1"/>
              </a:solidFill>
            </a:endParaRPr>
          </a:p>
          <a:p>
            <a:pPr marL="0" lvl="0" indent="0" algn="l" rtl="0">
              <a:spcBef>
                <a:spcPts val="0"/>
              </a:spcBef>
              <a:spcAft>
                <a:spcPts val="0"/>
              </a:spcAft>
              <a:buNone/>
            </a:pPr>
            <a:endParaRPr/>
          </a:p>
        </p:txBody>
      </p:sp>
      <p:pic>
        <p:nvPicPr>
          <p:cNvPr id="3571" name="Google Shape;3571;p239"/>
          <p:cNvPicPr preferRelativeResize="0"/>
          <p:nvPr/>
        </p:nvPicPr>
        <p:blipFill>
          <a:blip r:embed="rId4">
            <a:alphaModFix/>
          </a:blip>
          <a:stretch>
            <a:fillRect/>
          </a:stretch>
        </p:blipFill>
        <p:spPr>
          <a:xfrm>
            <a:off x="469500" y="1946550"/>
            <a:ext cx="3359101" cy="2113400"/>
          </a:xfrm>
          <a:prstGeom prst="rect">
            <a:avLst/>
          </a:prstGeom>
          <a:noFill/>
          <a:ln>
            <a:noFill/>
          </a:ln>
        </p:spPr>
      </p:pic>
      <p:sp>
        <p:nvSpPr>
          <p:cNvPr id="3572" name="Google Shape;3572;p239"/>
          <p:cNvSpPr txBox="1"/>
          <p:nvPr/>
        </p:nvSpPr>
        <p:spPr>
          <a:xfrm>
            <a:off x="382900" y="4313875"/>
            <a:ext cx="39015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Draw a circuit diagram for this circuit using the correct symbols for the components. </a:t>
            </a:r>
            <a:r>
              <a:rPr lang="en-GB" b="1"/>
              <a:t>(3)</a:t>
            </a:r>
            <a:endParaRPr b="1"/>
          </a:p>
        </p:txBody>
      </p:sp>
      <p:grpSp>
        <p:nvGrpSpPr>
          <p:cNvPr id="3573" name="Google Shape;3573;p239"/>
          <p:cNvGrpSpPr/>
          <p:nvPr/>
        </p:nvGrpSpPr>
        <p:grpSpPr>
          <a:xfrm>
            <a:off x="4590150" y="1179100"/>
            <a:ext cx="4317600" cy="3648300"/>
            <a:chOff x="4590275" y="1281100"/>
            <a:chExt cx="4317600" cy="3648300"/>
          </a:xfrm>
        </p:grpSpPr>
        <p:sp>
          <p:nvSpPr>
            <p:cNvPr id="3574" name="Google Shape;3574;p239"/>
            <p:cNvSpPr/>
            <p:nvPr/>
          </p:nvSpPr>
          <p:spPr>
            <a:xfrm>
              <a:off x="4590275" y="1281100"/>
              <a:ext cx="4317600" cy="3648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575" name="Google Shape;3575;p239"/>
            <p:cNvPicPr preferRelativeResize="0"/>
            <p:nvPr/>
          </p:nvPicPr>
          <p:blipFill>
            <a:blip r:embed="rId5">
              <a:alphaModFix/>
            </a:blip>
            <a:stretch>
              <a:fillRect/>
            </a:stretch>
          </p:blipFill>
          <p:spPr>
            <a:xfrm>
              <a:off x="7197350" y="1396538"/>
              <a:ext cx="1434978" cy="3417426"/>
            </a:xfrm>
            <a:prstGeom prst="rect">
              <a:avLst/>
            </a:prstGeom>
            <a:solidFill>
              <a:schemeClr val="lt1"/>
            </a:solidFill>
            <a:ln>
              <a:noFill/>
            </a:ln>
          </p:spPr>
        </p:pic>
        <p:sp>
          <p:nvSpPr>
            <p:cNvPr id="3576" name="Google Shape;3576;p239"/>
            <p:cNvSpPr txBox="1"/>
            <p:nvPr/>
          </p:nvSpPr>
          <p:spPr>
            <a:xfrm>
              <a:off x="4761550" y="3390100"/>
              <a:ext cx="2098800" cy="153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t>2 marks for symbols</a:t>
              </a:r>
              <a:r>
                <a:rPr lang="en-GB" sz="1100"/>
                <a:t>:</a:t>
              </a:r>
              <a:endParaRPr sz="1100"/>
            </a:p>
            <a:p>
              <a:pPr marL="0" lvl="0" indent="0" algn="l" rtl="0">
                <a:spcBef>
                  <a:spcPts val="0"/>
                </a:spcBef>
                <a:spcAft>
                  <a:spcPts val="0"/>
                </a:spcAft>
                <a:buNone/>
              </a:pPr>
              <a:r>
                <a:rPr lang="en-GB" sz="1100"/>
                <a:t>All correct </a:t>
              </a:r>
              <a:r>
                <a:rPr lang="en-GB" sz="1100" b="1"/>
                <a:t>(2) </a:t>
              </a:r>
              <a:endParaRPr sz="1100" b="1"/>
            </a:p>
            <a:p>
              <a:pPr marL="0" lvl="0" indent="0" algn="l" rtl="0">
                <a:spcBef>
                  <a:spcPts val="0"/>
                </a:spcBef>
                <a:spcAft>
                  <a:spcPts val="0"/>
                </a:spcAft>
                <a:buNone/>
              </a:pPr>
              <a:r>
                <a:rPr lang="en-GB" sz="1100"/>
                <a:t>At least two different symbols correct </a:t>
              </a:r>
              <a:r>
                <a:rPr lang="en-GB" sz="1100" b="1"/>
                <a:t>(1)</a:t>
              </a:r>
              <a:endParaRPr sz="1100" b="1"/>
            </a:p>
            <a:p>
              <a:pPr marL="0" lvl="0" indent="0" algn="l" rtl="0">
                <a:spcBef>
                  <a:spcPts val="0"/>
                </a:spcBef>
                <a:spcAft>
                  <a:spcPts val="0"/>
                </a:spcAft>
                <a:buNone/>
              </a:pPr>
              <a:endParaRPr sz="1100"/>
            </a:p>
            <a:p>
              <a:pPr marL="0" lvl="0" indent="0" algn="l" rtl="0">
                <a:spcBef>
                  <a:spcPts val="0"/>
                </a:spcBef>
                <a:spcAft>
                  <a:spcPts val="0"/>
                </a:spcAft>
                <a:buNone/>
              </a:pPr>
              <a:r>
                <a:rPr lang="en-GB" sz="1100" b="1"/>
                <a:t>1 mark</a:t>
              </a:r>
              <a:r>
                <a:rPr lang="en-GB" sz="1100"/>
                <a:t> for correct representation of external circuit wiring </a:t>
              </a:r>
              <a:r>
                <a:rPr lang="en-GB" sz="1100" b="1"/>
                <a:t>with no gaps</a:t>
              </a:r>
              <a:endParaRPr sz="1100" b="1"/>
            </a:p>
          </p:txBody>
        </p:sp>
        <p:pic>
          <p:nvPicPr>
            <p:cNvPr id="3577" name="Google Shape;3577;p239"/>
            <p:cNvPicPr preferRelativeResize="0"/>
            <p:nvPr/>
          </p:nvPicPr>
          <p:blipFill>
            <a:blip r:embed="rId6">
              <a:alphaModFix/>
            </a:blip>
            <a:stretch>
              <a:fillRect/>
            </a:stretch>
          </p:blipFill>
          <p:spPr>
            <a:xfrm>
              <a:off x="4731449" y="1396550"/>
              <a:ext cx="2128900" cy="2030086"/>
            </a:xfrm>
            <a:prstGeom prst="rect">
              <a:avLst/>
            </a:prstGeom>
            <a:noFill/>
            <a:ln>
              <a:noFill/>
            </a:ln>
          </p:spPr>
        </p:pic>
      </p:grpSp>
      <p:pic>
        <p:nvPicPr>
          <p:cNvPr id="3578" name="Google Shape;3578;p239">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Shape 3582"/>
        <p:cNvGrpSpPr/>
        <p:nvPr/>
      </p:nvGrpSpPr>
      <p:grpSpPr>
        <a:xfrm>
          <a:off x="0" y="0"/>
          <a:ext cx="0" cy="0"/>
          <a:chOff x="0" y="0"/>
          <a:chExt cx="0" cy="0"/>
        </a:xfrm>
      </p:grpSpPr>
      <p:sp>
        <p:nvSpPr>
          <p:cNvPr id="3583" name="Google Shape;3583;p240"/>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584" name="Google Shape;3584;p24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585" name="Google Shape;3585;p240"/>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Circuit diagrams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586" name="Google Shape;3586;p240"/>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GB" sz="1200" b="1">
                <a:solidFill>
                  <a:srgbClr val="0C1435"/>
                </a:solidFill>
              </a:rPr>
              <a:t>2016</a:t>
            </a:r>
            <a:r>
              <a:rPr lang="en-GB" sz="1200">
                <a:solidFill>
                  <a:srgbClr val="0C1435"/>
                </a:solidFill>
              </a:rPr>
              <a:t> 2a</a:t>
            </a:r>
            <a:endParaRPr sz="1200" b="1">
              <a:solidFill>
                <a:srgbClr val="0D1C45"/>
              </a:solidFill>
            </a:endParaRPr>
          </a:p>
        </p:txBody>
      </p:sp>
      <p:sp>
        <p:nvSpPr>
          <p:cNvPr id="3587" name="Google Shape;3587;p240"/>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588" name="Google Shape;3588;p240"/>
          <p:cNvSpPr/>
          <p:nvPr/>
        </p:nvSpPr>
        <p:spPr>
          <a:xfrm>
            <a:off x="4623650" y="1212175"/>
            <a:ext cx="4232700" cy="35475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t>Click/tap here for answer</a:t>
            </a:r>
            <a:endParaRPr/>
          </a:p>
        </p:txBody>
      </p:sp>
      <p:sp>
        <p:nvSpPr>
          <p:cNvPr id="3589" name="Google Shape;3589;p240"/>
          <p:cNvSpPr txBox="1"/>
          <p:nvPr/>
        </p:nvSpPr>
        <p:spPr>
          <a:xfrm>
            <a:off x="382900" y="1212175"/>
            <a:ext cx="40449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investigates the resistance of a resistor using the circuit shown.</a:t>
            </a:r>
            <a:endParaRPr>
              <a:solidFill>
                <a:schemeClr val="dk1"/>
              </a:solidFill>
            </a:endParaRPr>
          </a:p>
          <a:p>
            <a:pPr marL="0" lvl="0" indent="0" algn="l" rtl="0">
              <a:spcBef>
                <a:spcPts val="0"/>
              </a:spcBef>
              <a:spcAft>
                <a:spcPts val="0"/>
              </a:spcAft>
              <a:buNone/>
            </a:pPr>
            <a:endParaRPr/>
          </a:p>
        </p:txBody>
      </p:sp>
      <p:sp>
        <p:nvSpPr>
          <p:cNvPr id="3590" name="Google Shape;3590;p240"/>
          <p:cNvSpPr txBox="1"/>
          <p:nvPr/>
        </p:nvSpPr>
        <p:spPr>
          <a:xfrm>
            <a:off x="382900" y="3928375"/>
            <a:ext cx="38778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Complete the circuit diagram to show where a voltmeter must be connected to measure the voltage across resistor R. </a:t>
            </a:r>
            <a:r>
              <a:rPr lang="en-GB" b="1"/>
              <a:t>(1)</a:t>
            </a:r>
            <a:endParaRPr b="1"/>
          </a:p>
        </p:txBody>
      </p:sp>
      <p:pic>
        <p:nvPicPr>
          <p:cNvPr id="3591" name="Google Shape;3591;p240"/>
          <p:cNvPicPr preferRelativeResize="0"/>
          <p:nvPr/>
        </p:nvPicPr>
        <p:blipFill>
          <a:blip r:embed="rId4">
            <a:alphaModFix/>
          </a:blip>
          <a:stretch>
            <a:fillRect/>
          </a:stretch>
        </p:blipFill>
        <p:spPr>
          <a:xfrm>
            <a:off x="469500" y="1898375"/>
            <a:ext cx="3445321" cy="1965600"/>
          </a:xfrm>
          <a:prstGeom prst="rect">
            <a:avLst/>
          </a:prstGeom>
          <a:noFill/>
          <a:ln>
            <a:noFill/>
          </a:ln>
        </p:spPr>
      </p:pic>
      <p:grpSp>
        <p:nvGrpSpPr>
          <p:cNvPr id="3592" name="Google Shape;3592;p240"/>
          <p:cNvGrpSpPr/>
          <p:nvPr/>
        </p:nvGrpSpPr>
        <p:grpSpPr>
          <a:xfrm>
            <a:off x="4719429" y="1273718"/>
            <a:ext cx="4044728" cy="3412255"/>
            <a:chOff x="4590275" y="1281100"/>
            <a:chExt cx="4317600" cy="3648300"/>
          </a:xfrm>
        </p:grpSpPr>
        <p:sp>
          <p:nvSpPr>
            <p:cNvPr id="3593" name="Google Shape;3593;p240"/>
            <p:cNvSpPr/>
            <p:nvPr/>
          </p:nvSpPr>
          <p:spPr>
            <a:xfrm>
              <a:off x="4590275" y="1281100"/>
              <a:ext cx="4317600" cy="3648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594" name="Google Shape;3594;p240"/>
            <p:cNvPicPr preferRelativeResize="0"/>
            <p:nvPr/>
          </p:nvPicPr>
          <p:blipFill>
            <a:blip r:embed="rId5">
              <a:alphaModFix/>
            </a:blip>
            <a:stretch>
              <a:fillRect/>
            </a:stretch>
          </p:blipFill>
          <p:spPr>
            <a:xfrm>
              <a:off x="4772800" y="1550451"/>
              <a:ext cx="3445326" cy="2264548"/>
            </a:xfrm>
            <a:prstGeom prst="rect">
              <a:avLst/>
            </a:prstGeom>
            <a:noFill/>
            <a:ln>
              <a:noFill/>
            </a:ln>
          </p:spPr>
        </p:pic>
        <p:sp>
          <p:nvSpPr>
            <p:cNvPr id="3595" name="Google Shape;3595;p240"/>
            <p:cNvSpPr txBox="1"/>
            <p:nvPr/>
          </p:nvSpPr>
          <p:spPr>
            <a:xfrm>
              <a:off x="5407925" y="4047725"/>
              <a:ext cx="2682300" cy="65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Voltmeter across resistor R </a:t>
              </a:r>
              <a:r>
                <a:rPr lang="en-GB" b="1"/>
                <a:t>(1)</a:t>
              </a:r>
              <a:endParaRPr b="1"/>
            </a:p>
          </p:txBody>
        </p:sp>
      </p:grpSp>
      <p:pic>
        <p:nvPicPr>
          <p:cNvPr id="3596" name="Google Shape;3596;p240">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Shape 3600"/>
        <p:cNvGrpSpPr/>
        <p:nvPr/>
      </p:nvGrpSpPr>
      <p:grpSpPr>
        <a:xfrm>
          <a:off x="0" y="0"/>
          <a:ext cx="0" cy="0"/>
          <a:chOff x="0" y="0"/>
          <a:chExt cx="0" cy="0"/>
        </a:xfrm>
      </p:grpSpPr>
      <p:sp>
        <p:nvSpPr>
          <p:cNvPr id="3601" name="Google Shape;3601;p241"/>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602" name="Google Shape;3602;p24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603" name="Google Shape;3603;p241"/>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Transistor circuit with LED</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604" name="Google Shape;3604;p241"/>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None/>
            </a:pPr>
            <a:r>
              <a:rPr lang="en-GB" sz="1200" b="1">
                <a:solidFill>
                  <a:srgbClr val="0D1C45"/>
                </a:solidFill>
              </a:rPr>
              <a:t>2022</a:t>
            </a:r>
            <a:r>
              <a:rPr lang="en-GB" sz="1200">
                <a:solidFill>
                  <a:srgbClr val="0D1C45"/>
                </a:solidFill>
              </a:rPr>
              <a:t> Q7c(i)</a:t>
            </a:r>
            <a:endParaRPr sz="1200" b="1">
              <a:solidFill>
                <a:srgbClr val="0D1C45"/>
              </a:solidFill>
            </a:endParaRPr>
          </a:p>
        </p:txBody>
      </p:sp>
      <p:sp>
        <p:nvSpPr>
          <p:cNvPr id="3605" name="Google Shape;3605;p241"/>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606" name="Google Shape;3606;p241"/>
          <p:cNvSpPr/>
          <p:nvPr/>
        </p:nvSpPr>
        <p:spPr>
          <a:xfrm>
            <a:off x="4471275" y="1750500"/>
            <a:ext cx="4540800" cy="32889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t>Click/tap here for answer</a:t>
            </a:r>
            <a:endParaRPr/>
          </a:p>
        </p:txBody>
      </p:sp>
      <p:sp>
        <p:nvSpPr>
          <p:cNvPr id="3607" name="Google Shape;3607;p241"/>
          <p:cNvSpPr txBox="1"/>
          <p:nvPr/>
        </p:nvSpPr>
        <p:spPr>
          <a:xfrm>
            <a:off x="382900" y="1149663"/>
            <a:ext cx="4044900" cy="1249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300"/>
              <a:t>The dehumidifier switches on automatically when the moisture in the air increases above a certain level. This causes an LED to light and a fan to turn on.</a:t>
            </a:r>
            <a:endParaRPr sz="1300"/>
          </a:p>
          <a:p>
            <a:pPr marL="0" lvl="0" indent="0" algn="l" rtl="0">
              <a:spcBef>
                <a:spcPts val="500"/>
              </a:spcBef>
              <a:spcAft>
                <a:spcPts val="0"/>
              </a:spcAft>
              <a:buNone/>
            </a:pPr>
            <a:r>
              <a:rPr lang="en-GB" sz="1300"/>
              <a:t>Part of the circuit diagram for the circuit is shown.</a:t>
            </a:r>
            <a:endParaRPr sz="1300"/>
          </a:p>
        </p:txBody>
      </p:sp>
      <p:sp>
        <p:nvSpPr>
          <p:cNvPr id="3608" name="Google Shape;3608;p241"/>
          <p:cNvSpPr txBox="1"/>
          <p:nvPr/>
        </p:nvSpPr>
        <p:spPr>
          <a:xfrm>
            <a:off x="4471325" y="1099425"/>
            <a:ext cx="4540800" cy="5850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Complete the circuit diagram to show the LED connected correctly between X and Y. </a:t>
            </a:r>
            <a:r>
              <a:rPr lang="en-GB" sz="1300" b="1"/>
              <a:t>(1)</a:t>
            </a:r>
            <a:endParaRPr sz="1300" b="1"/>
          </a:p>
        </p:txBody>
      </p:sp>
      <p:pic>
        <p:nvPicPr>
          <p:cNvPr id="3609" name="Google Shape;3609;p241"/>
          <p:cNvPicPr preferRelativeResize="0"/>
          <p:nvPr/>
        </p:nvPicPr>
        <p:blipFill>
          <a:blip r:embed="rId4">
            <a:alphaModFix/>
          </a:blip>
          <a:stretch>
            <a:fillRect/>
          </a:stretch>
        </p:blipFill>
        <p:spPr>
          <a:xfrm>
            <a:off x="675498" y="2435750"/>
            <a:ext cx="3261160" cy="2508551"/>
          </a:xfrm>
          <a:prstGeom prst="rect">
            <a:avLst/>
          </a:prstGeom>
          <a:noFill/>
          <a:ln>
            <a:noFill/>
          </a:ln>
        </p:spPr>
      </p:pic>
      <p:grpSp>
        <p:nvGrpSpPr>
          <p:cNvPr id="3610" name="Google Shape;3610;p241"/>
          <p:cNvGrpSpPr/>
          <p:nvPr/>
        </p:nvGrpSpPr>
        <p:grpSpPr>
          <a:xfrm>
            <a:off x="4571875" y="1836000"/>
            <a:ext cx="4317600" cy="3108300"/>
            <a:chOff x="4590275" y="1281100"/>
            <a:chExt cx="4317600" cy="3108300"/>
          </a:xfrm>
        </p:grpSpPr>
        <p:sp>
          <p:nvSpPr>
            <p:cNvPr id="3611" name="Google Shape;3611;p241"/>
            <p:cNvSpPr/>
            <p:nvPr/>
          </p:nvSpPr>
          <p:spPr>
            <a:xfrm>
              <a:off x="4590275" y="1281100"/>
              <a:ext cx="4317600" cy="3108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612" name="Google Shape;3612;p241"/>
            <p:cNvPicPr preferRelativeResize="0"/>
            <p:nvPr/>
          </p:nvPicPr>
          <p:blipFill>
            <a:blip r:embed="rId5">
              <a:alphaModFix/>
            </a:blip>
            <a:stretch>
              <a:fillRect/>
            </a:stretch>
          </p:blipFill>
          <p:spPr>
            <a:xfrm>
              <a:off x="5048463" y="1449225"/>
              <a:ext cx="3174187" cy="2443437"/>
            </a:xfrm>
            <a:prstGeom prst="rect">
              <a:avLst/>
            </a:prstGeom>
            <a:noFill/>
            <a:ln>
              <a:noFill/>
            </a:ln>
          </p:spPr>
        </p:pic>
        <p:pic>
          <p:nvPicPr>
            <p:cNvPr id="3613" name="Google Shape;3613;p241"/>
            <p:cNvPicPr preferRelativeResize="0"/>
            <p:nvPr/>
          </p:nvPicPr>
          <p:blipFill>
            <a:blip r:embed="rId6">
              <a:alphaModFix/>
            </a:blip>
            <a:stretch>
              <a:fillRect/>
            </a:stretch>
          </p:blipFill>
          <p:spPr>
            <a:xfrm>
              <a:off x="7076225" y="3849475"/>
              <a:ext cx="351975" cy="486550"/>
            </a:xfrm>
            <a:prstGeom prst="rect">
              <a:avLst/>
            </a:prstGeom>
            <a:solidFill>
              <a:schemeClr val="lt1"/>
            </a:solidFill>
            <a:ln>
              <a:noFill/>
            </a:ln>
          </p:spPr>
        </p:pic>
        <p:sp>
          <p:nvSpPr>
            <p:cNvPr id="3614" name="Google Shape;3614;p241"/>
            <p:cNvSpPr txBox="1"/>
            <p:nvPr/>
          </p:nvSpPr>
          <p:spPr>
            <a:xfrm>
              <a:off x="5558250" y="3892650"/>
              <a:ext cx="21786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300">
                  <a:solidFill>
                    <a:srgbClr val="FF0000"/>
                  </a:solidFill>
                </a:rPr>
                <a:t>Also acceptable →</a:t>
              </a:r>
              <a:endParaRPr sz="1300">
                <a:solidFill>
                  <a:srgbClr val="FF0000"/>
                </a:solidFill>
              </a:endParaRPr>
            </a:p>
          </p:txBody>
        </p:sp>
      </p:grpSp>
      <p:pic>
        <p:nvPicPr>
          <p:cNvPr id="3615" name="Google Shape;3615;p241">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5"/>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Radioactivity</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297" name="Google Shape;297;p35"/>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2017</a:t>
            </a:r>
            <a:r>
              <a:rPr lang="en-GB">
                <a:solidFill>
                  <a:schemeClr val="dk1"/>
                </a:solidFill>
              </a:rPr>
              <a:t> Q5</a:t>
            </a:r>
            <a:endParaRPr/>
          </a:p>
        </p:txBody>
      </p:sp>
      <p:sp>
        <p:nvSpPr>
          <p:cNvPr id="298" name="Google Shape;298;p3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299" name="Google Shape;299;p35"/>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300" name="Google Shape;300;p35"/>
          <p:cNvSpPr txBox="1"/>
          <p:nvPr/>
        </p:nvSpPr>
        <p:spPr>
          <a:xfrm>
            <a:off x="382900" y="1187000"/>
            <a:ext cx="41892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Alpha, beta and gamma are types of nuclear radiation, which have a range of properties and effects.</a:t>
            </a:r>
            <a:endParaRPr/>
          </a:p>
        </p:txBody>
      </p:sp>
      <p:sp>
        <p:nvSpPr>
          <p:cNvPr id="301" name="Google Shape;301;p35"/>
          <p:cNvSpPr txBox="1"/>
          <p:nvPr/>
        </p:nvSpPr>
        <p:spPr>
          <a:xfrm>
            <a:off x="4724375" y="1033325"/>
            <a:ext cx="4287600" cy="25191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This is an opportunity to state just what the question is looking for….properties of alpha, beta and gamma….</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457200" lvl="0" indent="-298450" algn="l" rtl="0">
              <a:spcBef>
                <a:spcPts val="0"/>
              </a:spcBef>
              <a:spcAft>
                <a:spcPts val="0"/>
              </a:spcAft>
              <a:buClr>
                <a:schemeClr val="dk1"/>
              </a:buClr>
              <a:buSzPts val="1100"/>
              <a:buChar char="●"/>
            </a:pPr>
            <a:r>
              <a:rPr lang="en-GB" sz="1100">
                <a:solidFill>
                  <a:schemeClr val="dk1"/>
                </a:solidFill>
              </a:rPr>
              <a:t>range of travel</a:t>
            </a:r>
            <a:endParaRPr sz="1100">
              <a:solidFill>
                <a:schemeClr val="dk1"/>
              </a:solidFill>
            </a:endParaRPr>
          </a:p>
          <a:p>
            <a:pPr marL="457200" lvl="0" indent="-298450" algn="l" rtl="0">
              <a:spcBef>
                <a:spcPts val="1000"/>
              </a:spcBef>
              <a:spcAft>
                <a:spcPts val="0"/>
              </a:spcAft>
              <a:buClr>
                <a:schemeClr val="dk1"/>
              </a:buClr>
              <a:buSzPts val="1100"/>
              <a:buChar char="●"/>
            </a:pPr>
            <a:r>
              <a:rPr lang="en-GB" sz="1100">
                <a:solidFill>
                  <a:schemeClr val="dk1"/>
                </a:solidFill>
              </a:rPr>
              <a:t>penetration ability and what materials absorb them</a:t>
            </a:r>
            <a:endParaRPr sz="1100">
              <a:solidFill>
                <a:schemeClr val="dk1"/>
              </a:solidFill>
            </a:endParaRPr>
          </a:p>
          <a:p>
            <a:pPr marL="457200" lvl="0" indent="-298450" algn="l" rtl="0">
              <a:spcBef>
                <a:spcPts val="1000"/>
              </a:spcBef>
              <a:spcAft>
                <a:spcPts val="0"/>
              </a:spcAft>
              <a:buClr>
                <a:schemeClr val="dk1"/>
              </a:buClr>
              <a:buSzPts val="1100"/>
              <a:buChar char="●"/>
            </a:pPr>
            <a:r>
              <a:rPr lang="en-GB" sz="1100">
                <a:solidFill>
                  <a:schemeClr val="dk1"/>
                </a:solidFill>
              </a:rPr>
              <a:t>ionising ability and radiation weighting factor</a:t>
            </a:r>
            <a:endParaRPr sz="1100">
              <a:solidFill>
                <a:schemeClr val="dk1"/>
              </a:solidFill>
            </a:endParaRPr>
          </a:p>
          <a:p>
            <a:pPr marL="457200" lvl="0" indent="-298450" algn="l" rtl="0">
              <a:spcBef>
                <a:spcPts val="1000"/>
              </a:spcBef>
              <a:spcAft>
                <a:spcPts val="0"/>
              </a:spcAft>
              <a:buClr>
                <a:schemeClr val="dk1"/>
              </a:buClr>
              <a:buSzPts val="1100"/>
              <a:buChar char="●"/>
            </a:pPr>
            <a:r>
              <a:rPr lang="en-GB" sz="1100">
                <a:solidFill>
                  <a:schemeClr val="dk1"/>
                </a:solidFill>
              </a:rPr>
              <a:t>composition (what are they made of)</a:t>
            </a:r>
            <a:endParaRPr sz="1100">
              <a:solidFill>
                <a:schemeClr val="dk1"/>
              </a:solidFill>
            </a:endParaRPr>
          </a:p>
          <a:p>
            <a:pPr marL="457200" lvl="0" indent="-298450" algn="l" rtl="0">
              <a:spcBef>
                <a:spcPts val="1000"/>
              </a:spcBef>
              <a:spcAft>
                <a:spcPts val="0"/>
              </a:spcAft>
              <a:buClr>
                <a:schemeClr val="dk1"/>
              </a:buClr>
              <a:buSzPts val="1100"/>
              <a:buChar char="●"/>
            </a:pPr>
            <a:r>
              <a:rPr lang="en-GB" sz="1100">
                <a:solidFill>
                  <a:schemeClr val="dk1"/>
                </a:solidFill>
              </a:rPr>
              <a:t>uses/applications of each kind of radiation</a:t>
            </a:r>
            <a:endParaRPr sz="1100">
              <a:solidFill>
                <a:schemeClr val="dk1"/>
              </a:solidFill>
            </a:endParaRPr>
          </a:p>
          <a:p>
            <a:pPr marL="0" lvl="0" indent="0" algn="l" rtl="0">
              <a:spcBef>
                <a:spcPts val="100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This is a fairly easy OEQ to get good marks.</a:t>
            </a:r>
            <a:endParaRPr sz="1100">
              <a:solidFill>
                <a:schemeClr val="dk1"/>
              </a:solidFill>
            </a:endParaRPr>
          </a:p>
        </p:txBody>
      </p:sp>
      <p:sp>
        <p:nvSpPr>
          <p:cNvPr id="302" name="Google Shape;302;p35"/>
          <p:cNvSpPr txBox="1"/>
          <p:nvPr/>
        </p:nvSpPr>
        <p:spPr>
          <a:xfrm>
            <a:off x="382900" y="2018300"/>
            <a:ext cx="39588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Using your knowledge of physics, comment on the similarities and/or differences between these types of nuclear radiation.</a:t>
            </a:r>
            <a:endParaRPr/>
          </a:p>
        </p:txBody>
      </p:sp>
      <p:pic>
        <p:nvPicPr>
          <p:cNvPr id="303" name="Google Shape;303;p35">
            <a:hlinkClick r:id="rId4"/>
          </p:cNvPr>
          <p:cNvPicPr preferRelativeResize="0"/>
          <p:nvPr/>
        </p:nvPicPr>
        <p:blipFill>
          <a:blip r:embed="rId5">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Shape 3619"/>
        <p:cNvGrpSpPr/>
        <p:nvPr/>
      </p:nvGrpSpPr>
      <p:grpSpPr>
        <a:xfrm>
          <a:off x="0" y="0"/>
          <a:ext cx="0" cy="0"/>
          <a:chOff x="0" y="0"/>
          <a:chExt cx="0" cy="0"/>
        </a:xfrm>
      </p:grpSpPr>
      <p:sp>
        <p:nvSpPr>
          <p:cNvPr id="3620" name="Google Shape;3620;p242"/>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621" name="Google Shape;3621;p24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622" name="Google Shape;3622;p242"/>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Voltage-current graph</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623" name="Google Shape;3623;p242"/>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None/>
            </a:pPr>
            <a:r>
              <a:rPr lang="en-GB" sz="1200" b="1">
                <a:solidFill>
                  <a:srgbClr val="0D1C45"/>
                </a:solidFill>
              </a:rPr>
              <a:t>2024 </a:t>
            </a:r>
            <a:r>
              <a:rPr lang="en-GB" sz="1200">
                <a:solidFill>
                  <a:srgbClr val="0D1C45"/>
                </a:solidFill>
              </a:rPr>
              <a:t>Q8b</a:t>
            </a:r>
            <a:endParaRPr sz="1200">
              <a:solidFill>
                <a:srgbClr val="0D1C45"/>
              </a:solidFill>
            </a:endParaRPr>
          </a:p>
        </p:txBody>
      </p:sp>
      <p:sp>
        <p:nvSpPr>
          <p:cNvPr id="3624" name="Google Shape;3624;p242"/>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625" name="Google Shape;3625;p242"/>
          <p:cNvSpPr/>
          <p:nvPr/>
        </p:nvSpPr>
        <p:spPr>
          <a:xfrm>
            <a:off x="4471400" y="1212175"/>
            <a:ext cx="4540800" cy="37158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r>
              <a:rPr lang="en-GB"/>
              <a:t>Click/tap here for answer</a:t>
            </a:r>
            <a:endParaRPr/>
          </a:p>
        </p:txBody>
      </p:sp>
      <p:sp>
        <p:nvSpPr>
          <p:cNvPr id="3626" name="Google Shape;3626;p242"/>
          <p:cNvSpPr txBox="1"/>
          <p:nvPr/>
        </p:nvSpPr>
        <p:spPr>
          <a:xfrm>
            <a:off x="382900" y="1212175"/>
            <a:ext cx="4044900" cy="118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A student sets up the following circuit to investigate the relationship between the current in and the voltage across a lamp.</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GB" sz="1300"/>
              <a:t>Part of the circuit diagram for circuit is shown.</a:t>
            </a:r>
            <a:endParaRPr sz="1300"/>
          </a:p>
        </p:txBody>
      </p:sp>
      <p:pic>
        <p:nvPicPr>
          <p:cNvPr id="3627" name="Google Shape;3627;p242"/>
          <p:cNvPicPr preferRelativeResize="0"/>
          <p:nvPr/>
        </p:nvPicPr>
        <p:blipFill>
          <a:blip r:embed="rId4">
            <a:alphaModFix/>
          </a:blip>
          <a:stretch>
            <a:fillRect/>
          </a:stretch>
        </p:blipFill>
        <p:spPr>
          <a:xfrm>
            <a:off x="2157127" y="2454075"/>
            <a:ext cx="1973825" cy="1557000"/>
          </a:xfrm>
          <a:prstGeom prst="rect">
            <a:avLst/>
          </a:prstGeom>
          <a:noFill/>
          <a:ln>
            <a:noFill/>
          </a:ln>
        </p:spPr>
      </p:pic>
      <p:sp>
        <p:nvSpPr>
          <p:cNvPr id="3628" name="Google Shape;3628;p242"/>
          <p:cNvSpPr txBox="1"/>
          <p:nvPr/>
        </p:nvSpPr>
        <p:spPr>
          <a:xfrm>
            <a:off x="469500" y="2571750"/>
            <a:ext cx="16875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then replaces the lamp in the circuit with a fixed resistor and repeats the investigation.</a:t>
            </a:r>
            <a:endParaRPr/>
          </a:p>
        </p:txBody>
      </p:sp>
      <p:sp>
        <p:nvSpPr>
          <p:cNvPr id="3629" name="Google Shape;3629;p242"/>
          <p:cNvSpPr txBox="1"/>
          <p:nvPr/>
        </p:nvSpPr>
        <p:spPr>
          <a:xfrm>
            <a:off x="469500" y="4096800"/>
            <a:ext cx="3661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the axes, sketch a graph to show how the voltage V across the fixed resistor varies with the current I in the circuit. </a:t>
            </a:r>
            <a:r>
              <a:rPr lang="en-GB" b="1"/>
              <a:t>(1)</a:t>
            </a:r>
            <a:endParaRPr b="1"/>
          </a:p>
        </p:txBody>
      </p:sp>
      <p:pic>
        <p:nvPicPr>
          <p:cNvPr id="3630" name="Google Shape;3630;p242"/>
          <p:cNvPicPr preferRelativeResize="0"/>
          <p:nvPr/>
        </p:nvPicPr>
        <p:blipFill>
          <a:blip r:embed="rId5">
            <a:alphaModFix/>
          </a:blip>
          <a:stretch>
            <a:fillRect/>
          </a:stretch>
        </p:blipFill>
        <p:spPr>
          <a:xfrm>
            <a:off x="5453580" y="1574937"/>
            <a:ext cx="2576425" cy="2474325"/>
          </a:xfrm>
          <a:prstGeom prst="rect">
            <a:avLst/>
          </a:prstGeom>
          <a:noFill/>
          <a:ln>
            <a:noFill/>
          </a:ln>
        </p:spPr>
      </p:pic>
      <p:grpSp>
        <p:nvGrpSpPr>
          <p:cNvPr id="3631" name="Google Shape;3631;p242"/>
          <p:cNvGrpSpPr/>
          <p:nvPr/>
        </p:nvGrpSpPr>
        <p:grpSpPr>
          <a:xfrm>
            <a:off x="4583000" y="1297615"/>
            <a:ext cx="4317600" cy="3535638"/>
            <a:chOff x="4583000" y="1297675"/>
            <a:chExt cx="4317600" cy="3498900"/>
          </a:xfrm>
        </p:grpSpPr>
        <p:sp>
          <p:nvSpPr>
            <p:cNvPr id="3632" name="Google Shape;3632;p242"/>
            <p:cNvSpPr/>
            <p:nvPr/>
          </p:nvSpPr>
          <p:spPr>
            <a:xfrm>
              <a:off x="4583000" y="1297675"/>
              <a:ext cx="4317600" cy="34989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633" name="Google Shape;3633;p242"/>
            <p:cNvPicPr preferRelativeResize="0"/>
            <p:nvPr/>
          </p:nvPicPr>
          <p:blipFill>
            <a:blip r:embed="rId6">
              <a:alphaModFix/>
            </a:blip>
            <a:stretch>
              <a:fillRect/>
            </a:stretch>
          </p:blipFill>
          <p:spPr>
            <a:xfrm>
              <a:off x="5909050" y="1527499"/>
              <a:ext cx="2035625" cy="1801650"/>
            </a:xfrm>
            <a:prstGeom prst="rect">
              <a:avLst/>
            </a:prstGeom>
            <a:noFill/>
            <a:ln>
              <a:noFill/>
            </a:ln>
          </p:spPr>
        </p:pic>
        <p:sp>
          <p:nvSpPr>
            <p:cNvPr id="3634" name="Google Shape;3634;p242"/>
            <p:cNvSpPr txBox="1"/>
            <p:nvPr/>
          </p:nvSpPr>
          <p:spPr>
            <a:xfrm>
              <a:off x="4871125" y="3432950"/>
              <a:ext cx="3928800" cy="124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Ignore any numerical values.</a:t>
              </a:r>
              <a:endParaRPr/>
            </a:p>
            <a:p>
              <a:pPr marL="0" lvl="0" indent="0" algn="l" rtl="0">
                <a:spcBef>
                  <a:spcPts val="0"/>
                </a:spcBef>
                <a:spcAft>
                  <a:spcPts val="0"/>
                </a:spcAft>
                <a:buNone/>
              </a:pPr>
              <a:endParaRPr b="1"/>
            </a:p>
            <a:p>
              <a:pPr marL="0" lvl="0" indent="0" algn="l" rtl="0">
                <a:spcBef>
                  <a:spcPts val="0"/>
                </a:spcBef>
                <a:spcAft>
                  <a:spcPts val="0"/>
                </a:spcAft>
                <a:buNone/>
              </a:pPr>
              <a:r>
                <a:rPr lang="en-GB" b="1"/>
                <a:t>Accept:</a:t>
              </a:r>
              <a:endParaRPr b="1"/>
            </a:p>
            <a:p>
              <a:pPr marL="0" lvl="0" indent="0" algn="l" rtl="0">
                <a:spcBef>
                  <a:spcPts val="0"/>
                </a:spcBef>
                <a:spcAft>
                  <a:spcPts val="0"/>
                </a:spcAft>
                <a:buNone/>
              </a:pPr>
              <a:r>
                <a:rPr lang="en-GB"/>
                <a:t>Any passably straight line that would extrapolate through the origin.</a:t>
              </a:r>
              <a:endParaRPr/>
            </a:p>
          </p:txBody>
        </p:sp>
      </p:grpSp>
      <p:pic>
        <p:nvPicPr>
          <p:cNvPr id="3635" name="Google Shape;3635;p242">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Shape 3639"/>
        <p:cNvGrpSpPr/>
        <p:nvPr/>
      </p:nvGrpSpPr>
      <p:grpSpPr>
        <a:xfrm>
          <a:off x="0" y="0"/>
          <a:ext cx="0" cy="0"/>
          <a:chOff x="0" y="0"/>
          <a:chExt cx="0" cy="0"/>
        </a:xfrm>
      </p:grpSpPr>
      <p:sp>
        <p:nvSpPr>
          <p:cNvPr id="3640" name="Google Shape;3640;p243"/>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641" name="Google Shape;3641;p24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642" name="Google Shape;3642;p243"/>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Velocity-time graph</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643" name="Google Shape;3643;p243"/>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2018</a:t>
            </a:r>
            <a:r>
              <a:rPr lang="en-GB" sz="1200">
                <a:solidFill>
                  <a:schemeClr val="dk1"/>
                </a:solidFill>
              </a:rPr>
              <a:t> Q2c</a:t>
            </a:r>
            <a:endParaRPr sz="1200">
              <a:solidFill>
                <a:srgbClr val="0D1C45"/>
              </a:solidFill>
            </a:endParaRPr>
          </a:p>
        </p:txBody>
      </p:sp>
      <p:sp>
        <p:nvSpPr>
          <p:cNvPr id="3644" name="Google Shape;3644;p243"/>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645" name="Google Shape;3645;p243"/>
          <p:cNvSpPr/>
          <p:nvPr/>
        </p:nvSpPr>
        <p:spPr>
          <a:xfrm>
            <a:off x="4471400" y="1200563"/>
            <a:ext cx="4540800" cy="37743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r>
              <a:rPr lang="en-GB"/>
              <a:t>Click/tap here for answer</a:t>
            </a:r>
            <a:endParaRPr/>
          </a:p>
        </p:txBody>
      </p:sp>
      <p:sp>
        <p:nvSpPr>
          <p:cNvPr id="3646" name="Google Shape;3646;p243"/>
          <p:cNvSpPr txBox="1"/>
          <p:nvPr/>
        </p:nvSpPr>
        <p:spPr>
          <a:xfrm>
            <a:off x="357100" y="1094825"/>
            <a:ext cx="4044900" cy="78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In a further experiment the second student places a piece of elastic across the bottom of the ramp as shown.</a:t>
            </a:r>
            <a:endParaRPr sz="1300"/>
          </a:p>
        </p:txBody>
      </p:sp>
      <p:sp>
        <p:nvSpPr>
          <p:cNvPr id="3647" name="Google Shape;3647;p243"/>
          <p:cNvSpPr txBox="1"/>
          <p:nvPr/>
        </p:nvSpPr>
        <p:spPr>
          <a:xfrm>
            <a:off x="382900" y="3724350"/>
            <a:ext cx="3799800" cy="12621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the axes provided, complete the velocity-time graph for the motion of the trolley from the moment it contacts the elastic, until it reaches its maximum height back up the ramp. </a:t>
            </a:r>
            <a:r>
              <a:rPr lang="en-GB" b="1"/>
              <a:t>(2)</a:t>
            </a:r>
            <a:endParaRPr b="1"/>
          </a:p>
        </p:txBody>
      </p:sp>
      <p:pic>
        <p:nvPicPr>
          <p:cNvPr id="3648" name="Google Shape;3648;p243"/>
          <p:cNvPicPr preferRelativeResize="0"/>
          <p:nvPr/>
        </p:nvPicPr>
        <p:blipFill>
          <a:blip r:embed="rId4">
            <a:alphaModFix/>
          </a:blip>
          <a:stretch>
            <a:fillRect/>
          </a:stretch>
        </p:blipFill>
        <p:spPr>
          <a:xfrm>
            <a:off x="1093825" y="1638873"/>
            <a:ext cx="3225201" cy="1376700"/>
          </a:xfrm>
          <a:prstGeom prst="rect">
            <a:avLst/>
          </a:prstGeom>
          <a:noFill/>
          <a:ln>
            <a:noFill/>
          </a:ln>
        </p:spPr>
      </p:pic>
      <p:sp>
        <p:nvSpPr>
          <p:cNvPr id="3649" name="Google Shape;3649;p243"/>
          <p:cNvSpPr txBox="1"/>
          <p:nvPr/>
        </p:nvSpPr>
        <p:spPr>
          <a:xfrm>
            <a:off x="382900" y="2960725"/>
            <a:ext cx="37482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again releases the trolley. The trolley rolls down the ramp and rebounds from the elastic to move back up the ramp.</a:t>
            </a:r>
            <a:endParaRPr/>
          </a:p>
        </p:txBody>
      </p:sp>
      <p:pic>
        <p:nvPicPr>
          <p:cNvPr id="3650" name="Google Shape;3650;p243"/>
          <p:cNvPicPr preferRelativeResize="0"/>
          <p:nvPr/>
        </p:nvPicPr>
        <p:blipFill>
          <a:blip r:embed="rId5">
            <a:alphaModFix/>
          </a:blip>
          <a:stretch>
            <a:fillRect/>
          </a:stretch>
        </p:blipFill>
        <p:spPr>
          <a:xfrm>
            <a:off x="5002176" y="1840025"/>
            <a:ext cx="3649849" cy="2062625"/>
          </a:xfrm>
          <a:prstGeom prst="rect">
            <a:avLst/>
          </a:prstGeom>
          <a:noFill/>
          <a:ln>
            <a:noFill/>
          </a:ln>
        </p:spPr>
      </p:pic>
      <p:grpSp>
        <p:nvGrpSpPr>
          <p:cNvPr id="3651" name="Google Shape;3651;p243"/>
          <p:cNvGrpSpPr/>
          <p:nvPr/>
        </p:nvGrpSpPr>
        <p:grpSpPr>
          <a:xfrm>
            <a:off x="4583000" y="1297697"/>
            <a:ext cx="4317600" cy="3601571"/>
            <a:chOff x="4583000" y="1297675"/>
            <a:chExt cx="4317600" cy="3670204"/>
          </a:xfrm>
        </p:grpSpPr>
        <p:sp>
          <p:nvSpPr>
            <p:cNvPr id="3652" name="Google Shape;3652;p243"/>
            <p:cNvSpPr/>
            <p:nvPr/>
          </p:nvSpPr>
          <p:spPr>
            <a:xfrm>
              <a:off x="4583000" y="1297675"/>
              <a:ext cx="4317600" cy="3648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653" name="Google Shape;3653;p243"/>
            <p:cNvPicPr preferRelativeResize="0"/>
            <p:nvPr/>
          </p:nvPicPr>
          <p:blipFill>
            <a:blip r:embed="rId6">
              <a:alphaModFix/>
            </a:blip>
            <a:stretch>
              <a:fillRect/>
            </a:stretch>
          </p:blipFill>
          <p:spPr>
            <a:xfrm>
              <a:off x="4724650" y="1679525"/>
              <a:ext cx="2853025" cy="1701225"/>
            </a:xfrm>
            <a:prstGeom prst="rect">
              <a:avLst/>
            </a:prstGeom>
            <a:noFill/>
            <a:ln>
              <a:noFill/>
            </a:ln>
          </p:spPr>
        </p:pic>
        <p:sp>
          <p:nvSpPr>
            <p:cNvPr id="3654" name="Google Shape;3654;p243"/>
            <p:cNvSpPr txBox="1"/>
            <p:nvPr/>
          </p:nvSpPr>
          <p:spPr>
            <a:xfrm>
              <a:off x="4724650" y="3770579"/>
              <a:ext cx="3748200" cy="1197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Line with negative gradient to cross time axis to negative value of velocity </a:t>
              </a:r>
              <a:r>
                <a:rPr lang="en-GB" b="1"/>
                <a:t>(1)</a:t>
              </a:r>
              <a:endParaRPr b="1"/>
            </a:p>
            <a:p>
              <a:pPr marL="0" lvl="0" indent="0" algn="l" rtl="0">
                <a:spcBef>
                  <a:spcPts val="1000"/>
                </a:spcBef>
                <a:spcAft>
                  <a:spcPts val="0"/>
                </a:spcAft>
                <a:buNone/>
              </a:pPr>
              <a:r>
                <a:rPr lang="en-GB"/>
                <a:t>Line with positive gradient to return to intercept time axis </a:t>
              </a:r>
              <a:r>
                <a:rPr lang="en-GB" b="1"/>
                <a:t>(1)</a:t>
              </a:r>
              <a:endParaRPr b="1"/>
            </a:p>
          </p:txBody>
        </p:sp>
        <p:sp>
          <p:nvSpPr>
            <p:cNvPr id="3655" name="Google Shape;3655;p243"/>
            <p:cNvSpPr txBox="1"/>
            <p:nvPr/>
          </p:nvSpPr>
          <p:spPr>
            <a:xfrm>
              <a:off x="7612750" y="1338084"/>
              <a:ext cx="1211700" cy="23841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accent5"/>
                  </a:solidFill>
                </a:rPr>
                <a:t>First mark can be awarded for vertical line crossing time axis.</a:t>
              </a:r>
              <a:endParaRPr sz="1000">
                <a:solidFill>
                  <a:schemeClr val="accent5"/>
                </a:solidFill>
              </a:endParaRPr>
            </a:p>
            <a:p>
              <a:pPr marL="0" lvl="0" indent="0" algn="l" rtl="0">
                <a:spcBef>
                  <a:spcPts val="0"/>
                </a:spcBef>
                <a:spcAft>
                  <a:spcPts val="0"/>
                </a:spcAft>
                <a:buNone/>
              </a:pPr>
              <a:endParaRPr sz="1000">
                <a:solidFill>
                  <a:schemeClr val="accent5"/>
                </a:solidFill>
              </a:endParaRPr>
            </a:p>
            <a:p>
              <a:pPr marL="0" lvl="0" indent="0" algn="l" rtl="0">
                <a:spcBef>
                  <a:spcPts val="0"/>
                </a:spcBef>
                <a:spcAft>
                  <a:spcPts val="0"/>
                </a:spcAft>
                <a:buNone/>
              </a:pPr>
              <a:r>
                <a:rPr lang="en-GB" sz="1000">
                  <a:solidFill>
                    <a:schemeClr val="accent5"/>
                  </a:solidFill>
                </a:rPr>
                <a:t>Ignore any numerical values.</a:t>
              </a:r>
              <a:endParaRPr sz="1000">
                <a:solidFill>
                  <a:schemeClr val="accent5"/>
                </a:solidFill>
              </a:endParaRPr>
            </a:p>
            <a:p>
              <a:pPr marL="0" lvl="0" indent="0" algn="l" rtl="0">
                <a:spcBef>
                  <a:spcPts val="0"/>
                </a:spcBef>
                <a:spcAft>
                  <a:spcPts val="0"/>
                </a:spcAft>
                <a:buNone/>
              </a:pPr>
              <a:endParaRPr sz="1000">
                <a:solidFill>
                  <a:schemeClr val="accent5"/>
                </a:solidFill>
              </a:endParaRPr>
            </a:p>
            <a:p>
              <a:pPr marL="0" lvl="0" indent="0" algn="l" rtl="0">
                <a:spcBef>
                  <a:spcPts val="0"/>
                </a:spcBef>
                <a:spcAft>
                  <a:spcPts val="0"/>
                </a:spcAft>
                <a:buNone/>
              </a:pPr>
              <a:r>
                <a:rPr lang="en-GB" sz="1000">
                  <a:solidFill>
                    <a:schemeClr val="accent5"/>
                  </a:solidFill>
                </a:rPr>
                <a:t>Line should not continue beyond the time when the trolley reaches its maximum height.</a:t>
              </a:r>
              <a:endParaRPr sz="1000">
                <a:solidFill>
                  <a:schemeClr val="accent5"/>
                </a:solidFill>
              </a:endParaRPr>
            </a:p>
          </p:txBody>
        </p:sp>
      </p:grpSp>
      <p:pic>
        <p:nvPicPr>
          <p:cNvPr id="3656" name="Google Shape;3656;p243">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Shape 3660"/>
        <p:cNvGrpSpPr/>
        <p:nvPr/>
      </p:nvGrpSpPr>
      <p:grpSpPr>
        <a:xfrm>
          <a:off x="0" y="0"/>
          <a:ext cx="0" cy="0"/>
          <a:chOff x="0" y="0"/>
          <a:chExt cx="0" cy="0"/>
        </a:xfrm>
      </p:grpSpPr>
      <p:sp>
        <p:nvSpPr>
          <p:cNvPr id="3661" name="Google Shape;3661;p244"/>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662" name="Google Shape;3662;p24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663" name="Google Shape;3663;p244"/>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Velocity-time graph</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664" name="Google Shape;3664;p244"/>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a:t>
            </a:r>
            <a:r>
              <a:rPr lang="en-GB" sz="1200">
                <a:solidFill>
                  <a:schemeClr val="dk1"/>
                </a:solidFill>
              </a:rPr>
              <a:t> Q2bii</a:t>
            </a:r>
            <a:endParaRPr sz="1200">
              <a:solidFill>
                <a:srgbClr val="0D1C45"/>
              </a:solidFill>
            </a:endParaRPr>
          </a:p>
        </p:txBody>
      </p:sp>
      <p:sp>
        <p:nvSpPr>
          <p:cNvPr id="3665" name="Google Shape;3665;p244"/>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666" name="Google Shape;3666;p244"/>
          <p:cNvSpPr/>
          <p:nvPr/>
        </p:nvSpPr>
        <p:spPr>
          <a:xfrm>
            <a:off x="4471400" y="1212175"/>
            <a:ext cx="4540800" cy="38193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r>
              <a:rPr lang="en-GB"/>
              <a:t>Click/tap here for answer</a:t>
            </a:r>
            <a:endParaRPr/>
          </a:p>
        </p:txBody>
      </p:sp>
      <p:sp>
        <p:nvSpPr>
          <p:cNvPr id="3667" name="Google Shape;3667;p244"/>
          <p:cNvSpPr txBox="1"/>
          <p:nvPr/>
        </p:nvSpPr>
        <p:spPr>
          <a:xfrm>
            <a:off x="382900" y="2571738"/>
            <a:ext cx="4044900" cy="1249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The cyclist is travelling in a straight line at </a:t>
            </a:r>
            <a:r>
              <a:rPr lang="en-GB" sz="1300" b="1"/>
              <a:t>12.5 ms</a:t>
            </a:r>
            <a:r>
              <a:rPr lang="en-GB" sz="1300" b="1" baseline="30000"/>
              <a:t>− 1</a:t>
            </a:r>
            <a:r>
              <a:rPr lang="en-GB" sz="1300"/>
              <a:t> when they drop the bottle. The bottle hits the ground </a:t>
            </a:r>
            <a:r>
              <a:rPr lang="en-GB" sz="1300" b="1"/>
              <a:t>0.53 s</a:t>
            </a:r>
            <a:r>
              <a:rPr lang="en-GB" sz="1300"/>
              <a:t> later.</a:t>
            </a:r>
            <a:endParaRPr sz="1300"/>
          </a:p>
          <a:p>
            <a:pPr marL="0" lvl="0" indent="0" algn="l" rtl="0">
              <a:spcBef>
                <a:spcPts val="500"/>
              </a:spcBef>
              <a:spcAft>
                <a:spcPts val="0"/>
              </a:spcAft>
              <a:buNone/>
            </a:pPr>
            <a:r>
              <a:rPr lang="en-GB" sz="1300"/>
              <a:t>A spectator at the side of the road observes the cyclist dropping the bottle.</a:t>
            </a:r>
            <a:endParaRPr sz="1300"/>
          </a:p>
        </p:txBody>
      </p:sp>
      <p:sp>
        <p:nvSpPr>
          <p:cNvPr id="3668" name="Google Shape;3668;p244"/>
          <p:cNvSpPr txBox="1"/>
          <p:nvPr/>
        </p:nvSpPr>
        <p:spPr>
          <a:xfrm>
            <a:off x="397800" y="3782275"/>
            <a:ext cx="3799800" cy="12492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Sketch a velocity-time graph showing the magnitude of the vertical velocity of the bottle from the time it is released until it reaches the ground.</a:t>
            </a:r>
            <a:endParaRPr sz="1300"/>
          </a:p>
          <a:p>
            <a:pPr marL="0" lvl="0" indent="0" algn="l" rtl="0">
              <a:spcBef>
                <a:spcPts val="500"/>
              </a:spcBef>
              <a:spcAft>
                <a:spcPts val="0"/>
              </a:spcAft>
              <a:buNone/>
            </a:pPr>
            <a:r>
              <a:rPr lang="en-GB" sz="1300"/>
              <a:t>Numerical values are required on both axes.  </a:t>
            </a:r>
            <a:r>
              <a:rPr lang="en-GB" sz="1300" b="1"/>
              <a:t>(2)</a:t>
            </a:r>
            <a:endParaRPr sz="1300" b="1"/>
          </a:p>
        </p:txBody>
      </p:sp>
      <p:pic>
        <p:nvPicPr>
          <p:cNvPr id="3669" name="Google Shape;3669;p244"/>
          <p:cNvPicPr preferRelativeResize="0"/>
          <p:nvPr/>
        </p:nvPicPr>
        <p:blipFill>
          <a:blip r:embed="rId4">
            <a:alphaModFix/>
          </a:blip>
          <a:stretch>
            <a:fillRect/>
          </a:stretch>
        </p:blipFill>
        <p:spPr>
          <a:xfrm>
            <a:off x="4927413" y="1847300"/>
            <a:ext cx="3628776" cy="1866500"/>
          </a:xfrm>
          <a:prstGeom prst="rect">
            <a:avLst/>
          </a:prstGeom>
          <a:noFill/>
          <a:ln>
            <a:noFill/>
          </a:ln>
        </p:spPr>
      </p:pic>
      <p:sp>
        <p:nvSpPr>
          <p:cNvPr id="3670" name="Google Shape;3670;p244"/>
          <p:cNvSpPr txBox="1"/>
          <p:nvPr/>
        </p:nvSpPr>
        <p:spPr>
          <a:xfrm>
            <a:off x="382900" y="1033325"/>
            <a:ext cx="39720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During a cycle race, a cyclist attempts to pass a water bottle to a team-mate.</a:t>
            </a:r>
            <a:endParaRPr sz="1300"/>
          </a:p>
        </p:txBody>
      </p:sp>
      <p:pic>
        <p:nvPicPr>
          <p:cNvPr id="3671" name="Google Shape;3671;p244"/>
          <p:cNvPicPr preferRelativeResize="0"/>
          <p:nvPr/>
        </p:nvPicPr>
        <p:blipFill>
          <a:blip r:embed="rId5">
            <a:alphaModFix/>
          </a:blip>
          <a:stretch>
            <a:fillRect/>
          </a:stretch>
        </p:blipFill>
        <p:spPr>
          <a:xfrm>
            <a:off x="763213" y="1580813"/>
            <a:ext cx="2987583" cy="951300"/>
          </a:xfrm>
          <a:prstGeom prst="rect">
            <a:avLst/>
          </a:prstGeom>
          <a:noFill/>
          <a:ln>
            <a:noFill/>
          </a:ln>
        </p:spPr>
      </p:pic>
      <p:grpSp>
        <p:nvGrpSpPr>
          <p:cNvPr id="3672" name="Google Shape;3672;p244"/>
          <p:cNvGrpSpPr/>
          <p:nvPr/>
        </p:nvGrpSpPr>
        <p:grpSpPr>
          <a:xfrm>
            <a:off x="4583000" y="1297675"/>
            <a:ext cx="4317600" cy="3648300"/>
            <a:chOff x="4583000" y="1297675"/>
            <a:chExt cx="4317600" cy="3648300"/>
          </a:xfrm>
        </p:grpSpPr>
        <p:sp>
          <p:nvSpPr>
            <p:cNvPr id="3673" name="Google Shape;3673;p244"/>
            <p:cNvSpPr/>
            <p:nvPr/>
          </p:nvSpPr>
          <p:spPr>
            <a:xfrm>
              <a:off x="4583000" y="1297675"/>
              <a:ext cx="4317600" cy="3648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3674" name="Google Shape;3674;p244"/>
            <p:cNvGrpSpPr/>
            <p:nvPr/>
          </p:nvGrpSpPr>
          <p:grpSpPr>
            <a:xfrm>
              <a:off x="4760175" y="1372300"/>
              <a:ext cx="4044900" cy="1029300"/>
              <a:chOff x="4760175" y="1372300"/>
              <a:chExt cx="4044900" cy="1029300"/>
            </a:xfrm>
          </p:grpSpPr>
          <p:sp>
            <p:nvSpPr>
              <p:cNvPr id="3675" name="Google Shape;3675;p244"/>
              <p:cNvSpPr/>
              <p:nvPr/>
            </p:nvSpPr>
            <p:spPr>
              <a:xfrm>
                <a:off x="4760175" y="1372300"/>
                <a:ext cx="4044900" cy="1029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676" name="Google Shape;3676;p244"/>
              <p:cNvPicPr preferRelativeResize="0"/>
              <p:nvPr/>
            </p:nvPicPr>
            <p:blipFill>
              <a:blip r:embed="rId6">
                <a:alphaModFix/>
              </a:blip>
              <a:stretch>
                <a:fillRect/>
              </a:stretch>
            </p:blipFill>
            <p:spPr>
              <a:xfrm>
                <a:off x="7087725" y="1443475"/>
                <a:ext cx="1223049" cy="855400"/>
              </a:xfrm>
              <a:prstGeom prst="rect">
                <a:avLst/>
              </a:prstGeom>
              <a:noFill/>
              <a:ln>
                <a:noFill/>
              </a:ln>
            </p:spPr>
          </p:pic>
          <p:sp>
            <p:nvSpPr>
              <p:cNvPr id="3677" name="Google Shape;3677;p244"/>
              <p:cNvSpPr txBox="1"/>
              <p:nvPr/>
            </p:nvSpPr>
            <p:spPr>
              <a:xfrm>
                <a:off x="5002175" y="1443475"/>
                <a:ext cx="1880400" cy="785100"/>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solidFill>
                      <a:srgbClr val="FF0000"/>
                    </a:solidFill>
                  </a:rPr>
                  <a:t>For numerical values must first calculate final vertical velocity  </a:t>
                </a:r>
                <a:endParaRPr sz="1300">
                  <a:solidFill>
                    <a:srgbClr val="FF0000"/>
                  </a:solidFill>
                </a:endParaRPr>
              </a:p>
            </p:txBody>
          </p:sp>
        </p:grpSp>
      </p:grpSp>
      <p:sp>
        <p:nvSpPr>
          <p:cNvPr id="3678" name="Google Shape;3678;p244"/>
          <p:cNvSpPr txBox="1"/>
          <p:nvPr/>
        </p:nvSpPr>
        <p:spPr>
          <a:xfrm>
            <a:off x="4658838" y="4004575"/>
            <a:ext cx="3259500" cy="90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correct shape - straight line with positive gradient starting at origin </a:t>
            </a:r>
            <a:r>
              <a:rPr lang="en-GB" b="1"/>
              <a:t>(1)</a:t>
            </a:r>
            <a:endParaRPr b="1"/>
          </a:p>
          <a:p>
            <a:pPr marL="0" lvl="0" indent="0" algn="l" rtl="0">
              <a:spcBef>
                <a:spcPts val="600"/>
              </a:spcBef>
              <a:spcAft>
                <a:spcPts val="0"/>
              </a:spcAft>
              <a:buNone/>
            </a:pPr>
            <a:r>
              <a:rPr lang="en-GB"/>
              <a:t>graph ends at (</a:t>
            </a:r>
            <a:r>
              <a:rPr lang="en-GB" b="1"/>
              <a:t>0.53</a:t>
            </a:r>
            <a:r>
              <a:rPr lang="en-GB"/>
              <a:t>, </a:t>
            </a:r>
            <a:r>
              <a:rPr lang="en-GB" b="1"/>
              <a:t>5.2</a:t>
            </a:r>
            <a:r>
              <a:rPr lang="en-GB"/>
              <a:t>) </a:t>
            </a:r>
            <a:r>
              <a:rPr lang="en-GB" b="1"/>
              <a:t>(1)</a:t>
            </a:r>
            <a:endParaRPr/>
          </a:p>
        </p:txBody>
      </p:sp>
      <p:pic>
        <p:nvPicPr>
          <p:cNvPr id="3679" name="Google Shape;3679;p244"/>
          <p:cNvPicPr preferRelativeResize="0"/>
          <p:nvPr/>
        </p:nvPicPr>
        <p:blipFill>
          <a:blip r:embed="rId7">
            <a:alphaModFix/>
          </a:blip>
          <a:stretch>
            <a:fillRect/>
          </a:stretch>
        </p:blipFill>
        <p:spPr>
          <a:xfrm>
            <a:off x="5112050" y="2471213"/>
            <a:ext cx="3259501" cy="1677781"/>
          </a:xfrm>
          <a:prstGeom prst="rect">
            <a:avLst/>
          </a:prstGeom>
          <a:noFill/>
          <a:ln>
            <a:noFill/>
          </a:ln>
        </p:spPr>
      </p:pic>
      <p:pic>
        <p:nvPicPr>
          <p:cNvPr id="3680" name="Google Shape;3680;p244">
            <a:hlinkClick r:id="rId8"/>
          </p:cNvPr>
          <p:cNvPicPr preferRelativeResize="0"/>
          <p:nvPr/>
        </p:nvPicPr>
        <p:blipFill>
          <a:blip r:embed="rId9">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7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36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Shape 3684"/>
        <p:cNvGrpSpPr/>
        <p:nvPr/>
      </p:nvGrpSpPr>
      <p:grpSpPr>
        <a:xfrm>
          <a:off x="0" y="0"/>
          <a:ext cx="0" cy="0"/>
          <a:chOff x="0" y="0"/>
          <a:chExt cx="0" cy="0"/>
        </a:xfrm>
      </p:grpSpPr>
      <p:sp>
        <p:nvSpPr>
          <p:cNvPr id="3685" name="Google Shape;3685;p245"/>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686" name="Google Shape;3686;p24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687" name="Google Shape;3687;p245"/>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688" name="Google Shape;3688;p245"/>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2015</a:t>
            </a:r>
            <a:r>
              <a:rPr lang="en-GB" sz="1200">
                <a:solidFill>
                  <a:schemeClr val="dk1"/>
                </a:solidFill>
              </a:rPr>
              <a:t> Q7b</a:t>
            </a:r>
            <a:endParaRPr sz="1200">
              <a:solidFill>
                <a:srgbClr val="0D1C45"/>
              </a:solidFill>
            </a:endParaRPr>
          </a:p>
        </p:txBody>
      </p:sp>
      <p:sp>
        <p:nvSpPr>
          <p:cNvPr id="3689" name="Google Shape;3689;p245"/>
          <p:cNvSpPr txBox="1"/>
          <p:nvPr/>
        </p:nvSpPr>
        <p:spPr>
          <a:xfrm>
            <a:off x="5002175" y="1156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690" name="Google Shape;3690;p245"/>
          <p:cNvSpPr/>
          <p:nvPr/>
        </p:nvSpPr>
        <p:spPr>
          <a:xfrm>
            <a:off x="4471400" y="1212175"/>
            <a:ext cx="4540800" cy="31917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t>Click/tap here for answer</a:t>
            </a:r>
            <a:endParaRPr/>
          </a:p>
        </p:txBody>
      </p:sp>
      <p:sp>
        <p:nvSpPr>
          <p:cNvPr id="3691" name="Google Shape;3691;p245"/>
          <p:cNvSpPr txBox="1"/>
          <p:nvPr/>
        </p:nvSpPr>
        <p:spPr>
          <a:xfrm>
            <a:off x="357113" y="3818800"/>
            <a:ext cx="3799800" cy="5850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Explain, with the aid of a labelled diagram, why the ship floats. </a:t>
            </a:r>
            <a:r>
              <a:rPr lang="en-GB" sz="1300" b="1"/>
              <a:t>(3)</a:t>
            </a:r>
            <a:endParaRPr sz="1300" b="1"/>
          </a:p>
        </p:txBody>
      </p:sp>
      <p:sp>
        <p:nvSpPr>
          <p:cNvPr id="3692" name="Google Shape;3692;p245"/>
          <p:cNvSpPr txBox="1"/>
          <p:nvPr/>
        </p:nvSpPr>
        <p:spPr>
          <a:xfrm>
            <a:off x="311700" y="1048625"/>
            <a:ext cx="39720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Out in the open sea the ship comes to rest.</a:t>
            </a:r>
            <a:endParaRPr sz="1300"/>
          </a:p>
        </p:txBody>
      </p:sp>
      <p:pic>
        <p:nvPicPr>
          <p:cNvPr id="3693" name="Google Shape;3693;p245"/>
          <p:cNvPicPr preferRelativeResize="0"/>
          <p:nvPr/>
        </p:nvPicPr>
        <p:blipFill>
          <a:blip r:embed="rId4">
            <a:alphaModFix/>
          </a:blip>
          <a:stretch>
            <a:fillRect/>
          </a:stretch>
        </p:blipFill>
        <p:spPr>
          <a:xfrm>
            <a:off x="277233" y="1799243"/>
            <a:ext cx="3959581" cy="1115375"/>
          </a:xfrm>
          <a:prstGeom prst="rect">
            <a:avLst/>
          </a:prstGeom>
          <a:noFill/>
          <a:ln>
            <a:noFill/>
          </a:ln>
        </p:spPr>
      </p:pic>
      <p:grpSp>
        <p:nvGrpSpPr>
          <p:cNvPr id="3694" name="Google Shape;3694;p245"/>
          <p:cNvGrpSpPr/>
          <p:nvPr/>
        </p:nvGrpSpPr>
        <p:grpSpPr>
          <a:xfrm>
            <a:off x="4583000" y="1297596"/>
            <a:ext cx="4317600" cy="2997443"/>
            <a:chOff x="4583000" y="1297675"/>
            <a:chExt cx="4317600" cy="3648300"/>
          </a:xfrm>
        </p:grpSpPr>
        <p:sp>
          <p:nvSpPr>
            <p:cNvPr id="3695" name="Google Shape;3695;p245"/>
            <p:cNvSpPr/>
            <p:nvPr/>
          </p:nvSpPr>
          <p:spPr>
            <a:xfrm>
              <a:off x="4583000" y="1297675"/>
              <a:ext cx="4317600" cy="3648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696" name="Google Shape;3696;p245"/>
            <p:cNvPicPr preferRelativeResize="0"/>
            <p:nvPr/>
          </p:nvPicPr>
          <p:blipFill>
            <a:blip r:embed="rId5">
              <a:alphaModFix/>
            </a:blip>
            <a:stretch>
              <a:fillRect/>
            </a:stretch>
          </p:blipFill>
          <p:spPr>
            <a:xfrm>
              <a:off x="6053762" y="2224782"/>
              <a:ext cx="1376081" cy="1350762"/>
            </a:xfrm>
            <a:prstGeom prst="rect">
              <a:avLst/>
            </a:prstGeom>
            <a:noFill/>
            <a:ln>
              <a:noFill/>
            </a:ln>
          </p:spPr>
        </p:pic>
      </p:grpSp>
      <p:sp>
        <p:nvSpPr>
          <p:cNvPr id="3697" name="Google Shape;3697;p245"/>
          <p:cNvSpPr txBox="1"/>
          <p:nvPr/>
        </p:nvSpPr>
        <p:spPr>
          <a:xfrm>
            <a:off x="5241800" y="1506425"/>
            <a:ext cx="30000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b="1"/>
              <a:t>buoyancy force</a:t>
            </a:r>
            <a:r>
              <a:rPr lang="en-GB"/>
              <a:t>/upthrust/force of water on ship/flotation force </a:t>
            </a:r>
            <a:r>
              <a:rPr lang="en-GB" b="1"/>
              <a:t>(1)</a:t>
            </a:r>
            <a:endParaRPr b="1"/>
          </a:p>
        </p:txBody>
      </p:sp>
      <p:sp>
        <p:nvSpPr>
          <p:cNvPr id="3698" name="Google Shape;3698;p245"/>
          <p:cNvSpPr txBox="1"/>
          <p:nvPr/>
        </p:nvSpPr>
        <p:spPr>
          <a:xfrm>
            <a:off x="5175425" y="3057275"/>
            <a:ext cx="3000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b="1"/>
              <a:t>weight</a:t>
            </a:r>
            <a:r>
              <a:rPr lang="en-GB"/>
              <a:t>/force of gravity </a:t>
            </a:r>
            <a:r>
              <a:rPr lang="en-GB" b="1"/>
              <a:t>(1)</a:t>
            </a:r>
            <a:endParaRPr b="1"/>
          </a:p>
        </p:txBody>
      </p:sp>
      <p:sp>
        <p:nvSpPr>
          <p:cNvPr id="3699" name="Google Shape;3699;p245"/>
          <p:cNvSpPr txBox="1"/>
          <p:nvPr/>
        </p:nvSpPr>
        <p:spPr>
          <a:xfrm>
            <a:off x="5175425" y="3604950"/>
            <a:ext cx="30000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t>(These) </a:t>
            </a:r>
            <a:r>
              <a:rPr lang="en-GB" b="1"/>
              <a:t>forces</a:t>
            </a:r>
            <a:r>
              <a:rPr lang="en-GB"/>
              <a:t> are </a:t>
            </a:r>
            <a:r>
              <a:rPr lang="en-GB" b="1"/>
              <a:t>balanced</a:t>
            </a:r>
            <a:r>
              <a:rPr lang="en-GB"/>
              <a:t> </a:t>
            </a:r>
            <a:r>
              <a:rPr lang="en-GB" b="1"/>
              <a:t>(1)</a:t>
            </a:r>
            <a:endParaRPr b="1"/>
          </a:p>
        </p:txBody>
      </p:sp>
      <p:pic>
        <p:nvPicPr>
          <p:cNvPr id="3700" name="Google Shape;3700;p245">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94"/>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3697"/>
                                        </p:tgtEl>
                                        <p:attrNameLst>
                                          <p:attrName>style.visibility</p:attrName>
                                        </p:attrNameLst>
                                      </p:cBhvr>
                                      <p:to>
                                        <p:strVal val="visible"/>
                                      </p:to>
                                    </p:set>
                                    <p:animEffect transition="in" filter="fade">
                                      <p:cBhvr>
                                        <p:cTn id="10" dur="1000"/>
                                        <p:tgtEl>
                                          <p:spTgt spid="3697"/>
                                        </p:tgtEl>
                                      </p:cBhvr>
                                    </p:animEffect>
                                  </p:childTnLst>
                                </p:cTn>
                              </p:par>
                              <p:par>
                                <p:cTn id="11" presetID="10" presetClass="entr" presetSubtype="0" fill="hold" nodeType="withEffect">
                                  <p:stCondLst>
                                    <p:cond delay="0"/>
                                  </p:stCondLst>
                                  <p:childTnLst>
                                    <p:set>
                                      <p:cBhvr>
                                        <p:cTn id="12" dur="1" fill="hold">
                                          <p:stCondLst>
                                            <p:cond delay="0"/>
                                          </p:stCondLst>
                                        </p:cTn>
                                        <p:tgtEl>
                                          <p:spTgt spid="3698"/>
                                        </p:tgtEl>
                                        <p:attrNameLst>
                                          <p:attrName>style.visibility</p:attrName>
                                        </p:attrNameLst>
                                      </p:cBhvr>
                                      <p:to>
                                        <p:strVal val="visible"/>
                                      </p:to>
                                    </p:set>
                                    <p:animEffect transition="in" filter="fade">
                                      <p:cBhvr>
                                        <p:cTn id="13" dur="1000"/>
                                        <p:tgtEl>
                                          <p:spTgt spid="3698"/>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3699"/>
                                        </p:tgtEl>
                                        <p:attrNameLst>
                                          <p:attrName>style.visibility</p:attrName>
                                        </p:attrNameLst>
                                      </p:cBhvr>
                                      <p:to>
                                        <p:strVal val="visible"/>
                                      </p:to>
                                    </p:set>
                                    <p:animEffect transition="in" filter="fade">
                                      <p:cBhvr>
                                        <p:cTn id="17" dur="1000"/>
                                        <p:tgtEl>
                                          <p:spTgt spid="3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Shape 3704"/>
        <p:cNvGrpSpPr/>
        <p:nvPr/>
      </p:nvGrpSpPr>
      <p:grpSpPr>
        <a:xfrm>
          <a:off x="0" y="0"/>
          <a:ext cx="0" cy="0"/>
          <a:chOff x="0" y="0"/>
          <a:chExt cx="0" cy="0"/>
        </a:xfrm>
      </p:grpSpPr>
      <p:sp>
        <p:nvSpPr>
          <p:cNvPr id="3705" name="Google Shape;3705;p246"/>
          <p:cNvSpPr/>
          <p:nvPr/>
        </p:nvSpPr>
        <p:spPr>
          <a:xfrm>
            <a:off x="4471275" y="1198525"/>
            <a:ext cx="4540800" cy="37413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r>
              <a:rPr lang="en-GB"/>
              <a:t>Click/tap here for answer</a:t>
            </a:r>
            <a:endParaRPr/>
          </a:p>
        </p:txBody>
      </p:sp>
      <p:pic>
        <p:nvPicPr>
          <p:cNvPr id="3706" name="Google Shape;3706;p246"/>
          <p:cNvPicPr preferRelativeResize="0"/>
          <p:nvPr/>
        </p:nvPicPr>
        <p:blipFill>
          <a:blip r:embed="rId3">
            <a:alphaModFix/>
          </a:blip>
          <a:stretch>
            <a:fillRect/>
          </a:stretch>
        </p:blipFill>
        <p:spPr>
          <a:xfrm>
            <a:off x="4901630" y="1448825"/>
            <a:ext cx="3680074" cy="2442951"/>
          </a:xfrm>
          <a:prstGeom prst="rect">
            <a:avLst/>
          </a:prstGeom>
          <a:noFill/>
          <a:ln>
            <a:noFill/>
          </a:ln>
        </p:spPr>
      </p:pic>
      <p:sp>
        <p:nvSpPr>
          <p:cNvPr id="3707" name="Google Shape;3707;p246"/>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708" name="Google Shape;3708;p24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3709" name="Google Shape;3709;p246"/>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710" name="Google Shape;3710;p246"/>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2016</a:t>
            </a:r>
            <a:r>
              <a:rPr lang="en-GB" sz="1200">
                <a:solidFill>
                  <a:schemeClr val="dk1"/>
                </a:solidFill>
              </a:rPr>
              <a:t> Q10c</a:t>
            </a:r>
            <a:endParaRPr sz="1200">
              <a:solidFill>
                <a:srgbClr val="0D1C45"/>
              </a:solidFill>
            </a:endParaRPr>
          </a:p>
        </p:txBody>
      </p:sp>
      <p:sp>
        <p:nvSpPr>
          <p:cNvPr id="3711" name="Google Shape;3711;p246"/>
          <p:cNvSpPr txBox="1"/>
          <p:nvPr/>
        </p:nvSpPr>
        <p:spPr>
          <a:xfrm>
            <a:off x="5002025" y="10486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712" name="Google Shape;3712;p246"/>
          <p:cNvSpPr txBox="1"/>
          <p:nvPr/>
        </p:nvSpPr>
        <p:spPr>
          <a:xfrm>
            <a:off x="311688" y="3554450"/>
            <a:ext cx="3799800" cy="13854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300"/>
              <a:t>On the diagram show all the forces acting vertically on the climber during this part of the drop.</a:t>
            </a:r>
            <a:endParaRPr sz="1300"/>
          </a:p>
          <a:p>
            <a:pPr marL="0" lvl="0" indent="0" algn="l" rtl="0">
              <a:spcBef>
                <a:spcPts val="0"/>
              </a:spcBef>
              <a:spcAft>
                <a:spcPts val="0"/>
              </a:spcAft>
              <a:buClr>
                <a:schemeClr val="dk1"/>
              </a:buClr>
              <a:buSzPts val="1100"/>
              <a:buFont typeface="Arial"/>
              <a:buNone/>
            </a:pPr>
            <a:endParaRPr sz="1300"/>
          </a:p>
          <a:p>
            <a:pPr marL="0" lvl="0" indent="0" algn="l" rtl="0">
              <a:spcBef>
                <a:spcPts val="0"/>
              </a:spcBef>
              <a:spcAft>
                <a:spcPts val="0"/>
              </a:spcAft>
              <a:buNone/>
            </a:pPr>
            <a:r>
              <a:rPr lang="en-GB" sz="1300"/>
              <a:t>You must name these forces and show their directions.  </a:t>
            </a:r>
            <a:r>
              <a:rPr lang="en-GB" sz="1300" b="1"/>
              <a:t>(3)</a:t>
            </a:r>
            <a:endParaRPr sz="1300" b="1"/>
          </a:p>
        </p:txBody>
      </p:sp>
      <p:sp>
        <p:nvSpPr>
          <p:cNvPr id="3713" name="Google Shape;3713;p246"/>
          <p:cNvSpPr txBox="1"/>
          <p:nvPr/>
        </p:nvSpPr>
        <p:spPr>
          <a:xfrm>
            <a:off x="311700" y="1048625"/>
            <a:ext cx="2327100" cy="1985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A climber, attached to an air descender by a rope, steps off the platform and drops towards the ground and lands safely.</a:t>
            </a:r>
            <a:endParaRPr sz="1300"/>
          </a:p>
          <a:p>
            <a:pPr marL="0" lvl="0" indent="0" algn="l" rtl="0">
              <a:spcBef>
                <a:spcPts val="0"/>
              </a:spcBef>
              <a:spcAft>
                <a:spcPts val="0"/>
              </a:spcAft>
              <a:buNone/>
            </a:pPr>
            <a:endParaRPr sz="1300"/>
          </a:p>
          <a:p>
            <a:pPr marL="0" lvl="0" indent="0" algn="l" rtl="0">
              <a:spcBef>
                <a:spcPts val="0"/>
              </a:spcBef>
              <a:spcAft>
                <a:spcPts val="0"/>
              </a:spcAft>
              <a:buClr>
                <a:schemeClr val="dk1"/>
              </a:buClr>
              <a:buSzPts val="1100"/>
              <a:buFont typeface="Arial"/>
              <a:buNone/>
            </a:pPr>
            <a:r>
              <a:rPr lang="en-GB" sz="1300">
                <a:solidFill>
                  <a:schemeClr val="dk1"/>
                </a:solidFill>
              </a:rPr>
              <a:t>During part of the drop the forces on the climber are balanced.</a:t>
            </a:r>
            <a:endParaRPr sz="1300"/>
          </a:p>
        </p:txBody>
      </p:sp>
      <p:sp>
        <p:nvSpPr>
          <p:cNvPr id="3714" name="Google Shape;3714;p246"/>
          <p:cNvSpPr/>
          <p:nvPr/>
        </p:nvSpPr>
        <p:spPr>
          <a:xfrm>
            <a:off x="4582875" y="1284025"/>
            <a:ext cx="4317600" cy="35715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715" name="Google Shape;3715;p246"/>
          <p:cNvPicPr preferRelativeResize="0"/>
          <p:nvPr/>
        </p:nvPicPr>
        <p:blipFill>
          <a:blip r:embed="rId5">
            <a:alphaModFix/>
          </a:blip>
          <a:stretch>
            <a:fillRect/>
          </a:stretch>
        </p:blipFill>
        <p:spPr>
          <a:xfrm>
            <a:off x="2528850" y="984025"/>
            <a:ext cx="1754849" cy="2522101"/>
          </a:xfrm>
          <a:prstGeom prst="rect">
            <a:avLst/>
          </a:prstGeom>
          <a:noFill/>
          <a:ln>
            <a:noFill/>
          </a:ln>
        </p:spPr>
      </p:pic>
      <p:pic>
        <p:nvPicPr>
          <p:cNvPr id="3716" name="Google Shape;3716;p246"/>
          <p:cNvPicPr preferRelativeResize="0"/>
          <p:nvPr/>
        </p:nvPicPr>
        <p:blipFill>
          <a:blip r:embed="rId6">
            <a:alphaModFix/>
          </a:blip>
          <a:stretch>
            <a:fillRect/>
          </a:stretch>
        </p:blipFill>
        <p:spPr>
          <a:xfrm>
            <a:off x="5206302" y="1608688"/>
            <a:ext cx="3179500" cy="2225650"/>
          </a:xfrm>
          <a:prstGeom prst="rect">
            <a:avLst/>
          </a:prstGeom>
          <a:noFill/>
          <a:ln>
            <a:noFill/>
          </a:ln>
        </p:spPr>
      </p:pic>
      <p:grpSp>
        <p:nvGrpSpPr>
          <p:cNvPr id="3717" name="Google Shape;3717;p246"/>
          <p:cNvGrpSpPr/>
          <p:nvPr/>
        </p:nvGrpSpPr>
        <p:grpSpPr>
          <a:xfrm>
            <a:off x="5206300" y="1769563"/>
            <a:ext cx="1356300" cy="1499400"/>
            <a:chOff x="5206425" y="1934700"/>
            <a:chExt cx="1356300" cy="1499400"/>
          </a:xfrm>
        </p:grpSpPr>
        <p:cxnSp>
          <p:nvCxnSpPr>
            <p:cNvPr id="3718" name="Google Shape;3718;p246"/>
            <p:cNvCxnSpPr/>
            <p:nvPr/>
          </p:nvCxnSpPr>
          <p:spPr>
            <a:xfrm rot="10800000">
              <a:off x="6230200" y="2865300"/>
              <a:ext cx="0" cy="568800"/>
            </a:xfrm>
            <a:prstGeom prst="straightConnector1">
              <a:avLst/>
            </a:prstGeom>
            <a:noFill/>
            <a:ln w="19050" cap="flat" cmpd="sng">
              <a:solidFill>
                <a:srgbClr val="0000FF"/>
              </a:solidFill>
              <a:prstDash val="solid"/>
              <a:round/>
              <a:headEnd type="none" w="med" len="med"/>
              <a:tailEnd type="triangle" w="med" len="med"/>
            </a:ln>
          </p:spPr>
        </p:cxnSp>
        <p:sp>
          <p:nvSpPr>
            <p:cNvPr id="3719" name="Google Shape;3719;p246"/>
            <p:cNvSpPr txBox="1"/>
            <p:nvPr/>
          </p:nvSpPr>
          <p:spPr>
            <a:xfrm>
              <a:off x="5206425" y="1934700"/>
              <a:ext cx="1356300" cy="8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rgbClr val="0000FF"/>
                  </a:solidFill>
                </a:rPr>
                <a:t>(air) friction or drag OR </a:t>
              </a:r>
              <a:r>
                <a:rPr lang="en-GB" b="1">
                  <a:solidFill>
                    <a:srgbClr val="0000FF"/>
                  </a:solidFill>
                </a:rPr>
                <a:t>air resistance</a:t>
              </a:r>
              <a:r>
                <a:rPr lang="en-GB">
                  <a:solidFill>
                    <a:srgbClr val="0000FF"/>
                  </a:solidFill>
                </a:rPr>
                <a:t> </a:t>
              </a:r>
              <a:r>
                <a:rPr lang="en-GB" b="1">
                  <a:solidFill>
                    <a:srgbClr val="0000FF"/>
                  </a:solidFill>
                </a:rPr>
                <a:t>(1)</a:t>
              </a:r>
              <a:endParaRPr b="1">
                <a:solidFill>
                  <a:srgbClr val="0000FF"/>
                </a:solidFill>
              </a:endParaRPr>
            </a:p>
          </p:txBody>
        </p:sp>
      </p:grpSp>
      <p:grpSp>
        <p:nvGrpSpPr>
          <p:cNvPr id="3720" name="Google Shape;3720;p246"/>
          <p:cNvGrpSpPr/>
          <p:nvPr/>
        </p:nvGrpSpPr>
        <p:grpSpPr>
          <a:xfrm>
            <a:off x="6925575" y="1769563"/>
            <a:ext cx="1356300" cy="1524000"/>
            <a:chOff x="6925700" y="1934700"/>
            <a:chExt cx="1356300" cy="1524000"/>
          </a:xfrm>
        </p:grpSpPr>
        <p:cxnSp>
          <p:nvCxnSpPr>
            <p:cNvPr id="3721" name="Google Shape;3721;p246"/>
            <p:cNvCxnSpPr/>
            <p:nvPr/>
          </p:nvCxnSpPr>
          <p:spPr>
            <a:xfrm rot="10800000">
              <a:off x="7015725" y="2865300"/>
              <a:ext cx="0" cy="593400"/>
            </a:xfrm>
            <a:prstGeom prst="straightConnector1">
              <a:avLst/>
            </a:prstGeom>
            <a:noFill/>
            <a:ln w="19050" cap="flat" cmpd="sng">
              <a:solidFill>
                <a:srgbClr val="0000FF"/>
              </a:solidFill>
              <a:prstDash val="solid"/>
              <a:round/>
              <a:headEnd type="none" w="med" len="med"/>
              <a:tailEnd type="triangle" w="med" len="med"/>
            </a:ln>
          </p:spPr>
        </p:cxnSp>
        <p:sp>
          <p:nvSpPr>
            <p:cNvPr id="3722" name="Google Shape;3722;p246"/>
            <p:cNvSpPr txBox="1"/>
            <p:nvPr/>
          </p:nvSpPr>
          <p:spPr>
            <a:xfrm>
              <a:off x="6925700" y="1934700"/>
              <a:ext cx="1356300" cy="8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rgbClr val="0000FF"/>
                  </a:solidFill>
                </a:rPr>
                <a:t>force of rope </a:t>
              </a:r>
              <a:endParaRPr>
                <a:solidFill>
                  <a:srgbClr val="0000FF"/>
                </a:solidFill>
              </a:endParaRPr>
            </a:p>
            <a:p>
              <a:pPr marL="0" lvl="0" indent="0" algn="l" rtl="0">
                <a:spcBef>
                  <a:spcPts val="0"/>
                </a:spcBef>
                <a:spcAft>
                  <a:spcPts val="0"/>
                </a:spcAft>
                <a:buNone/>
              </a:pPr>
              <a:r>
                <a:rPr lang="en-GB">
                  <a:solidFill>
                    <a:srgbClr val="0000FF"/>
                  </a:solidFill>
                </a:rPr>
                <a:t>OR</a:t>
              </a:r>
              <a:endParaRPr>
                <a:solidFill>
                  <a:srgbClr val="0000FF"/>
                </a:solidFill>
              </a:endParaRPr>
            </a:p>
            <a:p>
              <a:pPr marL="0" lvl="0" indent="0" algn="l" rtl="0">
                <a:spcBef>
                  <a:spcPts val="0"/>
                </a:spcBef>
                <a:spcAft>
                  <a:spcPts val="0"/>
                </a:spcAft>
                <a:buNone/>
              </a:pPr>
              <a:r>
                <a:rPr lang="en-GB" b="1">
                  <a:solidFill>
                    <a:srgbClr val="0000FF"/>
                  </a:solidFill>
                </a:rPr>
                <a:t>tension</a:t>
              </a:r>
              <a:r>
                <a:rPr lang="en-GB">
                  <a:solidFill>
                    <a:srgbClr val="0000FF"/>
                  </a:solidFill>
                </a:rPr>
                <a:t> </a:t>
              </a:r>
              <a:r>
                <a:rPr lang="en-GB" b="1">
                  <a:solidFill>
                    <a:srgbClr val="0000FF"/>
                  </a:solidFill>
                </a:rPr>
                <a:t>(1)</a:t>
              </a:r>
              <a:endParaRPr b="1">
                <a:solidFill>
                  <a:srgbClr val="0000FF"/>
                </a:solidFill>
              </a:endParaRPr>
            </a:p>
          </p:txBody>
        </p:sp>
      </p:grpSp>
      <p:grpSp>
        <p:nvGrpSpPr>
          <p:cNvPr id="3723" name="Google Shape;3723;p246"/>
          <p:cNvGrpSpPr/>
          <p:nvPr/>
        </p:nvGrpSpPr>
        <p:grpSpPr>
          <a:xfrm>
            <a:off x="6587325" y="3648863"/>
            <a:ext cx="1561200" cy="958800"/>
            <a:chOff x="6587450" y="3814000"/>
            <a:chExt cx="1561200" cy="958800"/>
          </a:xfrm>
        </p:grpSpPr>
        <p:cxnSp>
          <p:nvCxnSpPr>
            <p:cNvPr id="3724" name="Google Shape;3724;p246"/>
            <p:cNvCxnSpPr/>
            <p:nvPr/>
          </p:nvCxnSpPr>
          <p:spPr>
            <a:xfrm>
              <a:off x="6587450" y="3814000"/>
              <a:ext cx="0" cy="958800"/>
            </a:xfrm>
            <a:prstGeom prst="straightConnector1">
              <a:avLst/>
            </a:prstGeom>
            <a:noFill/>
            <a:ln w="19050" cap="flat" cmpd="sng">
              <a:solidFill>
                <a:srgbClr val="0000FF"/>
              </a:solidFill>
              <a:prstDash val="solid"/>
              <a:round/>
              <a:headEnd type="none" w="med" len="med"/>
              <a:tailEnd type="triangle" w="med" len="med"/>
            </a:ln>
          </p:spPr>
        </p:cxnSp>
        <p:sp>
          <p:nvSpPr>
            <p:cNvPr id="3725" name="Google Shape;3725;p246"/>
            <p:cNvSpPr txBox="1"/>
            <p:nvPr/>
          </p:nvSpPr>
          <p:spPr>
            <a:xfrm>
              <a:off x="6792350" y="3939725"/>
              <a:ext cx="1356300" cy="8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rgbClr val="0000FF"/>
                  </a:solidFill>
                </a:rPr>
                <a:t>force of gravity </a:t>
              </a:r>
              <a:endParaRPr>
                <a:solidFill>
                  <a:srgbClr val="0000FF"/>
                </a:solidFill>
              </a:endParaRPr>
            </a:p>
            <a:p>
              <a:pPr marL="0" lvl="0" indent="0" algn="l" rtl="0">
                <a:spcBef>
                  <a:spcPts val="0"/>
                </a:spcBef>
                <a:spcAft>
                  <a:spcPts val="0"/>
                </a:spcAft>
                <a:buNone/>
              </a:pPr>
              <a:r>
                <a:rPr lang="en-GB">
                  <a:solidFill>
                    <a:srgbClr val="0000FF"/>
                  </a:solidFill>
                </a:rPr>
                <a:t>OR</a:t>
              </a:r>
              <a:endParaRPr>
                <a:solidFill>
                  <a:srgbClr val="0000FF"/>
                </a:solidFill>
              </a:endParaRPr>
            </a:p>
            <a:p>
              <a:pPr marL="0" lvl="0" indent="0" algn="l" rtl="0">
                <a:spcBef>
                  <a:spcPts val="0"/>
                </a:spcBef>
                <a:spcAft>
                  <a:spcPts val="0"/>
                </a:spcAft>
                <a:buNone/>
              </a:pPr>
              <a:r>
                <a:rPr lang="en-GB" b="1">
                  <a:solidFill>
                    <a:srgbClr val="0000FF"/>
                  </a:solidFill>
                </a:rPr>
                <a:t>weight</a:t>
              </a:r>
              <a:r>
                <a:rPr lang="en-GB">
                  <a:solidFill>
                    <a:srgbClr val="0000FF"/>
                  </a:solidFill>
                </a:rPr>
                <a:t> </a:t>
              </a:r>
              <a:r>
                <a:rPr lang="en-GB" b="1">
                  <a:solidFill>
                    <a:srgbClr val="0000FF"/>
                  </a:solidFill>
                </a:rPr>
                <a:t>(1)</a:t>
              </a:r>
              <a:endParaRPr b="1">
                <a:solidFill>
                  <a:srgbClr val="0000FF"/>
                </a:solidFill>
              </a:endParaRPr>
            </a:p>
          </p:txBody>
        </p:sp>
      </p:grpSp>
      <p:pic>
        <p:nvPicPr>
          <p:cNvPr id="3726" name="Google Shape;3726;p246">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1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3720"/>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37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Shape 3730"/>
        <p:cNvGrpSpPr/>
        <p:nvPr/>
      </p:nvGrpSpPr>
      <p:grpSpPr>
        <a:xfrm>
          <a:off x="0" y="0"/>
          <a:ext cx="0" cy="0"/>
          <a:chOff x="0" y="0"/>
          <a:chExt cx="0" cy="0"/>
        </a:xfrm>
      </p:grpSpPr>
      <p:sp>
        <p:nvSpPr>
          <p:cNvPr id="3731" name="Google Shape;3731;p247"/>
          <p:cNvSpPr/>
          <p:nvPr/>
        </p:nvSpPr>
        <p:spPr>
          <a:xfrm>
            <a:off x="4471275" y="1183225"/>
            <a:ext cx="4540800" cy="37929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r>
              <a:rPr lang="en-GB"/>
              <a:t>Click/tap here for answer</a:t>
            </a:r>
            <a:endParaRPr/>
          </a:p>
        </p:txBody>
      </p:sp>
      <p:sp>
        <p:nvSpPr>
          <p:cNvPr id="3732" name="Google Shape;3732;p247"/>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733" name="Google Shape;3733;p24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734" name="Google Shape;3734;p247"/>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735" name="Google Shape;3735;p247"/>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2019</a:t>
            </a:r>
            <a:r>
              <a:rPr lang="en-GB" sz="1200">
                <a:solidFill>
                  <a:schemeClr val="dk1"/>
                </a:solidFill>
              </a:rPr>
              <a:t> Q8a</a:t>
            </a:r>
            <a:endParaRPr sz="1200">
              <a:solidFill>
                <a:srgbClr val="0D1C45"/>
              </a:solidFill>
            </a:endParaRPr>
          </a:p>
        </p:txBody>
      </p:sp>
      <p:sp>
        <p:nvSpPr>
          <p:cNvPr id="3736" name="Google Shape;3736;p247"/>
          <p:cNvSpPr txBox="1"/>
          <p:nvPr/>
        </p:nvSpPr>
        <p:spPr>
          <a:xfrm>
            <a:off x="5002025" y="1033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737" name="Google Shape;3737;p247"/>
          <p:cNvSpPr txBox="1"/>
          <p:nvPr/>
        </p:nvSpPr>
        <p:spPr>
          <a:xfrm>
            <a:off x="311688" y="3790700"/>
            <a:ext cx="3799800" cy="1185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On the diagram, show all the forces acting vertically on the bottle as it is launched.</a:t>
            </a:r>
            <a:endParaRPr sz="1300"/>
          </a:p>
          <a:p>
            <a:pPr marL="0" lvl="0" indent="0" algn="l" rtl="0">
              <a:spcBef>
                <a:spcPts val="0"/>
              </a:spcBef>
              <a:spcAft>
                <a:spcPts val="0"/>
              </a:spcAft>
              <a:buNone/>
            </a:pPr>
            <a:endParaRPr sz="1300"/>
          </a:p>
          <a:p>
            <a:pPr marL="0" lvl="0" indent="0" algn="l" rtl="0">
              <a:spcBef>
                <a:spcPts val="0"/>
              </a:spcBef>
              <a:spcAft>
                <a:spcPts val="0"/>
              </a:spcAft>
              <a:buNone/>
            </a:pPr>
            <a:r>
              <a:rPr lang="en-GB" sz="1300"/>
              <a:t>You must name these forces and show their directions.  </a:t>
            </a:r>
            <a:r>
              <a:rPr lang="en-GB" sz="1300" b="1"/>
              <a:t>(2)</a:t>
            </a:r>
            <a:endParaRPr sz="1300" b="1"/>
          </a:p>
        </p:txBody>
      </p:sp>
      <p:sp>
        <p:nvSpPr>
          <p:cNvPr id="3738" name="Google Shape;3738;p247"/>
          <p:cNvSpPr txBox="1"/>
          <p:nvPr/>
        </p:nvSpPr>
        <p:spPr>
          <a:xfrm>
            <a:off x="311700" y="1048625"/>
            <a:ext cx="4011000" cy="1385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A water rocket consists of a plastic bottle partly filled with water. Air is pumped in through the water. When the pressure is great enough, the tube detaches from the bottle. Water is forced out of the bottle, which causes the bottle to be launched upwards.</a:t>
            </a:r>
            <a:endParaRPr sz="1300"/>
          </a:p>
        </p:txBody>
      </p:sp>
      <p:sp>
        <p:nvSpPr>
          <p:cNvPr id="3739" name="Google Shape;3739;p247"/>
          <p:cNvSpPr/>
          <p:nvPr/>
        </p:nvSpPr>
        <p:spPr>
          <a:xfrm>
            <a:off x="4582875" y="1255525"/>
            <a:ext cx="4317600" cy="3648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740" name="Google Shape;3740;p247"/>
          <p:cNvPicPr preferRelativeResize="0"/>
          <p:nvPr/>
        </p:nvPicPr>
        <p:blipFill>
          <a:blip r:embed="rId4">
            <a:alphaModFix/>
          </a:blip>
          <a:stretch>
            <a:fillRect/>
          </a:stretch>
        </p:blipFill>
        <p:spPr>
          <a:xfrm>
            <a:off x="1250175" y="2196726"/>
            <a:ext cx="2938005" cy="1385400"/>
          </a:xfrm>
          <a:prstGeom prst="rect">
            <a:avLst/>
          </a:prstGeom>
          <a:noFill/>
          <a:ln>
            <a:noFill/>
          </a:ln>
        </p:spPr>
      </p:pic>
      <p:pic>
        <p:nvPicPr>
          <p:cNvPr id="3741" name="Google Shape;3741;p247"/>
          <p:cNvPicPr preferRelativeResize="0"/>
          <p:nvPr/>
        </p:nvPicPr>
        <p:blipFill>
          <a:blip r:embed="rId5">
            <a:alphaModFix/>
          </a:blip>
          <a:stretch>
            <a:fillRect/>
          </a:stretch>
        </p:blipFill>
        <p:spPr>
          <a:xfrm>
            <a:off x="6256550" y="2073733"/>
            <a:ext cx="824475" cy="1788500"/>
          </a:xfrm>
          <a:prstGeom prst="rect">
            <a:avLst/>
          </a:prstGeom>
          <a:noFill/>
          <a:ln>
            <a:noFill/>
          </a:ln>
        </p:spPr>
      </p:pic>
      <p:grpSp>
        <p:nvGrpSpPr>
          <p:cNvPr id="3742" name="Google Shape;3742;p247"/>
          <p:cNvGrpSpPr/>
          <p:nvPr/>
        </p:nvGrpSpPr>
        <p:grpSpPr>
          <a:xfrm>
            <a:off x="6668788" y="1717613"/>
            <a:ext cx="1613088" cy="846350"/>
            <a:chOff x="6668938" y="1840613"/>
            <a:chExt cx="1613088" cy="846350"/>
          </a:xfrm>
        </p:grpSpPr>
        <p:cxnSp>
          <p:nvCxnSpPr>
            <p:cNvPr id="3743" name="Google Shape;3743;p247"/>
            <p:cNvCxnSpPr/>
            <p:nvPr/>
          </p:nvCxnSpPr>
          <p:spPr>
            <a:xfrm rot="10800000">
              <a:off x="6668938" y="1840613"/>
              <a:ext cx="0" cy="593400"/>
            </a:xfrm>
            <a:prstGeom prst="straightConnector1">
              <a:avLst/>
            </a:prstGeom>
            <a:noFill/>
            <a:ln w="19050" cap="flat" cmpd="sng">
              <a:solidFill>
                <a:srgbClr val="0000FF"/>
              </a:solidFill>
              <a:prstDash val="solid"/>
              <a:round/>
              <a:headEnd type="none" w="med" len="med"/>
              <a:tailEnd type="triangle" w="med" len="med"/>
            </a:ln>
          </p:spPr>
        </p:cxnSp>
        <p:sp>
          <p:nvSpPr>
            <p:cNvPr id="3744" name="Google Shape;3744;p247"/>
            <p:cNvSpPr txBox="1"/>
            <p:nvPr/>
          </p:nvSpPr>
          <p:spPr>
            <a:xfrm>
              <a:off x="6925725" y="1877263"/>
              <a:ext cx="1356300" cy="8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b="1">
                  <a:solidFill>
                    <a:srgbClr val="0000FF"/>
                  </a:solidFill>
                </a:rPr>
                <a:t>thrust</a:t>
              </a:r>
              <a:r>
                <a:rPr lang="en-GB">
                  <a:solidFill>
                    <a:srgbClr val="0000FF"/>
                  </a:solidFill>
                </a:rPr>
                <a:t> </a:t>
              </a:r>
              <a:r>
                <a:rPr lang="en-GB" b="1">
                  <a:solidFill>
                    <a:srgbClr val="0000FF"/>
                  </a:solidFill>
                </a:rPr>
                <a:t>(1)</a:t>
              </a:r>
              <a:endParaRPr b="1">
                <a:solidFill>
                  <a:srgbClr val="0000FF"/>
                </a:solidFill>
              </a:endParaRPr>
            </a:p>
          </p:txBody>
        </p:sp>
      </p:grpSp>
      <p:grpSp>
        <p:nvGrpSpPr>
          <p:cNvPr id="3745" name="Google Shape;3745;p247"/>
          <p:cNvGrpSpPr/>
          <p:nvPr/>
        </p:nvGrpSpPr>
        <p:grpSpPr>
          <a:xfrm>
            <a:off x="6668800" y="3577663"/>
            <a:ext cx="1613075" cy="809700"/>
            <a:chOff x="6668950" y="3700663"/>
            <a:chExt cx="1613075" cy="809700"/>
          </a:xfrm>
        </p:grpSpPr>
        <p:cxnSp>
          <p:nvCxnSpPr>
            <p:cNvPr id="3746" name="Google Shape;3746;p247"/>
            <p:cNvCxnSpPr/>
            <p:nvPr/>
          </p:nvCxnSpPr>
          <p:spPr>
            <a:xfrm>
              <a:off x="6668950" y="3844063"/>
              <a:ext cx="0" cy="666300"/>
            </a:xfrm>
            <a:prstGeom prst="straightConnector1">
              <a:avLst/>
            </a:prstGeom>
            <a:noFill/>
            <a:ln w="19050" cap="flat" cmpd="sng">
              <a:solidFill>
                <a:srgbClr val="0000FF"/>
              </a:solidFill>
              <a:prstDash val="solid"/>
              <a:round/>
              <a:headEnd type="none" w="med" len="med"/>
              <a:tailEnd type="triangle" w="med" len="med"/>
            </a:ln>
          </p:spPr>
        </p:cxnSp>
        <p:sp>
          <p:nvSpPr>
            <p:cNvPr id="3747" name="Google Shape;3747;p247"/>
            <p:cNvSpPr txBox="1"/>
            <p:nvPr/>
          </p:nvSpPr>
          <p:spPr>
            <a:xfrm>
              <a:off x="6925725" y="3700663"/>
              <a:ext cx="1356300" cy="8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rgbClr val="0000FF"/>
                  </a:solidFill>
                </a:rPr>
                <a:t>force of gravity </a:t>
              </a:r>
              <a:endParaRPr>
                <a:solidFill>
                  <a:srgbClr val="0000FF"/>
                </a:solidFill>
              </a:endParaRPr>
            </a:p>
            <a:p>
              <a:pPr marL="0" lvl="0" indent="0" algn="l" rtl="0">
                <a:spcBef>
                  <a:spcPts val="0"/>
                </a:spcBef>
                <a:spcAft>
                  <a:spcPts val="0"/>
                </a:spcAft>
                <a:buNone/>
              </a:pPr>
              <a:r>
                <a:rPr lang="en-GB">
                  <a:solidFill>
                    <a:srgbClr val="0000FF"/>
                  </a:solidFill>
                </a:rPr>
                <a:t>OR</a:t>
              </a:r>
              <a:endParaRPr>
                <a:solidFill>
                  <a:srgbClr val="0000FF"/>
                </a:solidFill>
              </a:endParaRPr>
            </a:p>
            <a:p>
              <a:pPr marL="0" lvl="0" indent="0" algn="l" rtl="0">
                <a:spcBef>
                  <a:spcPts val="0"/>
                </a:spcBef>
                <a:spcAft>
                  <a:spcPts val="0"/>
                </a:spcAft>
                <a:buNone/>
              </a:pPr>
              <a:r>
                <a:rPr lang="en-GB" b="1">
                  <a:solidFill>
                    <a:srgbClr val="0000FF"/>
                  </a:solidFill>
                </a:rPr>
                <a:t>weight</a:t>
              </a:r>
              <a:r>
                <a:rPr lang="en-GB">
                  <a:solidFill>
                    <a:srgbClr val="0000FF"/>
                  </a:solidFill>
                </a:rPr>
                <a:t> </a:t>
              </a:r>
              <a:r>
                <a:rPr lang="en-GB" b="1">
                  <a:solidFill>
                    <a:srgbClr val="0000FF"/>
                  </a:solidFill>
                </a:rPr>
                <a:t>(1)</a:t>
              </a:r>
              <a:endParaRPr b="1">
                <a:solidFill>
                  <a:srgbClr val="0000FF"/>
                </a:solidFill>
              </a:endParaRPr>
            </a:p>
          </p:txBody>
        </p:sp>
      </p:grpSp>
      <p:sp>
        <p:nvSpPr>
          <p:cNvPr id="3748" name="Google Shape;3748;p247"/>
          <p:cNvSpPr/>
          <p:nvPr/>
        </p:nvSpPr>
        <p:spPr>
          <a:xfrm>
            <a:off x="4771811" y="1516801"/>
            <a:ext cx="1181100" cy="1248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FF0000"/>
                </a:solidFill>
              </a:rPr>
              <a:t>Name and direction required for each mark.</a:t>
            </a:r>
            <a:endParaRPr>
              <a:solidFill>
                <a:srgbClr val="FF0000"/>
              </a:solidFill>
            </a:endParaRPr>
          </a:p>
        </p:txBody>
      </p:sp>
      <p:pic>
        <p:nvPicPr>
          <p:cNvPr id="3749" name="Google Shape;3749;p247">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3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742"/>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3745"/>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7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Shape 3753"/>
        <p:cNvGrpSpPr/>
        <p:nvPr/>
      </p:nvGrpSpPr>
      <p:grpSpPr>
        <a:xfrm>
          <a:off x="0" y="0"/>
          <a:ext cx="0" cy="0"/>
          <a:chOff x="0" y="0"/>
          <a:chExt cx="0" cy="0"/>
        </a:xfrm>
      </p:grpSpPr>
      <p:sp>
        <p:nvSpPr>
          <p:cNvPr id="3754" name="Google Shape;3754;p248"/>
          <p:cNvSpPr/>
          <p:nvPr/>
        </p:nvSpPr>
        <p:spPr>
          <a:xfrm>
            <a:off x="4471275" y="1183225"/>
            <a:ext cx="4540800" cy="37494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r>
              <a:rPr lang="en-GB"/>
              <a:t>Click/tap here for answer</a:t>
            </a:r>
            <a:endParaRPr/>
          </a:p>
        </p:txBody>
      </p:sp>
      <p:sp>
        <p:nvSpPr>
          <p:cNvPr id="3755" name="Google Shape;3755;p248"/>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756" name="Google Shape;3756;p24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757" name="Google Shape;3757;p248"/>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758" name="Google Shape;3758;p248"/>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2022</a:t>
            </a:r>
            <a:r>
              <a:rPr lang="en-GB" sz="1200">
                <a:solidFill>
                  <a:schemeClr val="dk1"/>
                </a:solidFill>
              </a:rPr>
              <a:t> Q3(ii)</a:t>
            </a:r>
            <a:endParaRPr sz="1200">
              <a:solidFill>
                <a:srgbClr val="0D1C45"/>
              </a:solidFill>
            </a:endParaRPr>
          </a:p>
        </p:txBody>
      </p:sp>
      <p:sp>
        <p:nvSpPr>
          <p:cNvPr id="3759" name="Google Shape;3759;p248"/>
          <p:cNvSpPr txBox="1"/>
          <p:nvPr/>
        </p:nvSpPr>
        <p:spPr>
          <a:xfrm>
            <a:off x="5002025" y="1033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760" name="Google Shape;3760;p248"/>
          <p:cNvSpPr txBox="1"/>
          <p:nvPr/>
        </p:nvSpPr>
        <p:spPr>
          <a:xfrm>
            <a:off x="311700" y="3670525"/>
            <a:ext cx="3914700" cy="12621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On the diagram, show all the forces acting vertically on the spaceship just after it leaves the surface.</a:t>
            </a:r>
            <a:endParaRPr sz="1300"/>
          </a:p>
          <a:p>
            <a:pPr marL="0" lvl="0" indent="0" algn="l" rtl="0">
              <a:spcBef>
                <a:spcPts val="600"/>
              </a:spcBef>
              <a:spcAft>
                <a:spcPts val="0"/>
              </a:spcAft>
              <a:buNone/>
            </a:pPr>
            <a:r>
              <a:rPr lang="en-GB" sz="1300"/>
              <a:t>You must name these forces and show their directions. </a:t>
            </a:r>
            <a:r>
              <a:rPr lang="en-GB" sz="1300" b="1"/>
              <a:t>(2)</a:t>
            </a:r>
            <a:endParaRPr sz="1300" b="1"/>
          </a:p>
        </p:txBody>
      </p:sp>
      <p:sp>
        <p:nvSpPr>
          <p:cNvPr id="3761" name="Google Shape;3761;p248"/>
          <p:cNvSpPr txBox="1"/>
          <p:nvPr/>
        </p:nvSpPr>
        <p:spPr>
          <a:xfrm>
            <a:off x="311700" y="1048625"/>
            <a:ext cx="40110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A spaceship on Mars is being prepared for the return journey to Earth.</a:t>
            </a:r>
            <a:endParaRPr sz="1300"/>
          </a:p>
        </p:txBody>
      </p:sp>
      <p:sp>
        <p:nvSpPr>
          <p:cNvPr id="3762" name="Google Shape;3762;p248"/>
          <p:cNvSpPr/>
          <p:nvPr/>
        </p:nvSpPr>
        <p:spPr>
          <a:xfrm>
            <a:off x="4582875" y="1268725"/>
            <a:ext cx="4317600" cy="3572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3763" name="Google Shape;3763;p248"/>
          <p:cNvGrpSpPr/>
          <p:nvPr/>
        </p:nvGrpSpPr>
        <p:grpSpPr>
          <a:xfrm>
            <a:off x="7106288" y="1633613"/>
            <a:ext cx="1613088" cy="846350"/>
            <a:chOff x="6668938" y="1840613"/>
            <a:chExt cx="1613088" cy="846350"/>
          </a:xfrm>
        </p:grpSpPr>
        <p:cxnSp>
          <p:nvCxnSpPr>
            <p:cNvPr id="3764" name="Google Shape;3764;p248"/>
            <p:cNvCxnSpPr/>
            <p:nvPr/>
          </p:nvCxnSpPr>
          <p:spPr>
            <a:xfrm rot="10800000">
              <a:off x="6668938" y="1840613"/>
              <a:ext cx="0" cy="593400"/>
            </a:xfrm>
            <a:prstGeom prst="straightConnector1">
              <a:avLst/>
            </a:prstGeom>
            <a:noFill/>
            <a:ln w="19050" cap="flat" cmpd="sng">
              <a:solidFill>
                <a:srgbClr val="0000FF"/>
              </a:solidFill>
              <a:prstDash val="solid"/>
              <a:round/>
              <a:headEnd type="none" w="med" len="med"/>
              <a:tailEnd type="triangle" w="med" len="med"/>
            </a:ln>
          </p:spPr>
        </p:cxnSp>
        <p:sp>
          <p:nvSpPr>
            <p:cNvPr id="3765" name="Google Shape;3765;p248"/>
            <p:cNvSpPr txBox="1"/>
            <p:nvPr/>
          </p:nvSpPr>
          <p:spPr>
            <a:xfrm>
              <a:off x="6925725" y="1877263"/>
              <a:ext cx="1356300" cy="8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rgbClr val="0000FF"/>
                  </a:solidFill>
                </a:rPr>
                <a:t>(engine) </a:t>
              </a:r>
              <a:r>
                <a:rPr lang="en-GB" b="1">
                  <a:solidFill>
                    <a:srgbClr val="0000FF"/>
                  </a:solidFill>
                </a:rPr>
                <a:t>thrust</a:t>
              </a:r>
              <a:r>
                <a:rPr lang="en-GB">
                  <a:solidFill>
                    <a:srgbClr val="0000FF"/>
                  </a:solidFill>
                </a:rPr>
                <a:t> </a:t>
              </a:r>
              <a:r>
                <a:rPr lang="en-GB" b="1">
                  <a:solidFill>
                    <a:srgbClr val="0000FF"/>
                  </a:solidFill>
                </a:rPr>
                <a:t>(1)</a:t>
              </a:r>
              <a:endParaRPr b="1">
                <a:solidFill>
                  <a:srgbClr val="0000FF"/>
                </a:solidFill>
              </a:endParaRPr>
            </a:p>
          </p:txBody>
        </p:sp>
      </p:grpSp>
      <p:grpSp>
        <p:nvGrpSpPr>
          <p:cNvPr id="3766" name="Google Shape;3766;p248"/>
          <p:cNvGrpSpPr/>
          <p:nvPr/>
        </p:nvGrpSpPr>
        <p:grpSpPr>
          <a:xfrm>
            <a:off x="7106288" y="3464713"/>
            <a:ext cx="1613075" cy="809700"/>
            <a:chOff x="6668950" y="3700663"/>
            <a:chExt cx="1613075" cy="809700"/>
          </a:xfrm>
        </p:grpSpPr>
        <p:cxnSp>
          <p:nvCxnSpPr>
            <p:cNvPr id="3767" name="Google Shape;3767;p248"/>
            <p:cNvCxnSpPr/>
            <p:nvPr/>
          </p:nvCxnSpPr>
          <p:spPr>
            <a:xfrm>
              <a:off x="6668950" y="3844063"/>
              <a:ext cx="0" cy="666300"/>
            </a:xfrm>
            <a:prstGeom prst="straightConnector1">
              <a:avLst/>
            </a:prstGeom>
            <a:noFill/>
            <a:ln w="19050" cap="flat" cmpd="sng">
              <a:solidFill>
                <a:srgbClr val="0000FF"/>
              </a:solidFill>
              <a:prstDash val="solid"/>
              <a:round/>
              <a:headEnd type="none" w="med" len="med"/>
              <a:tailEnd type="triangle" w="med" len="med"/>
            </a:ln>
          </p:spPr>
        </p:cxnSp>
        <p:sp>
          <p:nvSpPr>
            <p:cNvPr id="3768" name="Google Shape;3768;p248"/>
            <p:cNvSpPr txBox="1"/>
            <p:nvPr/>
          </p:nvSpPr>
          <p:spPr>
            <a:xfrm>
              <a:off x="6925725" y="3700663"/>
              <a:ext cx="1356300" cy="8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b="1">
                <a:solidFill>
                  <a:srgbClr val="0000FF"/>
                </a:solidFill>
              </a:endParaRPr>
            </a:p>
            <a:p>
              <a:pPr marL="0" lvl="0" indent="0" algn="l" rtl="0">
                <a:spcBef>
                  <a:spcPts val="0"/>
                </a:spcBef>
                <a:spcAft>
                  <a:spcPts val="0"/>
                </a:spcAft>
                <a:buNone/>
              </a:pPr>
              <a:r>
                <a:rPr lang="en-GB" b="1">
                  <a:solidFill>
                    <a:srgbClr val="0000FF"/>
                  </a:solidFill>
                </a:rPr>
                <a:t>weight</a:t>
              </a:r>
              <a:r>
                <a:rPr lang="en-GB">
                  <a:solidFill>
                    <a:srgbClr val="0000FF"/>
                  </a:solidFill>
                </a:rPr>
                <a:t> </a:t>
              </a:r>
              <a:r>
                <a:rPr lang="en-GB" b="1">
                  <a:solidFill>
                    <a:srgbClr val="0000FF"/>
                  </a:solidFill>
                </a:rPr>
                <a:t>(1)</a:t>
              </a:r>
              <a:endParaRPr b="1">
                <a:solidFill>
                  <a:srgbClr val="0000FF"/>
                </a:solidFill>
              </a:endParaRPr>
            </a:p>
          </p:txBody>
        </p:sp>
      </p:grpSp>
      <p:sp>
        <p:nvSpPr>
          <p:cNvPr id="3769" name="Google Shape;3769;p248"/>
          <p:cNvSpPr/>
          <p:nvPr/>
        </p:nvSpPr>
        <p:spPr>
          <a:xfrm>
            <a:off x="4771800" y="1516800"/>
            <a:ext cx="1457400" cy="31695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rgbClr val="FF0000"/>
                </a:solidFill>
              </a:rPr>
              <a:t>(1)</a:t>
            </a:r>
            <a:r>
              <a:rPr lang="en-GB">
                <a:solidFill>
                  <a:srgbClr val="FF0000"/>
                </a:solidFill>
              </a:rPr>
              <a:t> for each force correctly labelled with corresponding direction.</a:t>
            </a:r>
            <a:endParaRPr>
              <a:solidFill>
                <a:srgbClr val="FF0000"/>
              </a:solidFill>
            </a:endParaRPr>
          </a:p>
          <a:p>
            <a:pPr marL="0" lvl="0" indent="0" algn="ctr" rtl="0">
              <a:spcBef>
                <a:spcPts val="0"/>
              </a:spcBef>
              <a:spcAft>
                <a:spcPts val="0"/>
              </a:spcAft>
              <a:buNone/>
            </a:pPr>
            <a:endParaRPr>
              <a:solidFill>
                <a:srgbClr val="FF0000"/>
              </a:solidFill>
            </a:endParaRPr>
          </a:p>
          <a:p>
            <a:pPr marL="0" lvl="0" indent="0" algn="ctr" rtl="0">
              <a:spcBef>
                <a:spcPts val="0"/>
              </a:spcBef>
              <a:spcAft>
                <a:spcPts val="0"/>
              </a:spcAft>
              <a:buNone/>
            </a:pPr>
            <a:r>
              <a:rPr lang="en-GB">
                <a:solidFill>
                  <a:srgbClr val="FF0000"/>
                </a:solidFill>
              </a:rPr>
              <a:t>Ignore friction/air resistance/drag</a:t>
            </a:r>
            <a:endParaRPr>
              <a:solidFill>
                <a:srgbClr val="FF0000"/>
              </a:solidFill>
            </a:endParaRPr>
          </a:p>
          <a:p>
            <a:pPr marL="0" lvl="0" indent="0" algn="ctr" rtl="0">
              <a:spcBef>
                <a:spcPts val="0"/>
              </a:spcBef>
              <a:spcAft>
                <a:spcPts val="0"/>
              </a:spcAft>
              <a:buNone/>
            </a:pPr>
            <a:endParaRPr>
              <a:solidFill>
                <a:srgbClr val="FF0000"/>
              </a:solidFill>
            </a:endParaRPr>
          </a:p>
          <a:p>
            <a:pPr marL="0" lvl="0" indent="0" algn="ctr" rtl="0">
              <a:spcBef>
                <a:spcPts val="0"/>
              </a:spcBef>
              <a:spcAft>
                <a:spcPts val="0"/>
              </a:spcAft>
              <a:buNone/>
            </a:pPr>
            <a:r>
              <a:rPr lang="en-GB">
                <a:solidFill>
                  <a:srgbClr val="FF0000"/>
                </a:solidFill>
              </a:rPr>
              <a:t>Ignore horizontal forces</a:t>
            </a:r>
            <a:endParaRPr>
              <a:solidFill>
                <a:srgbClr val="FF0000"/>
              </a:solidFill>
            </a:endParaRPr>
          </a:p>
        </p:txBody>
      </p:sp>
      <p:pic>
        <p:nvPicPr>
          <p:cNvPr id="3770" name="Google Shape;3770;p248"/>
          <p:cNvPicPr preferRelativeResize="0"/>
          <p:nvPr/>
        </p:nvPicPr>
        <p:blipFill>
          <a:blip r:embed="rId4">
            <a:alphaModFix/>
          </a:blip>
          <a:stretch>
            <a:fillRect/>
          </a:stretch>
        </p:blipFill>
        <p:spPr>
          <a:xfrm>
            <a:off x="887963" y="1769725"/>
            <a:ext cx="2762165" cy="1852275"/>
          </a:xfrm>
          <a:prstGeom prst="rect">
            <a:avLst/>
          </a:prstGeom>
          <a:noFill/>
          <a:ln>
            <a:noFill/>
          </a:ln>
        </p:spPr>
      </p:pic>
      <p:pic>
        <p:nvPicPr>
          <p:cNvPr id="3771" name="Google Shape;3771;p248"/>
          <p:cNvPicPr preferRelativeResize="0"/>
          <p:nvPr/>
        </p:nvPicPr>
        <p:blipFill>
          <a:blip r:embed="rId5">
            <a:alphaModFix/>
          </a:blip>
          <a:stretch>
            <a:fillRect/>
          </a:stretch>
        </p:blipFill>
        <p:spPr>
          <a:xfrm flipH="1">
            <a:off x="6679137" y="2161275"/>
            <a:ext cx="807568" cy="1585500"/>
          </a:xfrm>
          <a:prstGeom prst="rect">
            <a:avLst/>
          </a:prstGeom>
          <a:noFill/>
          <a:ln>
            <a:noFill/>
          </a:ln>
        </p:spPr>
      </p:pic>
      <p:pic>
        <p:nvPicPr>
          <p:cNvPr id="3772" name="Google Shape;3772;p24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6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763"/>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3766"/>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7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Shape 3776"/>
        <p:cNvGrpSpPr/>
        <p:nvPr/>
      </p:nvGrpSpPr>
      <p:grpSpPr>
        <a:xfrm>
          <a:off x="0" y="0"/>
          <a:ext cx="0" cy="0"/>
          <a:chOff x="0" y="0"/>
          <a:chExt cx="0" cy="0"/>
        </a:xfrm>
      </p:grpSpPr>
      <p:sp>
        <p:nvSpPr>
          <p:cNvPr id="3777" name="Google Shape;3777;p249"/>
          <p:cNvSpPr/>
          <p:nvPr/>
        </p:nvSpPr>
        <p:spPr>
          <a:xfrm>
            <a:off x="4471275" y="1183225"/>
            <a:ext cx="4540800" cy="33405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t>Click/tap here for answer</a:t>
            </a:r>
            <a:endParaRPr/>
          </a:p>
        </p:txBody>
      </p:sp>
      <p:sp>
        <p:nvSpPr>
          <p:cNvPr id="3778" name="Google Shape;3778;p249"/>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779" name="Google Shape;3779;p24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780" name="Google Shape;3780;p249"/>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Projectiles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781" name="Google Shape;3781;p249"/>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2015</a:t>
            </a:r>
            <a:r>
              <a:rPr lang="en-GB" sz="1200">
                <a:solidFill>
                  <a:schemeClr val="dk1"/>
                </a:solidFill>
              </a:rPr>
              <a:t> Q9a</a:t>
            </a:r>
            <a:endParaRPr sz="1200">
              <a:solidFill>
                <a:srgbClr val="0D1C45"/>
              </a:solidFill>
            </a:endParaRPr>
          </a:p>
        </p:txBody>
      </p:sp>
      <p:sp>
        <p:nvSpPr>
          <p:cNvPr id="3782" name="Google Shape;3782;p249"/>
          <p:cNvSpPr txBox="1"/>
          <p:nvPr/>
        </p:nvSpPr>
        <p:spPr>
          <a:xfrm>
            <a:off x="5002025" y="1033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783" name="Google Shape;3783;p249"/>
          <p:cNvSpPr txBox="1"/>
          <p:nvPr/>
        </p:nvSpPr>
        <p:spPr>
          <a:xfrm>
            <a:off x="311700" y="3738625"/>
            <a:ext cx="3914700" cy="7851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On the diagram sketch the path taken by the stone between leaving the child’s hand and hitting the water.  </a:t>
            </a:r>
            <a:r>
              <a:rPr lang="en-GB" sz="1300" b="1"/>
              <a:t>(1)</a:t>
            </a:r>
            <a:endParaRPr sz="1300" b="1"/>
          </a:p>
        </p:txBody>
      </p:sp>
      <p:sp>
        <p:nvSpPr>
          <p:cNvPr id="3784" name="Google Shape;3784;p249"/>
          <p:cNvSpPr txBox="1"/>
          <p:nvPr/>
        </p:nvSpPr>
        <p:spPr>
          <a:xfrm>
            <a:off x="311700" y="1048625"/>
            <a:ext cx="40110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A child throws a stone horizontally from a bridge into a river.</a:t>
            </a:r>
            <a:endParaRPr sz="1300"/>
          </a:p>
        </p:txBody>
      </p:sp>
      <p:sp>
        <p:nvSpPr>
          <p:cNvPr id="3785" name="Google Shape;3785;p249"/>
          <p:cNvSpPr/>
          <p:nvPr/>
        </p:nvSpPr>
        <p:spPr>
          <a:xfrm>
            <a:off x="4582875" y="1268725"/>
            <a:ext cx="4317600" cy="3129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786" name="Google Shape;3786;p249"/>
          <p:cNvSpPr/>
          <p:nvPr/>
        </p:nvSpPr>
        <p:spPr>
          <a:xfrm>
            <a:off x="7342100" y="3424825"/>
            <a:ext cx="1457400" cy="846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FF0000"/>
                </a:solidFill>
              </a:rPr>
              <a:t>Do not accept an indication of stone rising</a:t>
            </a:r>
            <a:endParaRPr>
              <a:solidFill>
                <a:srgbClr val="FF0000"/>
              </a:solidFill>
            </a:endParaRPr>
          </a:p>
        </p:txBody>
      </p:sp>
      <p:pic>
        <p:nvPicPr>
          <p:cNvPr id="3787" name="Google Shape;3787;p249"/>
          <p:cNvPicPr preferRelativeResize="0"/>
          <p:nvPr/>
        </p:nvPicPr>
        <p:blipFill>
          <a:blip r:embed="rId4">
            <a:alphaModFix/>
          </a:blip>
          <a:stretch>
            <a:fillRect/>
          </a:stretch>
        </p:blipFill>
        <p:spPr>
          <a:xfrm>
            <a:off x="409475" y="1633625"/>
            <a:ext cx="3485220" cy="1732175"/>
          </a:xfrm>
          <a:prstGeom prst="rect">
            <a:avLst/>
          </a:prstGeom>
          <a:noFill/>
          <a:ln>
            <a:noFill/>
          </a:ln>
        </p:spPr>
      </p:pic>
      <p:pic>
        <p:nvPicPr>
          <p:cNvPr id="3788" name="Google Shape;3788;p249"/>
          <p:cNvPicPr preferRelativeResize="0"/>
          <p:nvPr/>
        </p:nvPicPr>
        <p:blipFill>
          <a:blip r:embed="rId4">
            <a:alphaModFix/>
          </a:blip>
          <a:stretch>
            <a:fillRect/>
          </a:stretch>
        </p:blipFill>
        <p:spPr>
          <a:xfrm>
            <a:off x="4999063" y="1633613"/>
            <a:ext cx="3485220" cy="1732175"/>
          </a:xfrm>
          <a:prstGeom prst="rect">
            <a:avLst/>
          </a:prstGeom>
          <a:noFill/>
          <a:ln>
            <a:noFill/>
          </a:ln>
        </p:spPr>
      </p:pic>
      <p:sp>
        <p:nvSpPr>
          <p:cNvPr id="3789" name="Google Shape;3789;p249"/>
          <p:cNvSpPr/>
          <p:nvPr/>
        </p:nvSpPr>
        <p:spPr>
          <a:xfrm>
            <a:off x="5635175" y="1929300"/>
            <a:ext cx="1830987" cy="1364485"/>
          </a:xfrm>
          <a:custGeom>
            <a:avLst/>
            <a:gdLst/>
            <a:ahLst/>
            <a:cxnLst/>
            <a:rect l="l" t="t" r="r" b="b"/>
            <a:pathLst>
              <a:path w="69659" h="51181" extrusionOk="0">
                <a:moveTo>
                  <a:pt x="69659" y="0"/>
                </a:moveTo>
                <a:cubicBezTo>
                  <a:pt x="67152" y="109"/>
                  <a:pt x="59985" y="-191"/>
                  <a:pt x="54616" y="654"/>
                </a:cubicBezTo>
                <a:cubicBezTo>
                  <a:pt x="49247" y="1499"/>
                  <a:pt x="42106" y="3461"/>
                  <a:pt x="37446" y="5069"/>
                </a:cubicBezTo>
                <a:cubicBezTo>
                  <a:pt x="32786" y="6677"/>
                  <a:pt x="30142" y="7903"/>
                  <a:pt x="26654" y="10301"/>
                </a:cubicBezTo>
                <a:cubicBezTo>
                  <a:pt x="23166" y="12699"/>
                  <a:pt x="19650" y="16051"/>
                  <a:pt x="16516" y="19458"/>
                </a:cubicBezTo>
                <a:cubicBezTo>
                  <a:pt x="13382" y="22865"/>
                  <a:pt x="10166" y="26980"/>
                  <a:pt x="7849" y="30741"/>
                </a:cubicBezTo>
                <a:cubicBezTo>
                  <a:pt x="5532" y="34502"/>
                  <a:pt x="3924" y="38617"/>
                  <a:pt x="2616" y="42024"/>
                </a:cubicBezTo>
                <a:cubicBezTo>
                  <a:pt x="1308" y="45431"/>
                  <a:pt x="436" y="49655"/>
                  <a:pt x="0" y="51181"/>
                </a:cubicBezTo>
              </a:path>
            </a:pathLst>
          </a:custGeom>
          <a:noFill/>
          <a:ln w="9525" cap="flat" cmpd="sng">
            <a:solidFill>
              <a:srgbClr val="0000FF"/>
            </a:solidFill>
            <a:prstDash val="solid"/>
            <a:round/>
            <a:headEnd type="none" w="med" len="med"/>
            <a:tailEnd type="none" w="med" len="med"/>
          </a:ln>
        </p:spPr>
        <p:txBody>
          <a:bodyPr/>
          <a:lstStyle/>
          <a:p>
            <a:endParaRPr lang="en-GB"/>
          </a:p>
        </p:txBody>
      </p:sp>
      <p:sp>
        <p:nvSpPr>
          <p:cNvPr id="3790" name="Google Shape;3790;p249"/>
          <p:cNvSpPr txBox="1"/>
          <p:nvPr/>
        </p:nvSpPr>
        <p:spPr>
          <a:xfrm>
            <a:off x="4696125" y="356590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suitable curved path </a:t>
            </a:r>
            <a:r>
              <a:rPr lang="en-GB" b="1"/>
              <a:t>(1)</a:t>
            </a:r>
            <a:endParaRPr b="1"/>
          </a:p>
        </p:txBody>
      </p:sp>
      <p:pic>
        <p:nvPicPr>
          <p:cNvPr id="3791" name="Google Shape;3791;p249">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8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8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78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Shape 3795"/>
        <p:cNvGrpSpPr/>
        <p:nvPr/>
      </p:nvGrpSpPr>
      <p:grpSpPr>
        <a:xfrm>
          <a:off x="0" y="0"/>
          <a:ext cx="0" cy="0"/>
          <a:chOff x="0" y="0"/>
          <a:chExt cx="0" cy="0"/>
        </a:xfrm>
      </p:grpSpPr>
      <p:sp>
        <p:nvSpPr>
          <p:cNvPr id="3796" name="Google Shape;3796;p250"/>
          <p:cNvSpPr/>
          <p:nvPr/>
        </p:nvSpPr>
        <p:spPr>
          <a:xfrm>
            <a:off x="4471275" y="1183225"/>
            <a:ext cx="4540800" cy="35913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t>Click/tap here for answer</a:t>
            </a:r>
            <a:endParaRPr/>
          </a:p>
        </p:txBody>
      </p:sp>
      <p:sp>
        <p:nvSpPr>
          <p:cNvPr id="3797" name="Google Shape;3797;p250"/>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798" name="Google Shape;3798;p25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799" name="Google Shape;3799;p250"/>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Projectiles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800" name="Google Shape;3800;p250"/>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2018</a:t>
            </a:r>
            <a:r>
              <a:rPr lang="en-GB" sz="1200">
                <a:solidFill>
                  <a:schemeClr val="dk1"/>
                </a:solidFill>
              </a:rPr>
              <a:t> Q3c</a:t>
            </a:r>
            <a:endParaRPr sz="1200">
              <a:solidFill>
                <a:srgbClr val="0D1C45"/>
              </a:solidFill>
            </a:endParaRPr>
          </a:p>
        </p:txBody>
      </p:sp>
      <p:sp>
        <p:nvSpPr>
          <p:cNvPr id="3801" name="Google Shape;3801;p250"/>
          <p:cNvSpPr txBox="1"/>
          <p:nvPr/>
        </p:nvSpPr>
        <p:spPr>
          <a:xfrm>
            <a:off x="5002025" y="1033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802" name="Google Shape;3802;p250"/>
          <p:cNvSpPr txBox="1"/>
          <p:nvPr/>
        </p:nvSpPr>
        <p:spPr>
          <a:xfrm>
            <a:off x="311700" y="3989425"/>
            <a:ext cx="3914700" cy="7851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On the diagram above, sketch the path taken by the cyclist and bike between leaving the ledge and reaching the ground.  </a:t>
            </a:r>
            <a:r>
              <a:rPr lang="en-GB" sz="1300" b="1"/>
              <a:t>(1)</a:t>
            </a:r>
            <a:endParaRPr sz="1300" b="1"/>
          </a:p>
        </p:txBody>
      </p:sp>
      <p:sp>
        <p:nvSpPr>
          <p:cNvPr id="3803" name="Google Shape;3803;p250"/>
          <p:cNvSpPr txBox="1"/>
          <p:nvPr/>
        </p:nvSpPr>
        <p:spPr>
          <a:xfrm>
            <a:off x="311700" y="1048625"/>
            <a:ext cx="40110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During part of the competition, a cyclist and bike travel horizontally at 6 m</a:t>
            </a:r>
            <a:r>
              <a:rPr lang="en-GB" sz="500"/>
              <a:t> </a:t>
            </a:r>
            <a:r>
              <a:rPr lang="en-GB" sz="1300"/>
              <a:t>s</a:t>
            </a:r>
            <a:r>
              <a:rPr lang="en-GB" sz="1300" baseline="30000"/>
              <a:t>−1</a:t>
            </a:r>
            <a:r>
              <a:rPr lang="en-GB" sz="1300"/>
              <a:t> off a ledge as shown.</a:t>
            </a:r>
            <a:endParaRPr sz="1300"/>
          </a:p>
        </p:txBody>
      </p:sp>
      <p:sp>
        <p:nvSpPr>
          <p:cNvPr id="3804" name="Google Shape;3804;p250"/>
          <p:cNvSpPr/>
          <p:nvPr/>
        </p:nvSpPr>
        <p:spPr>
          <a:xfrm>
            <a:off x="4582875" y="1268725"/>
            <a:ext cx="4317600" cy="3402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05" name="Google Shape;3805;p250"/>
          <p:cNvSpPr/>
          <p:nvPr/>
        </p:nvSpPr>
        <p:spPr>
          <a:xfrm>
            <a:off x="7224925" y="3719800"/>
            <a:ext cx="1515600" cy="874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FF0000"/>
                </a:solidFill>
              </a:rPr>
              <a:t>Do not accept an indication of competitor and bike rising.</a:t>
            </a:r>
            <a:endParaRPr>
              <a:solidFill>
                <a:srgbClr val="FF0000"/>
              </a:solidFill>
            </a:endParaRPr>
          </a:p>
        </p:txBody>
      </p:sp>
      <p:sp>
        <p:nvSpPr>
          <p:cNvPr id="3806" name="Google Shape;3806;p250"/>
          <p:cNvSpPr txBox="1"/>
          <p:nvPr/>
        </p:nvSpPr>
        <p:spPr>
          <a:xfrm>
            <a:off x="5002025" y="3619700"/>
            <a:ext cx="1793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Curved path </a:t>
            </a:r>
            <a:r>
              <a:rPr lang="en-GB" b="1"/>
              <a:t>(1)</a:t>
            </a:r>
            <a:endParaRPr b="1"/>
          </a:p>
        </p:txBody>
      </p:sp>
      <p:pic>
        <p:nvPicPr>
          <p:cNvPr id="3807" name="Google Shape;3807;p250"/>
          <p:cNvPicPr preferRelativeResize="0"/>
          <p:nvPr/>
        </p:nvPicPr>
        <p:blipFill>
          <a:blip r:embed="rId4">
            <a:alphaModFix/>
          </a:blip>
          <a:stretch>
            <a:fillRect/>
          </a:stretch>
        </p:blipFill>
        <p:spPr>
          <a:xfrm>
            <a:off x="607425" y="1653913"/>
            <a:ext cx="3203886" cy="1996400"/>
          </a:xfrm>
          <a:prstGeom prst="rect">
            <a:avLst/>
          </a:prstGeom>
          <a:noFill/>
          <a:ln>
            <a:noFill/>
          </a:ln>
        </p:spPr>
      </p:pic>
      <p:pic>
        <p:nvPicPr>
          <p:cNvPr id="3808" name="Google Shape;3808;p250"/>
          <p:cNvPicPr preferRelativeResize="0"/>
          <p:nvPr/>
        </p:nvPicPr>
        <p:blipFill>
          <a:blip r:embed="rId4">
            <a:alphaModFix/>
          </a:blip>
          <a:stretch>
            <a:fillRect/>
          </a:stretch>
        </p:blipFill>
        <p:spPr>
          <a:xfrm>
            <a:off x="5002027" y="1434777"/>
            <a:ext cx="3588111" cy="2235825"/>
          </a:xfrm>
          <a:prstGeom prst="rect">
            <a:avLst/>
          </a:prstGeom>
          <a:noFill/>
          <a:ln>
            <a:noFill/>
          </a:ln>
        </p:spPr>
      </p:pic>
      <p:sp>
        <p:nvSpPr>
          <p:cNvPr id="3809" name="Google Shape;3809;p250"/>
          <p:cNvSpPr/>
          <p:nvPr/>
        </p:nvSpPr>
        <p:spPr>
          <a:xfrm flipH="1">
            <a:off x="6709047" y="2399225"/>
            <a:ext cx="1393702" cy="1034880"/>
          </a:xfrm>
          <a:custGeom>
            <a:avLst/>
            <a:gdLst/>
            <a:ahLst/>
            <a:cxnLst/>
            <a:rect l="l" t="t" r="r" b="b"/>
            <a:pathLst>
              <a:path w="69659" h="51181" extrusionOk="0">
                <a:moveTo>
                  <a:pt x="69659" y="0"/>
                </a:moveTo>
                <a:cubicBezTo>
                  <a:pt x="67152" y="109"/>
                  <a:pt x="59985" y="-191"/>
                  <a:pt x="54616" y="654"/>
                </a:cubicBezTo>
                <a:cubicBezTo>
                  <a:pt x="49247" y="1499"/>
                  <a:pt x="42106" y="3461"/>
                  <a:pt x="37446" y="5069"/>
                </a:cubicBezTo>
                <a:cubicBezTo>
                  <a:pt x="32786" y="6677"/>
                  <a:pt x="30142" y="7903"/>
                  <a:pt x="26654" y="10301"/>
                </a:cubicBezTo>
                <a:cubicBezTo>
                  <a:pt x="23166" y="12699"/>
                  <a:pt x="19650" y="16051"/>
                  <a:pt x="16516" y="19458"/>
                </a:cubicBezTo>
                <a:cubicBezTo>
                  <a:pt x="13382" y="22865"/>
                  <a:pt x="10166" y="26980"/>
                  <a:pt x="7849" y="30741"/>
                </a:cubicBezTo>
                <a:cubicBezTo>
                  <a:pt x="5532" y="34502"/>
                  <a:pt x="3924" y="38617"/>
                  <a:pt x="2616" y="42024"/>
                </a:cubicBezTo>
                <a:cubicBezTo>
                  <a:pt x="1308" y="45431"/>
                  <a:pt x="436" y="49655"/>
                  <a:pt x="0" y="51181"/>
                </a:cubicBezTo>
              </a:path>
            </a:pathLst>
          </a:custGeom>
          <a:noFill/>
          <a:ln w="9525" cap="flat" cmpd="sng">
            <a:solidFill>
              <a:srgbClr val="0000FF"/>
            </a:solidFill>
            <a:prstDash val="solid"/>
            <a:round/>
            <a:headEnd type="none" w="med" len="med"/>
            <a:tailEnd type="none" w="med" len="med"/>
          </a:ln>
        </p:spPr>
        <p:txBody>
          <a:bodyPr/>
          <a:lstStyle/>
          <a:p>
            <a:endParaRPr lang="en-GB"/>
          </a:p>
        </p:txBody>
      </p:sp>
      <p:pic>
        <p:nvPicPr>
          <p:cNvPr id="3810" name="Google Shape;3810;p250">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0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0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0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0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Shape 3814"/>
        <p:cNvGrpSpPr/>
        <p:nvPr/>
      </p:nvGrpSpPr>
      <p:grpSpPr>
        <a:xfrm>
          <a:off x="0" y="0"/>
          <a:ext cx="0" cy="0"/>
          <a:chOff x="0" y="0"/>
          <a:chExt cx="0" cy="0"/>
        </a:xfrm>
      </p:grpSpPr>
      <p:sp>
        <p:nvSpPr>
          <p:cNvPr id="3815" name="Google Shape;3815;p251"/>
          <p:cNvSpPr/>
          <p:nvPr/>
        </p:nvSpPr>
        <p:spPr>
          <a:xfrm>
            <a:off x="4471263" y="1183225"/>
            <a:ext cx="4540800" cy="38193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t>Click/tap here for answer</a:t>
            </a:r>
            <a:endParaRPr/>
          </a:p>
        </p:txBody>
      </p:sp>
      <p:sp>
        <p:nvSpPr>
          <p:cNvPr id="3816" name="Google Shape;3816;p251"/>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817" name="Google Shape;3817;p25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818" name="Google Shape;3818;p251"/>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Projectiles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819" name="Google Shape;3819;p251"/>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a:t>
            </a:r>
            <a:r>
              <a:rPr lang="en-GB" sz="1200">
                <a:solidFill>
                  <a:schemeClr val="dk1"/>
                </a:solidFill>
              </a:rPr>
              <a:t> Q2a</a:t>
            </a:r>
            <a:endParaRPr sz="1200">
              <a:solidFill>
                <a:srgbClr val="0D1C45"/>
              </a:solidFill>
            </a:endParaRPr>
          </a:p>
        </p:txBody>
      </p:sp>
      <p:sp>
        <p:nvSpPr>
          <p:cNvPr id="3820" name="Google Shape;3820;p251"/>
          <p:cNvSpPr txBox="1"/>
          <p:nvPr/>
        </p:nvSpPr>
        <p:spPr>
          <a:xfrm>
            <a:off x="5002025" y="1033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821" name="Google Shape;3821;p251"/>
          <p:cNvSpPr/>
          <p:nvPr/>
        </p:nvSpPr>
        <p:spPr>
          <a:xfrm>
            <a:off x="4582863" y="1268725"/>
            <a:ext cx="4317600" cy="3648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22" name="Google Shape;3822;p251"/>
          <p:cNvSpPr/>
          <p:nvPr/>
        </p:nvSpPr>
        <p:spPr>
          <a:xfrm>
            <a:off x="7224925" y="3933650"/>
            <a:ext cx="1515600" cy="874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FF0000"/>
                </a:solidFill>
              </a:rPr>
              <a:t>Do not accept indication of curve rising above horizontal</a:t>
            </a:r>
            <a:endParaRPr>
              <a:solidFill>
                <a:srgbClr val="FF0000"/>
              </a:solidFill>
            </a:endParaRPr>
          </a:p>
        </p:txBody>
      </p:sp>
      <p:sp>
        <p:nvSpPr>
          <p:cNvPr id="3823" name="Google Shape;3823;p251"/>
          <p:cNvSpPr txBox="1"/>
          <p:nvPr/>
        </p:nvSpPr>
        <p:spPr>
          <a:xfrm>
            <a:off x="5002025" y="3863050"/>
            <a:ext cx="1793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correct curved path shown </a:t>
            </a:r>
            <a:r>
              <a:rPr lang="en-GB" b="1"/>
              <a:t>(1)</a:t>
            </a:r>
            <a:endParaRPr b="1"/>
          </a:p>
        </p:txBody>
      </p:sp>
      <p:pic>
        <p:nvPicPr>
          <p:cNvPr id="3824" name="Google Shape;3824;p251"/>
          <p:cNvPicPr preferRelativeResize="0"/>
          <p:nvPr/>
        </p:nvPicPr>
        <p:blipFill rotWithShape="1">
          <a:blip r:embed="rId4">
            <a:alphaModFix/>
          </a:blip>
          <a:srcRect r="20306"/>
          <a:stretch/>
        </p:blipFill>
        <p:spPr>
          <a:xfrm>
            <a:off x="426652" y="2613700"/>
            <a:ext cx="3744525" cy="1543600"/>
          </a:xfrm>
          <a:prstGeom prst="rect">
            <a:avLst/>
          </a:prstGeom>
          <a:noFill/>
          <a:ln>
            <a:noFill/>
          </a:ln>
        </p:spPr>
      </p:pic>
      <p:pic>
        <p:nvPicPr>
          <p:cNvPr id="3825" name="Google Shape;3825;p251"/>
          <p:cNvPicPr preferRelativeResize="0"/>
          <p:nvPr/>
        </p:nvPicPr>
        <p:blipFill rotWithShape="1">
          <a:blip r:embed="rId4">
            <a:alphaModFix/>
          </a:blip>
          <a:srcRect r="10442"/>
          <a:stretch/>
        </p:blipFill>
        <p:spPr>
          <a:xfrm>
            <a:off x="4629776" y="2005825"/>
            <a:ext cx="4208001" cy="1543600"/>
          </a:xfrm>
          <a:prstGeom prst="rect">
            <a:avLst/>
          </a:prstGeom>
          <a:noFill/>
          <a:ln>
            <a:noFill/>
          </a:ln>
        </p:spPr>
      </p:pic>
      <p:sp>
        <p:nvSpPr>
          <p:cNvPr id="3826" name="Google Shape;3826;p251"/>
          <p:cNvSpPr txBox="1"/>
          <p:nvPr/>
        </p:nvSpPr>
        <p:spPr>
          <a:xfrm>
            <a:off x="311688" y="4217425"/>
            <a:ext cx="4045800" cy="7851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300">
                <a:solidFill>
                  <a:schemeClr val="dk1"/>
                </a:solidFill>
              </a:rPr>
              <a:t>On the diagram above, sketch the path taken by the bottle from the point it is dropped, as observed by the spectator at the side of the road. </a:t>
            </a:r>
            <a:r>
              <a:rPr lang="en-GB" sz="1300" b="1"/>
              <a:t>(1)</a:t>
            </a:r>
            <a:endParaRPr sz="1300" b="1"/>
          </a:p>
        </p:txBody>
      </p:sp>
      <p:sp>
        <p:nvSpPr>
          <p:cNvPr id="3827" name="Google Shape;3827;p251"/>
          <p:cNvSpPr txBox="1"/>
          <p:nvPr/>
        </p:nvSpPr>
        <p:spPr>
          <a:xfrm>
            <a:off x="311700" y="1079000"/>
            <a:ext cx="4107300" cy="1513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During a cycle race, a cyclist attempts to pass a water bottle to a team-mate. The cyclist is travelling in a straight line at 12.5 ms</a:t>
            </a:r>
            <a:r>
              <a:rPr lang="en-GB" sz="1300" baseline="30000"/>
              <a:t>−1</a:t>
            </a:r>
            <a:r>
              <a:rPr lang="en-GB" sz="1300"/>
              <a:t> when they drop the bottle. The bottle hits the ground 0.53 s later.</a:t>
            </a:r>
            <a:endParaRPr sz="1300"/>
          </a:p>
          <a:p>
            <a:pPr marL="0" lvl="0" indent="0" algn="l" rtl="0">
              <a:spcBef>
                <a:spcPts val="1000"/>
              </a:spcBef>
              <a:spcAft>
                <a:spcPts val="1000"/>
              </a:spcAft>
              <a:buNone/>
            </a:pPr>
            <a:r>
              <a:rPr lang="en-GB" sz="1300"/>
              <a:t>A spectator at the side of the road observes the cyclist dropping the bottle.</a:t>
            </a:r>
            <a:endParaRPr sz="1300"/>
          </a:p>
        </p:txBody>
      </p:sp>
      <p:sp>
        <p:nvSpPr>
          <p:cNvPr id="3828" name="Google Shape;3828;p251"/>
          <p:cNvSpPr/>
          <p:nvPr/>
        </p:nvSpPr>
        <p:spPr>
          <a:xfrm flipH="1">
            <a:off x="7146612" y="2390475"/>
            <a:ext cx="1437413" cy="1087340"/>
          </a:xfrm>
          <a:custGeom>
            <a:avLst/>
            <a:gdLst/>
            <a:ahLst/>
            <a:cxnLst/>
            <a:rect l="l" t="t" r="r" b="b"/>
            <a:pathLst>
              <a:path w="69659" h="51181" extrusionOk="0">
                <a:moveTo>
                  <a:pt x="69659" y="0"/>
                </a:moveTo>
                <a:cubicBezTo>
                  <a:pt x="67152" y="109"/>
                  <a:pt x="59985" y="-191"/>
                  <a:pt x="54616" y="654"/>
                </a:cubicBezTo>
                <a:cubicBezTo>
                  <a:pt x="49247" y="1499"/>
                  <a:pt x="42106" y="3461"/>
                  <a:pt x="37446" y="5069"/>
                </a:cubicBezTo>
                <a:cubicBezTo>
                  <a:pt x="32786" y="6677"/>
                  <a:pt x="30142" y="7903"/>
                  <a:pt x="26654" y="10301"/>
                </a:cubicBezTo>
                <a:cubicBezTo>
                  <a:pt x="23166" y="12699"/>
                  <a:pt x="19650" y="16051"/>
                  <a:pt x="16516" y="19458"/>
                </a:cubicBezTo>
                <a:cubicBezTo>
                  <a:pt x="13382" y="22865"/>
                  <a:pt x="10166" y="26980"/>
                  <a:pt x="7849" y="30741"/>
                </a:cubicBezTo>
                <a:cubicBezTo>
                  <a:pt x="5532" y="34502"/>
                  <a:pt x="3924" y="38617"/>
                  <a:pt x="2616" y="42024"/>
                </a:cubicBezTo>
                <a:cubicBezTo>
                  <a:pt x="1308" y="45431"/>
                  <a:pt x="436" y="49655"/>
                  <a:pt x="0" y="51181"/>
                </a:cubicBezTo>
              </a:path>
            </a:pathLst>
          </a:custGeom>
          <a:noFill/>
          <a:ln w="9525" cap="flat" cmpd="sng">
            <a:solidFill>
              <a:srgbClr val="0000FF"/>
            </a:solidFill>
            <a:prstDash val="solid"/>
            <a:round/>
            <a:headEnd type="none" w="med" len="med"/>
            <a:tailEnd type="none" w="med" len="med"/>
          </a:ln>
        </p:spPr>
        <p:txBody>
          <a:bodyPr/>
          <a:lstStyle/>
          <a:p>
            <a:endParaRPr lang="en-GB"/>
          </a:p>
        </p:txBody>
      </p:sp>
      <p:pic>
        <p:nvPicPr>
          <p:cNvPr id="3829" name="Google Shape;3829;p251">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2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822"/>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3825"/>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828"/>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8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6"/>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Radioactivity</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09" name="Google Shape;309;p36"/>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2019</a:t>
            </a:r>
            <a:r>
              <a:rPr lang="en-GB">
                <a:solidFill>
                  <a:schemeClr val="dk1"/>
                </a:solidFill>
              </a:rPr>
              <a:t> Q13</a:t>
            </a:r>
            <a:endParaRPr/>
          </a:p>
        </p:txBody>
      </p:sp>
      <p:sp>
        <p:nvSpPr>
          <p:cNvPr id="310" name="Google Shape;310;p3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11" name="Google Shape;311;p36"/>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312" name="Google Shape;312;p36"/>
          <p:cNvSpPr txBox="1"/>
          <p:nvPr/>
        </p:nvSpPr>
        <p:spPr>
          <a:xfrm>
            <a:off x="382900" y="1187000"/>
            <a:ext cx="41892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physics teacher makes the following statement.</a:t>
            </a:r>
            <a:endParaRPr/>
          </a:p>
          <a:p>
            <a:pPr marL="0" lvl="0" indent="0" algn="l" rtl="0">
              <a:spcBef>
                <a:spcPts val="0"/>
              </a:spcBef>
              <a:spcAft>
                <a:spcPts val="0"/>
              </a:spcAft>
              <a:buNone/>
            </a:pPr>
            <a:endParaRPr/>
          </a:p>
          <a:p>
            <a:pPr marL="0" lvl="0" indent="0" algn="l" rtl="0">
              <a:spcBef>
                <a:spcPts val="0"/>
              </a:spcBef>
              <a:spcAft>
                <a:spcPts val="0"/>
              </a:spcAft>
              <a:buNone/>
            </a:pPr>
            <a:r>
              <a:rPr lang="en-GB"/>
              <a:t>‘Instead of nuclear fission, perhaps one day nuclear fusion will become a practical source of generating energy.’</a:t>
            </a:r>
            <a:endParaRPr/>
          </a:p>
        </p:txBody>
      </p:sp>
      <p:sp>
        <p:nvSpPr>
          <p:cNvPr id="313" name="Google Shape;313;p36"/>
          <p:cNvSpPr txBox="1"/>
          <p:nvPr/>
        </p:nvSpPr>
        <p:spPr>
          <a:xfrm>
            <a:off x="4724375" y="1033325"/>
            <a:ext cx="4287600" cy="40791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Key things to communicate:</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Nuclear fission is splitting the nucleus of the large unstable atom</a:t>
            </a: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Nuclear fusion is joining small nuclei together to form larger nuclei.</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Both processes result in the release of energy.</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Nuclear fission has products which have long half-lives and therefore remain radioactive for a long time. This is known as nuclear waste and creates a storage problem for generations to come.</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Nuclear fission however is well understood and currently is sustainable using controlled chain reactions in nuclear reactors - it is a viable method for generating electricity that does not result in emission of CO</a:t>
            </a:r>
            <a:r>
              <a:rPr lang="en-GB" sz="1100" baseline="-25000">
                <a:solidFill>
                  <a:schemeClr val="dk1"/>
                </a:solidFill>
              </a:rPr>
              <a:t>2</a:t>
            </a:r>
            <a:r>
              <a:rPr lang="en-GB" sz="1100">
                <a:solidFill>
                  <a:schemeClr val="dk1"/>
                </a:solidFill>
              </a:rPr>
              <a:t> in the generation process.</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Fusion however is not currently viable. Discussions about the challenges of fusion, namely the large amount of heat energy required to produce plasma, and then the requirement to contain this plasma using magnetic fields so that the nuclei can fuse together, should be included.</a:t>
            </a:r>
            <a:endParaRPr sz="1100">
              <a:solidFill>
                <a:schemeClr val="dk1"/>
              </a:solidFill>
            </a:endParaRPr>
          </a:p>
        </p:txBody>
      </p:sp>
      <p:sp>
        <p:nvSpPr>
          <p:cNvPr id="314" name="Google Shape;314;p36"/>
          <p:cNvSpPr txBox="1"/>
          <p:nvPr/>
        </p:nvSpPr>
        <p:spPr>
          <a:xfrm>
            <a:off x="382900" y="2441825"/>
            <a:ext cx="39999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Using your knowledge of physics, comment on the similarities and/or differences between using nuclear fission and nuclear fusion to generate energy.</a:t>
            </a:r>
            <a:endParaRPr>
              <a:solidFill>
                <a:schemeClr val="dk1"/>
              </a:solidFill>
            </a:endParaRPr>
          </a:p>
        </p:txBody>
      </p:sp>
      <p:pic>
        <p:nvPicPr>
          <p:cNvPr id="315" name="Google Shape;315;p36">
            <a:hlinkClick r:id="rId4"/>
          </p:cNvPr>
          <p:cNvPicPr preferRelativeResize="0"/>
          <p:nvPr/>
        </p:nvPicPr>
        <p:blipFill>
          <a:blip r:embed="rId5">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Shape 3833"/>
        <p:cNvGrpSpPr/>
        <p:nvPr/>
      </p:nvGrpSpPr>
      <p:grpSpPr>
        <a:xfrm>
          <a:off x="0" y="0"/>
          <a:ext cx="0" cy="0"/>
          <a:chOff x="0" y="0"/>
          <a:chExt cx="0" cy="0"/>
        </a:xfrm>
      </p:grpSpPr>
      <p:sp>
        <p:nvSpPr>
          <p:cNvPr id="3834" name="Google Shape;3834;p252"/>
          <p:cNvSpPr/>
          <p:nvPr/>
        </p:nvSpPr>
        <p:spPr>
          <a:xfrm>
            <a:off x="4471263" y="1183225"/>
            <a:ext cx="4540800" cy="38193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a:t>Click/tap here for answer</a:t>
            </a:r>
            <a:endParaRPr/>
          </a:p>
        </p:txBody>
      </p:sp>
      <p:sp>
        <p:nvSpPr>
          <p:cNvPr id="3835" name="Google Shape;3835;p252"/>
          <p:cNvSpPr txBox="1"/>
          <p:nvPr/>
        </p:nvSpPr>
        <p:spPr>
          <a:xfrm>
            <a:off x="382900" y="60425"/>
            <a:ext cx="1515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Drawing</a:t>
            </a:r>
            <a:endParaRPr sz="1000" i="1">
              <a:solidFill>
                <a:schemeClr val="dk1"/>
              </a:solidFill>
            </a:endParaRPr>
          </a:p>
        </p:txBody>
      </p:sp>
      <p:sp>
        <p:nvSpPr>
          <p:cNvPr id="3836" name="Google Shape;3836;p25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837" name="Google Shape;3837;p252"/>
          <p:cNvSpPr txBox="1">
            <a:spLocks noGrp="1"/>
          </p:cNvSpPr>
          <p:nvPr>
            <p:ph type="title"/>
          </p:nvPr>
        </p:nvSpPr>
        <p:spPr>
          <a:xfrm>
            <a:off x="311700" y="460625"/>
            <a:ext cx="5839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Projectiles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838" name="Google Shape;3838;p252"/>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2024 </a:t>
            </a:r>
            <a:r>
              <a:rPr lang="en-GB" sz="1200">
                <a:solidFill>
                  <a:schemeClr val="dk1"/>
                </a:solidFill>
              </a:rPr>
              <a:t>Q3b</a:t>
            </a:r>
            <a:endParaRPr sz="1200">
              <a:solidFill>
                <a:srgbClr val="0D1C45"/>
              </a:solidFill>
            </a:endParaRPr>
          </a:p>
        </p:txBody>
      </p:sp>
      <p:sp>
        <p:nvSpPr>
          <p:cNvPr id="3839" name="Google Shape;3839;p252"/>
          <p:cNvSpPr txBox="1"/>
          <p:nvPr/>
        </p:nvSpPr>
        <p:spPr>
          <a:xfrm>
            <a:off x="5002025" y="1033325"/>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solidFill>
                <a:schemeClr val="dk1"/>
              </a:solidFill>
            </a:endParaRPr>
          </a:p>
        </p:txBody>
      </p:sp>
      <p:sp>
        <p:nvSpPr>
          <p:cNvPr id="3840" name="Google Shape;3840;p252"/>
          <p:cNvSpPr/>
          <p:nvPr/>
        </p:nvSpPr>
        <p:spPr>
          <a:xfrm>
            <a:off x="4582863" y="1268725"/>
            <a:ext cx="4317600" cy="36483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41" name="Google Shape;3841;p252"/>
          <p:cNvSpPr/>
          <p:nvPr/>
        </p:nvSpPr>
        <p:spPr>
          <a:xfrm>
            <a:off x="7224925" y="3933650"/>
            <a:ext cx="1515600" cy="874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FF0000"/>
                </a:solidFill>
              </a:rPr>
              <a:t>Do not accept indication of curve rising above horizontal</a:t>
            </a:r>
            <a:endParaRPr>
              <a:solidFill>
                <a:srgbClr val="FF0000"/>
              </a:solidFill>
            </a:endParaRPr>
          </a:p>
        </p:txBody>
      </p:sp>
      <p:sp>
        <p:nvSpPr>
          <p:cNvPr id="3842" name="Google Shape;3842;p252"/>
          <p:cNvSpPr txBox="1"/>
          <p:nvPr/>
        </p:nvSpPr>
        <p:spPr>
          <a:xfrm>
            <a:off x="5002025" y="3863050"/>
            <a:ext cx="1793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correct curved path shown </a:t>
            </a:r>
            <a:r>
              <a:rPr lang="en-GB" b="1"/>
              <a:t>(1)</a:t>
            </a:r>
            <a:endParaRPr b="1"/>
          </a:p>
        </p:txBody>
      </p:sp>
      <p:sp>
        <p:nvSpPr>
          <p:cNvPr id="3843" name="Google Shape;3843;p252"/>
          <p:cNvSpPr txBox="1"/>
          <p:nvPr/>
        </p:nvSpPr>
        <p:spPr>
          <a:xfrm>
            <a:off x="311700" y="4217425"/>
            <a:ext cx="3958500" cy="7851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300">
                <a:solidFill>
                  <a:schemeClr val="dk1"/>
                </a:solidFill>
              </a:rPr>
              <a:t>On the diagram, sketch the path of the skateboarder and board between leaving the rail and reaching the ground. </a:t>
            </a:r>
            <a:r>
              <a:rPr lang="en-GB" sz="1300" b="1"/>
              <a:t>(1)</a:t>
            </a:r>
            <a:endParaRPr sz="1300" b="1"/>
          </a:p>
        </p:txBody>
      </p:sp>
      <p:sp>
        <p:nvSpPr>
          <p:cNvPr id="3844" name="Google Shape;3844;p252"/>
          <p:cNvSpPr txBox="1"/>
          <p:nvPr/>
        </p:nvSpPr>
        <p:spPr>
          <a:xfrm>
            <a:off x="311700" y="1079000"/>
            <a:ext cx="4011000" cy="1513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a:t>A boardslide is a common trick where a skateboarder uses the middle of the skateboard to slide along a horizontal rail. The skateboarder and board have a combined mass of 65 kg.</a:t>
            </a:r>
            <a:endParaRPr sz="1300"/>
          </a:p>
          <a:p>
            <a:pPr marL="0" lvl="0" indent="0" algn="l" rtl="0">
              <a:spcBef>
                <a:spcPts val="1000"/>
              </a:spcBef>
              <a:spcAft>
                <a:spcPts val="1000"/>
              </a:spcAft>
              <a:buNone/>
            </a:pPr>
            <a:r>
              <a:rPr lang="en-GB" sz="1300"/>
              <a:t>The skateboarder and board slide off the end of the rail.</a:t>
            </a:r>
            <a:endParaRPr sz="1300"/>
          </a:p>
        </p:txBody>
      </p:sp>
      <p:pic>
        <p:nvPicPr>
          <p:cNvPr id="3845" name="Google Shape;3845;p252"/>
          <p:cNvPicPr preferRelativeResize="0"/>
          <p:nvPr/>
        </p:nvPicPr>
        <p:blipFill>
          <a:blip r:embed="rId4">
            <a:alphaModFix/>
          </a:blip>
          <a:stretch>
            <a:fillRect/>
          </a:stretch>
        </p:blipFill>
        <p:spPr>
          <a:xfrm>
            <a:off x="693200" y="2355449"/>
            <a:ext cx="3413501" cy="1787375"/>
          </a:xfrm>
          <a:prstGeom prst="rect">
            <a:avLst/>
          </a:prstGeom>
          <a:noFill/>
          <a:ln>
            <a:noFill/>
          </a:ln>
        </p:spPr>
      </p:pic>
      <p:pic>
        <p:nvPicPr>
          <p:cNvPr id="3846" name="Google Shape;3846;p252"/>
          <p:cNvPicPr preferRelativeResize="0"/>
          <p:nvPr/>
        </p:nvPicPr>
        <p:blipFill>
          <a:blip r:embed="rId4">
            <a:alphaModFix/>
          </a:blip>
          <a:stretch>
            <a:fillRect/>
          </a:stretch>
        </p:blipFill>
        <p:spPr>
          <a:xfrm>
            <a:off x="4925925" y="1895875"/>
            <a:ext cx="3631499" cy="1901533"/>
          </a:xfrm>
          <a:prstGeom prst="rect">
            <a:avLst/>
          </a:prstGeom>
          <a:noFill/>
          <a:ln>
            <a:noFill/>
          </a:ln>
        </p:spPr>
      </p:pic>
      <p:sp>
        <p:nvSpPr>
          <p:cNvPr id="3847" name="Google Shape;3847;p252"/>
          <p:cNvSpPr/>
          <p:nvPr/>
        </p:nvSpPr>
        <p:spPr>
          <a:xfrm flipH="1">
            <a:off x="6656544" y="2302975"/>
            <a:ext cx="1515606" cy="1131100"/>
          </a:xfrm>
          <a:custGeom>
            <a:avLst/>
            <a:gdLst/>
            <a:ahLst/>
            <a:cxnLst/>
            <a:rect l="l" t="t" r="r" b="b"/>
            <a:pathLst>
              <a:path w="69659" h="51181" extrusionOk="0">
                <a:moveTo>
                  <a:pt x="69659" y="0"/>
                </a:moveTo>
                <a:cubicBezTo>
                  <a:pt x="67152" y="109"/>
                  <a:pt x="59985" y="-191"/>
                  <a:pt x="54616" y="654"/>
                </a:cubicBezTo>
                <a:cubicBezTo>
                  <a:pt x="49247" y="1499"/>
                  <a:pt x="42106" y="3461"/>
                  <a:pt x="37446" y="5069"/>
                </a:cubicBezTo>
                <a:cubicBezTo>
                  <a:pt x="32786" y="6677"/>
                  <a:pt x="30142" y="7903"/>
                  <a:pt x="26654" y="10301"/>
                </a:cubicBezTo>
                <a:cubicBezTo>
                  <a:pt x="23166" y="12699"/>
                  <a:pt x="19650" y="16051"/>
                  <a:pt x="16516" y="19458"/>
                </a:cubicBezTo>
                <a:cubicBezTo>
                  <a:pt x="13382" y="22865"/>
                  <a:pt x="10166" y="26980"/>
                  <a:pt x="7849" y="30741"/>
                </a:cubicBezTo>
                <a:cubicBezTo>
                  <a:pt x="5532" y="34502"/>
                  <a:pt x="3924" y="38617"/>
                  <a:pt x="2616" y="42024"/>
                </a:cubicBezTo>
                <a:cubicBezTo>
                  <a:pt x="1308" y="45431"/>
                  <a:pt x="436" y="49655"/>
                  <a:pt x="0" y="51181"/>
                </a:cubicBezTo>
              </a:path>
            </a:pathLst>
          </a:custGeom>
          <a:noFill/>
          <a:ln w="9525" cap="flat" cmpd="sng">
            <a:solidFill>
              <a:srgbClr val="0000FF"/>
            </a:solidFill>
            <a:prstDash val="solid"/>
            <a:round/>
            <a:headEnd type="none" w="med" len="med"/>
            <a:tailEnd type="none" w="med" len="med"/>
          </a:ln>
        </p:spPr>
        <p:txBody>
          <a:bodyPr/>
          <a:lstStyle/>
          <a:p>
            <a:endParaRPr lang="en-GB"/>
          </a:p>
        </p:txBody>
      </p:sp>
      <p:pic>
        <p:nvPicPr>
          <p:cNvPr id="3848" name="Google Shape;3848;p252">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4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841"/>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3847"/>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84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8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Shape 3852"/>
        <p:cNvGrpSpPr/>
        <p:nvPr/>
      </p:nvGrpSpPr>
      <p:grpSpPr>
        <a:xfrm>
          <a:off x="0" y="0"/>
          <a:ext cx="0" cy="0"/>
          <a:chOff x="0" y="0"/>
          <a:chExt cx="0" cy="0"/>
        </a:xfrm>
      </p:grpSpPr>
      <p:sp>
        <p:nvSpPr>
          <p:cNvPr id="3853" name="Google Shape;3853;p253"/>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3854" name="Google Shape;3854;p253"/>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3855" name="Google Shape;3855;p253">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3856" name="Google Shape;3856;p253">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3857" name="Google Shape;3857;p253">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3858" name="Google Shape;3858;p253">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3859" name="Google Shape;3859;p253">
            <a:hlinkClick r:id="rId7"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
        <p:nvSpPr>
          <p:cNvPr id="3860" name="Google Shape;3860;p253">
            <a:hlinkClick r:id="rId8"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Shape 3864"/>
        <p:cNvGrpSpPr/>
        <p:nvPr/>
      </p:nvGrpSpPr>
      <p:grpSpPr>
        <a:xfrm>
          <a:off x="0" y="0"/>
          <a:ext cx="0" cy="0"/>
          <a:chOff x="0" y="0"/>
          <a:chExt cx="0" cy="0"/>
        </a:xfrm>
      </p:grpSpPr>
      <p:sp>
        <p:nvSpPr>
          <p:cNvPr id="3865" name="Google Shape;3865;p254"/>
          <p:cNvSpPr/>
          <p:nvPr/>
        </p:nvSpPr>
        <p:spPr>
          <a:xfrm>
            <a:off x="6702825" y="757350"/>
            <a:ext cx="1973400" cy="1714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66" name="Google Shape;3866;p254"/>
          <p:cNvSpPr/>
          <p:nvPr/>
        </p:nvSpPr>
        <p:spPr>
          <a:xfrm>
            <a:off x="4624475" y="757350"/>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67" name="Google Shape;3867;p254"/>
          <p:cNvSpPr/>
          <p:nvPr/>
        </p:nvSpPr>
        <p:spPr>
          <a:xfrm>
            <a:off x="2546125" y="757350"/>
            <a:ext cx="1973400" cy="3013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68" name="Google Shape;3868;p254"/>
          <p:cNvSpPr txBox="1">
            <a:spLocks noGrp="1"/>
          </p:cNvSpPr>
          <p:nvPr>
            <p:ph type="subTitle" idx="1"/>
          </p:nvPr>
        </p:nvSpPr>
        <p:spPr>
          <a:xfrm>
            <a:off x="3248500" y="0"/>
            <a:ext cx="36111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Relationships sheet</a:t>
            </a:r>
            <a:endParaRPr/>
          </a:p>
        </p:txBody>
      </p:sp>
      <p:pic>
        <p:nvPicPr>
          <p:cNvPr id="3869" name="Google Shape;3869;p254"/>
          <p:cNvPicPr preferRelativeResize="0"/>
          <p:nvPr/>
        </p:nvPicPr>
        <p:blipFill>
          <a:blip r:embed="rId3">
            <a:alphaModFix/>
          </a:blip>
          <a:stretch>
            <a:fillRect/>
          </a:stretch>
        </p:blipFill>
        <p:spPr>
          <a:xfrm>
            <a:off x="7310162" y="3220268"/>
            <a:ext cx="758725" cy="1646146"/>
          </a:xfrm>
          <a:prstGeom prst="rect">
            <a:avLst/>
          </a:prstGeom>
          <a:noFill/>
          <a:ln>
            <a:noFill/>
          </a:ln>
        </p:spPr>
      </p:pic>
      <p:pic>
        <p:nvPicPr>
          <p:cNvPr id="3870" name="Google Shape;3870;p254"/>
          <p:cNvPicPr preferRelativeResize="0"/>
          <p:nvPr/>
        </p:nvPicPr>
        <p:blipFill rotWithShape="1">
          <a:blip r:embed="rId4">
            <a:alphaModFix/>
          </a:blip>
          <a:srcRect b="45963"/>
          <a:stretch/>
        </p:blipFill>
        <p:spPr>
          <a:xfrm>
            <a:off x="6904100" y="1371362"/>
            <a:ext cx="705375" cy="1030974"/>
          </a:xfrm>
          <a:prstGeom prst="rect">
            <a:avLst/>
          </a:prstGeom>
          <a:noFill/>
          <a:ln>
            <a:noFill/>
          </a:ln>
        </p:spPr>
      </p:pic>
      <p:pic>
        <p:nvPicPr>
          <p:cNvPr id="3871" name="Google Shape;3871;p254"/>
          <p:cNvPicPr preferRelativeResize="0"/>
          <p:nvPr/>
        </p:nvPicPr>
        <p:blipFill>
          <a:blip r:embed="rId5">
            <a:alphaModFix/>
          </a:blip>
          <a:stretch>
            <a:fillRect/>
          </a:stretch>
        </p:blipFill>
        <p:spPr>
          <a:xfrm>
            <a:off x="713424" y="1307425"/>
            <a:ext cx="628225" cy="1771375"/>
          </a:xfrm>
          <a:prstGeom prst="rect">
            <a:avLst/>
          </a:prstGeom>
          <a:noFill/>
          <a:ln>
            <a:noFill/>
          </a:ln>
        </p:spPr>
      </p:pic>
      <p:pic>
        <p:nvPicPr>
          <p:cNvPr id="3872" name="Google Shape;3872;p254"/>
          <p:cNvPicPr preferRelativeResize="0"/>
          <p:nvPr/>
        </p:nvPicPr>
        <p:blipFill>
          <a:blip r:embed="rId6">
            <a:alphaModFix/>
          </a:blip>
          <a:stretch>
            <a:fillRect/>
          </a:stretch>
        </p:blipFill>
        <p:spPr>
          <a:xfrm>
            <a:off x="1469599" y="1307413"/>
            <a:ext cx="628225" cy="1771387"/>
          </a:xfrm>
          <a:prstGeom prst="rect">
            <a:avLst/>
          </a:prstGeom>
          <a:noFill/>
          <a:ln>
            <a:noFill/>
          </a:ln>
        </p:spPr>
      </p:pic>
      <p:pic>
        <p:nvPicPr>
          <p:cNvPr id="3873" name="Google Shape;3873;p254"/>
          <p:cNvPicPr preferRelativeResize="0"/>
          <p:nvPr/>
        </p:nvPicPr>
        <p:blipFill>
          <a:blip r:embed="rId7">
            <a:alphaModFix/>
          </a:blip>
          <a:stretch>
            <a:fillRect/>
          </a:stretch>
        </p:blipFill>
        <p:spPr>
          <a:xfrm>
            <a:off x="503750" y="823100"/>
            <a:ext cx="1937299" cy="484325"/>
          </a:xfrm>
          <a:prstGeom prst="rect">
            <a:avLst/>
          </a:prstGeom>
          <a:noFill/>
          <a:ln>
            <a:noFill/>
          </a:ln>
        </p:spPr>
      </p:pic>
      <p:pic>
        <p:nvPicPr>
          <p:cNvPr id="3874" name="Google Shape;3874;p254"/>
          <p:cNvPicPr preferRelativeResize="0"/>
          <p:nvPr/>
        </p:nvPicPr>
        <p:blipFill>
          <a:blip r:embed="rId8">
            <a:alphaModFix/>
          </a:blip>
          <a:stretch>
            <a:fillRect/>
          </a:stretch>
        </p:blipFill>
        <p:spPr>
          <a:xfrm>
            <a:off x="2662217" y="1307425"/>
            <a:ext cx="1028489" cy="2361200"/>
          </a:xfrm>
          <a:prstGeom prst="rect">
            <a:avLst/>
          </a:prstGeom>
          <a:noFill/>
          <a:ln>
            <a:noFill/>
          </a:ln>
        </p:spPr>
      </p:pic>
      <p:pic>
        <p:nvPicPr>
          <p:cNvPr id="3875" name="Google Shape;3875;p254"/>
          <p:cNvPicPr preferRelativeResize="0"/>
          <p:nvPr/>
        </p:nvPicPr>
        <p:blipFill>
          <a:blip r:embed="rId9">
            <a:alphaModFix/>
          </a:blip>
          <a:stretch>
            <a:fillRect/>
          </a:stretch>
        </p:blipFill>
        <p:spPr>
          <a:xfrm>
            <a:off x="3614875" y="1306288"/>
            <a:ext cx="758737" cy="1806250"/>
          </a:xfrm>
          <a:prstGeom prst="rect">
            <a:avLst/>
          </a:prstGeom>
          <a:noFill/>
          <a:ln>
            <a:noFill/>
          </a:ln>
        </p:spPr>
      </p:pic>
      <p:pic>
        <p:nvPicPr>
          <p:cNvPr id="3876" name="Google Shape;3876;p254"/>
          <p:cNvPicPr preferRelativeResize="0"/>
          <p:nvPr/>
        </p:nvPicPr>
        <p:blipFill>
          <a:blip r:embed="rId10">
            <a:alphaModFix/>
          </a:blip>
          <a:stretch>
            <a:fillRect/>
          </a:stretch>
        </p:blipFill>
        <p:spPr>
          <a:xfrm>
            <a:off x="2627585" y="858113"/>
            <a:ext cx="1810475" cy="414300"/>
          </a:xfrm>
          <a:prstGeom prst="rect">
            <a:avLst/>
          </a:prstGeom>
          <a:noFill/>
          <a:ln>
            <a:noFill/>
          </a:ln>
        </p:spPr>
      </p:pic>
      <p:pic>
        <p:nvPicPr>
          <p:cNvPr id="3877" name="Google Shape;3877;p254"/>
          <p:cNvPicPr preferRelativeResize="0"/>
          <p:nvPr/>
        </p:nvPicPr>
        <p:blipFill>
          <a:blip r:embed="rId11">
            <a:alphaModFix/>
          </a:blip>
          <a:stretch>
            <a:fillRect/>
          </a:stretch>
        </p:blipFill>
        <p:spPr>
          <a:xfrm>
            <a:off x="4751923" y="1370049"/>
            <a:ext cx="854900" cy="1203839"/>
          </a:xfrm>
          <a:prstGeom prst="rect">
            <a:avLst/>
          </a:prstGeom>
          <a:noFill/>
          <a:ln>
            <a:noFill/>
          </a:ln>
        </p:spPr>
      </p:pic>
      <p:pic>
        <p:nvPicPr>
          <p:cNvPr id="3878" name="Google Shape;3878;p254"/>
          <p:cNvPicPr preferRelativeResize="0"/>
          <p:nvPr/>
        </p:nvPicPr>
        <p:blipFill>
          <a:blip r:embed="rId12">
            <a:alphaModFix/>
          </a:blip>
          <a:stretch>
            <a:fillRect/>
          </a:stretch>
        </p:blipFill>
        <p:spPr>
          <a:xfrm>
            <a:off x="5674750" y="1370050"/>
            <a:ext cx="795672" cy="1529801"/>
          </a:xfrm>
          <a:prstGeom prst="rect">
            <a:avLst/>
          </a:prstGeom>
          <a:noFill/>
          <a:ln>
            <a:noFill/>
          </a:ln>
        </p:spPr>
      </p:pic>
      <p:pic>
        <p:nvPicPr>
          <p:cNvPr id="3879" name="Google Shape;3879;p254"/>
          <p:cNvPicPr preferRelativeResize="0"/>
          <p:nvPr/>
        </p:nvPicPr>
        <p:blipFill>
          <a:blip r:embed="rId13">
            <a:alphaModFix/>
          </a:blip>
          <a:stretch>
            <a:fillRect/>
          </a:stretch>
        </p:blipFill>
        <p:spPr>
          <a:xfrm>
            <a:off x="4705938" y="841814"/>
            <a:ext cx="1810475" cy="446898"/>
          </a:xfrm>
          <a:prstGeom prst="rect">
            <a:avLst/>
          </a:prstGeom>
          <a:noFill/>
          <a:ln>
            <a:noFill/>
          </a:ln>
        </p:spPr>
      </p:pic>
      <p:pic>
        <p:nvPicPr>
          <p:cNvPr id="3880" name="Google Shape;3880;p254"/>
          <p:cNvPicPr preferRelativeResize="0"/>
          <p:nvPr/>
        </p:nvPicPr>
        <p:blipFill>
          <a:blip r:embed="rId14">
            <a:alphaModFix/>
          </a:blip>
          <a:stretch>
            <a:fillRect/>
          </a:stretch>
        </p:blipFill>
        <p:spPr>
          <a:xfrm>
            <a:off x="6771738" y="858113"/>
            <a:ext cx="1835577" cy="414300"/>
          </a:xfrm>
          <a:prstGeom prst="rect">
            <a:avLst/>
          </a:prstGeom>
          <a:noFill/>
          <a:ln>
            <a:noFill/>
          </a:ln>
        </p:spPr>
      </p:pic>
      <p:pic>
        <p:nvPicPr>
          <p:cNvPr id="3881" name="Google Shape;3881;p254"/>
          <p:cNvPicPr preferRelativeResize="0"/>
          <p:nvPr/>
        </p:nvPicPr>
        <p:blipFill>
          <a:blip r:embed="rId15">
            <a:alphaModFix/>
          </a:blip>
          <a:stretch>
            <a:fillRect/>
          </a:stretch>
        </p:blipFill>
        <p:spPr>
          <a:xfrm>
            <a:off x="6778970" y="2665650"/>
            <a:ext cx="1821118" cy="446900"/>
          </a:xfrm>
          <a:prstGeom prst="rect">
            <a:avLst/>
          </a:prstGeom>
          <a:noFill/>
          <a:ln>
            <a:noFill/>
          </a:ln>
        </p:spPr>
      </p:pic>
      <p:pic>
        <p:nvPicPr>
          <p:cNvPr id="3882" name="Google Shape;3882;p254"/>
          <p:cNvPicPr preferRelativeResize="0"/>
          <p:nvPr/>
        </p:nvPicPr>
        <p:blipFill rotWithShape="1">
          <a:blip r:embed="rId4">
            <a:alphaModFix/>
          </a:blip>
          <a:srcRect t="54942"/>
          <a:stretch/>
        </p:blipFill>
        <p:spPr>
          <a:xfrm>
            <a:off x="7631750" y="1457012"/>
            <a:ext cx="705375" cy="859675"/>
          </a:xfrm>
          <a:prstGeom prst="rect">
            <a:avLst/>
          </a:prstGeom>
          <a:noFill/>
          <a:ln>
            <a:noFill/>
          </a:ln>
        </p:spPr>
      </p:pic>
      <p:sp>
        <p:nvSpPr>
          <p:cNvPr id="3883" name="Google Shape;3883;p254"/>
          <p:cNvSpPr/>
          <p:nvPr/>
        </p:nvSpPr>
        <p:spPr>
          <a:xfrm>
            <a:off x="6702825" y="2589075"/>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84" name="Google Shape;3884;p254"/>
          <p:cNvSpPr/>
          <p:nvPr/>
        </p:nvSpPr>
        <p:spPr>
          <a:xfrm>
            <a:off x="467775" y="757350"/>
            <a:ext cx="1973400" cy="2416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85" name="Google Shape;3885;p254"/>
          <p:cNvSpPr txBox="1"/>
          <p:nvPr/>
        </p:nvSpPr>
        <p:spPr>
          <a:xfrm>
            <a:off x="382900" y="60425"/>
            <a:ext cx="20580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Back to past paper selector</a:t>
            </a:r>
            <a:endParaRPr sz="1000" i="1">
              <a:solidFill>
                <a:schemeClr val="dk1"/>
              </a:solidFill>
            </a:endParaRPr>
          </a:p>
        </p:txBody>
      </p:sp>
      <p:sp>
        <p:nvSpPr>
          <p:cNvPr id="3886" name="Google Shape;3886;p25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 action="ppaction://hlinkshowjump?jump=previousslide"/>
              </a:rPr>
              <a:t>←</a:t>
            </a:r>
            <a:endParaRPr sz="1800">
              <a:solidFill>
                <a:schemeClr val="dk2"/>
              </a:solidFill>
            </a:endParaRP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Shape 3890"/>
        <p:cNvGrpSpPr/>
        <p:nvPr/>
      </p:nvGrpSpPr>
      <p:grpSpPr>
        <a:xfrm>
          <a:off x="0" y="0"/>
          <a:ext cx="0" cy="0"/>
          <a:chOff x="0" y="0"/>
          <a:chExt cx="0" cy="0"/>
        </a:xfrm>
      </p:grpSpPr>
      <p:sp>
        <p:nvSpPr>
          <p:cNvPr id="3891" name="Google Shape;3891;p255"/>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3892" name="Google Shape;3892;p255"/>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3893" name="Google Shape;3893;p255">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3894" name="Google Shape;3894;p255">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3895" name="Google Shape;3895;p255">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3896" name="Google Shape;3896;p255">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3897" name="Google Shape;3897;p255">
            <a:hlinkClick r:id="rId7"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
        <p:nvSpPr>
          <p:cNvPr id="3898" name="Google Shape;3898;p255">
            <a:hlinkClick r:id="rId8"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7"/>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Radioactivity</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21" name="Google Shape;321;p37"/>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2024</a:t>
            </a:r>
            <a:r>
              <a:rPr lang="en-GB">
                <a:solidFill>
                  <a:schemeClr val="dk1"/>
                </a:solidFill>
              </a:rPr>
              <a:t> Q13</a:t>
            </a:r>
            <a:endParaRPr/>
          </a:p>
        </p:txBody>
      </p:sp>
      <p:sp>
        <p:nvSpPr>
          <p:cNvPr id="322" name="Google Shape;322;p3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23" name="Google Shape;323;p37"/>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324" name="Google Shape;324;p37"/>
          <p:cNvSpPr txBox="1"/>
          <p:nvPr/>
        </p:nvSpPr>
        <p:spPr>
          <a:xfrm>
            <a:off x="382900" y="1187000"/>
            <a:ext cx="4189200" cy="19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Two students are discussing radiation.</a:t>
            </a:r>
            <a:endParaRPr/>
          </a:p>
          <a:p>
            <a:pPr marL="0" lvl="0" indent="0" algn="l" rtl="0">
              <a:spcBef>
                <a:spcPts val="0"/>
              </a:spcBef>
              <a:spcAft>
                <a:spcPts val="0"/>
              </a:spcAft>
              <a:buNone/>
            </a:pPr>
            <a:endParaRPr/>
          </a:p>
          <a:p>
            <a:pPr marL="0" lvl="0" indent="0" algn="l" rtl="0">
              <a:spcBef>
                <a:spcPts val="0"/>
              </a:spcBef>
              <a:spcAft>
                <a:spcPts val="0"/>
              </a:spcAft>
              <a:buNone/>
            </a:pPr>
            <a:r>
              <a:rPr lang="en-GB"/>
              <a:t>The first student states: </a:t>
            </a:r>
            <a:r>
              <a:rPr lang="en-GB" i="1"/>
              <a:t>‘All radiation is dangerous, so we should never allow ourselves to be exposed to it.’ </a:t>
            </a:r>
            <a:endParaRPr i="1"/>
          </a:p>
          <a:p>
            <a:pPr marL="0" lvl="0" indent="0" algn="l" rtl="0">
              <a:spcBef>
                <a:spcPts val="0"/>
              </a:spcBef>
              <a:spcAft>
                <a:spcPts val="0"/>
              </a:spcAft>
              <a:buNone/>
            </a:pPr>
            <a:endParaRPr/>
          </a:p>
          <a:p>
            <a:pPr marL="0" lvl="0" indent="0" algn="l" rtl="0">
              <a:spcBef>
                <a:spcPts val="0"/>
              </a:spcBef>
              <a:spcAft>
                <a:spcPts val="0"/>
              </a:spcAft>
              <a:buNone/>
            </a:pPr>
            <a:r>
              <a:rPr lang="en-GB"/>
              <a:t>The second student states: </a:t>
            </a:r>
            <a:r>
              <a:rPr lang="en-GB" i="1"/>
              <a:t>‘No, it’s only nuclear radiation that we need to worry about.’ </a:t>
            </a:r>
            <a:endParaRPr/>
          </a:p>
        </p:txBody>
      </p:sp>
      <p:sp>
        <p:nvSpPr>
          <p:cNvPr id="325" name="Google Shape;325;p37"/>
          <p:cNvSpPr txBox="1"/>
          <p:nvPr/>
        </p:nvSpPr>
        <p:spPr>
          <a:xfrm>
            <a:off x="4724375" y="1033325"/>
            <a:ext cx="4287600" cy="3740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Physics to consider:</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This question primarily relates to the difference between ionising and non-ionising radiation. Nuclear radiation, i.e., radiation emitted from the nucleus of the atom, is ionising (alpha, beta and gamma). These types of radiation can ionise the atoms in our body, changing the chemical structure and potentially causing cells to mutate.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Non-ionising radiation, for example radio waves, microwaves and infrared have different sources, and are considered safer. However microwaves emitted from a microwave oven high intensity, and can heat molecules of water.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Since our body is made of water exposing ourselves to the amount of power generated by a microwave oven would be dangerous, however low intensity microwaves from mobile phones and wifi routers are not dangerous.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Same can be said for infrared. It is not dangerous, but from high power sources the amount of IR could burn our skin.</a:t>
            </a:r>
            <a:endParaRPr sz="1100">
              <a:solidFill>
                <a:schemeClr val="dk1"/>
              </a:solidFill>
            </a:endParaRPr>
          </a:p>
        </p:txBody>
      </p:sp>
      <p:sp>
        <p:nvSpPr>
          <p:cNvPr id="326" name="Google Shape;326;p37"/>
          <p:cNvSpPr txBox="1"/>
          <p:nvPr/>
        </p:nvSpPr>
        <p:spPr>
          <a:xfrm>
            <a:off x="382900" y="3042500"/>
            <a:ext cx="40986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Using your knowledge of physics, comment on the students’ statements.</a:t>
            </a:r>
            <a:endParaRPr/>
          </a:p>
        </p:txBody>
      </p:sp>
      <p:pic>
        <p:nvPicPr>
          <p:cNvPr id="327" name="Google Shape;327;p37">
            <a:hlinkClick r:id="rId4"/>
          </p:cNvPr>
          <p:cNvPicPr preferRelativeResize="0"/>
          <p:nvPr/>
        </p:nvPicPr>
        <p:blipFill>
          <a:blip r:embed="rId5">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38"/>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GB" b="1">
                <a:latin typeface="Nunito"/>
                <a:ea typeface="Nunito"/>
                <a:cs typeface="Nunito"/>
                <a:sym typeface="Nunito"/>
              </a:rPr>
              <a:t>Properties of matter</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33" name="Google Shape;333;p38"/>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2015</a:t>
            </a:r>
            <a:r>
              <a:rPr lang="en-GB">
                <a:solidFill>
                  <a:schemeClr val="dk1"/>
                </a:solidFill>
              </a:rPr>
              <a:t> Q4</a:t>
            </a:r>
            <a:endParaRPr/>
          </a:p>
        </p:txBody>
      </p:sp>
      <p:sp>
        <p:nvSpPr>
          <p:cNvPr id="334" name="Google Shape;334;p3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35" name="Google Shape;335;p38"/>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336" name="Google Shape;336;p38"/>
          <p:cNvSpPr txBox="1"/>
          <p:nvPr/>
        </p:nvSpPr>
        <p:spPr>
          <a:xfrm>
            <a:off x="382900" y="1187000"/>
            <a:ext cx="4189200" cy="255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science technician removes two metal blocks from an oven. Immediately after the blocks are removed from the oven the technician measures the temperature of each block, using an infrared thermometer. The temperature of each block is </a:t>
            </a:r>
            <a:r>
              <a:rPr lang="en-GB" b="1"/>
              <a:t>230 ºC</a:t>
            </a:r>
            <a:r>
              <a:rPr lang="en-GB"/>
              <a:t>.</a:t>
            </a:r>
            <a:endParaRPr/>
          </a:p>
          <a:p>
            <a:pPr marL="0" lvl="0" indent="0" algn="l" rtl="0">
              <a:spcBef>
                <a:spcPts val="0"/>
              </a:spcBef>
              <a:spcAft>
                <a:spcPts val="0"/>
              </a:spcAft>
              <a:buNone/>
            </a:pPr>
            <a:endParaRPr/>
          </a:p>
          <a:p>
            <a:pPr marL="0" lvl="0" indent="0" algn="l" rtl="0">
              <a:spcBef>
                <a:spcPts val="0"/>
              </a:spcBef>
              <a:spcAft>
                <a:spcPts val="0"/>
              </a:spcAft>
              <a:buNone/>
            </a:pPr>
            <a:r>
              <a:rPr lang="en-GB"/>
              <a:t>After several minutes the temperature of each block is measured again. One block is now at a temperature of </a:t>
            </a:r>
            <a:r>
              <a:rPr lang="en-GB" b="1"/>
              <a:t>123 ºC</a:t>
            </a:r>
            <a:r>
              <a:rPr lang="en-GB"/>
              <a:t> and the other block is at a temperature of </a:t>
            </a:r>
            <a:r>
              <a:rPr lang="en-GB" b="1"/>
              <a:t>187 ºC</a:t>
            </a:r>
            <a:r>
              <a:rPr lang="en-GB"/>
              <a:t>.</a:t>
            </a:r>
            <a:endParaRPr/>
          </a:p>
        </p:txBody>
      </p:sp>
      <p:sp>
        <p:nvSpPr>
          <p:cNvPr id="337" name="Google Shape;337;p38"/>
          <p:cNvSpPr txBox="1"/>
          <p:nvPr/>
        </p:nvSpPr>
        <p:spPr>
          <a:xfrm>
            <a:off x="4724475" y="1194650"/>
            <a:ext cx="4287600" cy="35709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The main focus of this question relates to specific heat capacity, but answers can include other reasons why one block cools much faster than the other.</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Since, ΔT = E</a:t>
            </a:r>
            <a:r>
              <a:rPr lang="en-GB" sz="1100" baseline="-25000">
                <a:solidFill>
                  <a:schemeClr val="dk1"/>
                </a:solidFill>
              </a:rPr>
              <a:t>h</a:t>
            </a:r>
            <a:r>
              <a:rPr lang="en-GB" sz="1100">
                <a:solidFill>
                  <a:schemeClr val="dk1"/>
                </a:solidFill>
              </a:rPr>
              <a:t>/mc, the temperature drop is dependent on the rate of heat loss, the mass of the block and the specific heat capacity of the block.</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Firstly, specific heat capacity. You could define this, and explain that the block that cools down quicker may have a lower specific heat capacity. This means it needs to lose less energy for the temperature to drop by 1 degree.</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Other factors that would affect the temperature drop include the mass of the blocks (the smaller mass would fall in temperature faster (see equation E</a:t>
            </a:r>
            <a:r>
              <a:rPr lang="en-GB" sz="1100" baseline="-25000">
                <a:solidFill>
                  <a:schemeClr val="dk1"/>
                </a:solidFill>
              </a:rPr>
              <a:t>h</a:t>
            </a:r>
            <a:r>
              <a:rPr lang="en-GB" sz="1100">
                <a:solidFill>
                  <a:schemeClr val="dk1"/>
                </a:solidFill>
              </a:rPr>
              <a:t> = mcΔT)), but also the rate of energy transfer due to the colour of block, what surface the block is placed on and the surrounding temperature would affect how quickly the block loses heat energy and therefore changes temperature.</a:t>
            </a:r>
            <a:endParaRPr sz="1100">
              <a:solidFill>
                <a:schemeClr val="dk1"/>
              </a:solidFill>
            </a:endParaRPr>
          </a:p>
        </p:txBody>
      </p:sp>
      <p:sp>
        <p:nvSpPr>
          <p:cNvPr id="338" name="Google Shape;338;p38"/>
          <p:cNvSpPr txBox="1"/>
          <p:nvPr/>
        </p:nvSpPr>
        <p:spPr>
          <a:xfrm>
            <a:off x="382900" y="3934250"/>
            <a:ext cx="4057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Using your knowledge of physics, comment on possible explanations for this difference in temperature.</a:t>
            </a:r>
            <a:endParaRPr>
              <a:solidFill>
                <a:schemeClr val="dk1"/>
              </a:solidFill>
            </a:endParaRPr>
          </a:p>
        </p:txBody>
      </p:sp>
      <p:pic>
        <p:nvPicPr>
          <p:cNvPr id="339" name="Google Shape;339;p38">
            <a:hlinkClick r:id="rId4"/>
          </p:cNvPr>
          <p:cNvPicPr preferRelativeResize="0"/>
          <p:nvPr/>
        </p:nvPicPr>
        <p:blipFill>
          <a:blip r:embed="rId5">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39"/>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GB" b="1">
                <a:latin typeface="Nunito"/>
                <a:ea typeface="Nunito"/>
                <a:cs typeface="Nunito"/>
                <a:sym typeface="Nunito"/>
              </a:rPr>
              <a:t>Properties of matter</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45" name="Google Shape;345;p39"/>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2017</a:t>
            </a:r>
            <a:r>
              <a:rPr lang="en-GB">
                <a:solidFill>
                  <a:schemeClr val="dk1"/>
                </a:solidFill>
              </a:rPr>
              <a:t> Q10</a:t>
            </a:r>
            <a:endParaRPr/>
          </a:p>
        </p:txBody>
      </p:sp>
      <p:sp>
        <p:nvSpPr>
          <p:cNvPr id="346" name="Google Shape;346;p3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47" name="Google Shape;347;p39"/>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348" name="Google Shape;348;p39"/>
          <p:cNvSpPr txBox="1"/>
          <p:nvPr/>
        </p:nvSpPr>
        <p:spPr>
          <a:xfrm>
            <a:off x="382900" y="1187000"/>
            <a:ext cx="41892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An articulated lorry has six pairs of wheels.</a:t>
            </a:r>
            <a:endParaRPr/>
          </a:p>
          <a:p>
            <a:pPr marL="0" lvl="0" indent="0" algn="l" rtl="0">
              <a:spcBef>
                <a:spcPts val="0"/>
              </a:spcBef>
              <a:spcAft>
                <a:spcPts val="0"/>
              </a:spcAft>
              <a:buNone/>
            </a:pPr>
            <a:endParaRPr/>
          </a:p>
          <a:p>
            <a:pPr marL="0" lvl="0" indent="0" algn="l" rtl="0">
              <a:spcBef>
                <a:spcPts val="0"/>
              </a:spcBef>
              <a:spcAft>
                <a:spcPts val="0"/>
              </a:spcAft>
              <a:buNone/>
            </a:pPr>
            <a:r>
              <a:rPr lang="en-GB"/>
              <a:t>One pair of wheels can be raised off the ground.</a:t>
            </a:r>
            <a:endParaRPr/>
          </a:p>
          <a:p>
            <a:pPr marL="0" lvl="0" indent="0" algn="l" rtl="0">
              <a:spcBef>
                <a:spcPts val="0"/>
              </a:spcBef>
              <a:spcAft>
                <a:spcPts val="0"/>
              </a:spcAft>
              <a:buNone/>
            </a:pPr>
            <a:endParaRPr/>
          </a:p>
        </p:txBody>
      </p:sp>
      <p:sp>
        <p:nvSpPr>
          <p:cNvPr id="349" name="Google Shape;349;p39"/>
          <p:cNvSpPr txBox="1"/>
          <p:nvPr/>
        </p:nvSpPr>
        <p:spPr>
          <a:xfrm>
            <a:off x="4724475" y="1070050"/>
            <a:ext cx="4287600" cy="34017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Key areas to consider:</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Why would lorry need to lower its wheels…?</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To add more friction when it is slippy. You could discuss causes of reduced friction on road…gravel, moisture, ice etc. and explain what friction is.</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When the lorry carries more load so there is more weight (explain how weight relates to mass) - this leads to ideas about pressure…</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Pressure is force per unit area. If the weight is greater, the downward force is greater therefore the pressure would increase (as pressure = force/area).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To reduce this pressure, wheels would be lowered to increase surface area. This is important when the lorry is travelling over soft ground, were the large pressure could cause the lorry to get stuck.</a:t>
            </a:r>
            <a:endParaRPr sz="1100">
              <a:solidFill>
                <a:schemeClr val="dk1"/>
              </a:solidFill>
            </a:endParaRPr>
          </a:p>
        </p:txBody>
      </p:sp>
      <p:pic>
        <p:nvPicPr>
          <p:cNvPr id="350" name="Google Shape;350;p39"/>
          <p:cNvPicPr preferRelativeResize="0"/>
          <p:nvPr/>
        </p:nvPicPr>
        <p:blipFill>
          <a:blip r:embed="rId4">
            <a:alphaModFix/>
          </a:blip>
          <a:stretch>
            <a:fillRect/>
          </a:stretch>
        </p:blipFill>
        <p:spPr>
          <a:xfrm>
            <a:off x="469500" y="2233693"/>
            <a:ext cx="3691850" cy="937375"/>
          </a:xfrm>
          <a:prstGeom prst="rect">
            <a:avLst/>
          </a:prstGeom>
          <a:noFill/>
          <a:ln>
            <a:noFill/>
          </a:ln>
        </p:spPr>
      </p:pic>
      <p:sp>
        <p:nvSpPr>
          <p:cNvPr id="351" name="Google Shape;351;p39"/>
          <p:cNvSpPr txBox="1"/>
          <p:nvPr/>
        </p:nvSpPr>
        <p:spPr>
          <a:xfrm>
            <a:off x="382900" y="3640450"/>
            <a:ext cx="3940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your knowledge of physics, comment on situations in which the wheels may be raised or lowered.</a:t>
            </a:r>
            <a:endParaRPr/>
          </a:p>
        </p:txBody>
      </p:sp>
      <p:pic>
        <p:nvPicPr>
          <p:cNvPr id="352" name="Google Shape;352;p39">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0"/>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Properties of matter</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58" name="Google Shape;358;p40"/>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2022</a:t>
            </a:r>
            <a:r>
              <a:rPr lang="en-GB">
                <a:solidFill>
                  <a:schemeClr val="dk1"/>
                </a:solidFill>
              </a:rPr>
              <a:t> Q12b</a:t>
            </a:r>
            <a:endParaRPr/>
          </a:p>
        </p:txBody>
      </p:sp>
      <p:sp>
        <p:nvSpPr>
          <p:cNvPr id="359" name="Google Shape;359;p4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60" name="Google Shape;360;p40"/>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361" name="Google Shape;361;p40"/>
          <p:cNvSpPr txBox="1"/>
          <p:nvPr/>
        </p:nvSpPr>
        <p:spPr>
          <a:xfrm>
            <a:off x="382900" y="1187000"/>
            <a:ext cx="41892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solar shower consists of a heavy-duty plastic bag, with a matt black surface and a shiny silver surface, connected to a hose and shower head. The bag uses infrared radiation from the Sun to heat water for a shower, when camping.</a:t>
            </a:r>
            <a:endParaRPr/>
          </a:p>
        </p:txBody>
      </p:sp>
      <p:sp>
        <p:nvSpPr>
          <p:cNvPr id="362" name="Google Shape;362;p40"/>
          <p:cNvSpPr txBox="1"/>
          <p:nvPr/>
        </p:nvSpPr>
        <p:spPr>
          <a:xfrm>
            <a:off x="4663800" y="2181400"/>
            <a:ext cx="4287600" cy="17085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Physics to focus on:</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Black colours absorb heat, whereas shiny surfaces reflect heat - and how this is utilised to make the shower bag.</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Pressure changes of water in bag as liquid gets heated by sun.</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Gravitational potential energy stored in the water converted to kinetic energy as it falls through the shower head.</a:t>
            </a:r>
            <a:endParaRPr sz="1100">
              <a:solidFill>
                <a:schemeClr val="dk1"/>
              </a:solidFill>
            </a:endParaRPr>
          </a:p>
        </p:txBody>
      </p:sp>
      <p:sp>
        <p:nvSpPr>
          <p:cNvPr id="363" name="Google Shape;363;p40"/>
          <p:cNvSpPr txBox="1"/>
          <p:nvPr/>
        </p:nvSpPr>
        <p:spPr>
          <a:xfrm>
            <a:off x="4663800" y="1282500"/>
            <a:ext cx="42876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your knowledge of physics, comment on how the solar shower works.</a:t>
            </a:r>
            <a:endParaRPr/>
          </a:p>
        </p:txBody>
      </p:sp>
      <p:pic>
        <p:nvPicPr>
          <p:cNvPr id="364" name="Google Shape;364;p40"/>
          <p:cNvPicPr preferRelativeResize="0"/>
          <p:nvPr/>
        </p:nvPicPr>
        <p:blipFill>
          <a:blip r:embed="rId4">
            <a:alphaModFix/>
          </a:blip>
          <a:stretch>
            <a:fillRect/>
          </a:stretch>
        </p:blipFill>
        <p:spPr>
          <a:xfrm>
            <a:off x="1254150" y="2554150"/>
            <a:ext cx="2198000" cy="1756275"/>
          </a:xfrm>
          <a:prstGeom prst="rect">
            <a:avLst/>
          </a:prstGeom>
          <a:noFill/>
          <a:ln>
            <a:noFill/>
          </a:ln>
        </p:spPr>
      </p:pic>
      <p:pic>
        <p:nvPicPr>
          <p:cNvPr id="365" name="Google Shape;365;p40">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41"/>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71" name="Google Shape;371;p41"/>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2014 </a:t>
            </a:r>
            <a:r>
              <a:rPr lang="en-GB">
                <a:solidFill>
                  <a:schemeClr val="dk1"/>
                </a:solidFill>
              </a:rPr>
              <a:t>Q9</a:t>
            </a:r>
            <a:endParaRPr/>
          </a:p>
        </p:txBody>
      </p:sp>
      <p:sp>
        <p:nvSpPr>
          <p:cNvPr id="372" name="Google Shape;372;p4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73" name="Google Shape;373;p41"/>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374" name="Google Shape;374;p41"/>
          <p:cNvSpPr txBox="1"/>
          <p:nvPr/>
        </p:nvSpPr>
        <p:spPr>
          <a:xfrm>
            <a:off x="382900" y="1187000"/>
            <a:ext cx="4189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communications satellite is used to transmit live television broadcasts from the UK to Canada.</a:t>
            </a:r>
            <a:endParaRPr/>
          </a:p>
        </p:txBody>
      </p:sp>
      <p:sp>
        <p:nvSpPr>
          <p:cNvPr id="375" name="Google Shape;375;p41"/>
          <p:cNvSpPr txBox="1"/>
          <p:nvPr/>
        </p:nvSpPr>
        <p:spPr>
          <a:xfrm>
            <a:off x="4724475" y="1194650"/>
            <a:ext cx="4287600" cy="3740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The premise of this question relates to a misunderstanding of the term geostationary satellite.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Define what a geostationary satellite is and state that for communication between UK and Canada via satellites the satellite needs to stay at the same location above the earth’s surface. A drawing would help with this.</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Ground based transmitters (also likely to be satellite transmitters - you could explain how curved reflectors work) can send microwave signals to the fixed location in the sky where the satellite is, and this signal can then be amplified and relayed to the ground receiver in the other country.</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However it is important to state clearly that a geostationary satellite is moving - it acts like a projectile with a horizontal velocity and a vertical acceleration, as it orbits the earth. It’s just that the earth spins on its own axis with the same period.</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Could also discuss speed of signal and give examples of speed, distance and time calculations.</a:t>
            </a:r>
            <a:endParaRPr sz="1100">
              <a:solidFill>
                <a:schemeClr val="dk1"/>
              </a:solidFill>
            </a:endParaRPr>
          </a:p>
        </p:txBody>
      </p:sp>
      <p:sp>
        <p:nvSpPr>
          <p:cNvPr id="376" name="Google Shape;376;p41"/>
          <p:cNvSpPr txBox="1"/>
          <p:nvPr/>
        </p:nvSpPr>
        <p:spPr>
          <a:xfrm>
            <a:off x="382900" y="3340925"/>
            <a:ext cx="39405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A student states that, to allow the live television broadcasts to be received in Canada, it is important that the satellite does not move.</a:t>
            </a:r>
            <a:endParaRPr/>
          </a:p>
        </p:txBody>
      </p:sp>
      <p:pic>
        <p:nvPicPr>
          <p:cNvPr id="377" name="Google Shape;377;p41"/>
          <p:cNvPicPr preferRelativeResize="0"/>
          <p:nvPr/>
        </p:nvPicPr>
        <p:blipFill>
          <a:blip r:embed="rId4">
            <a:alphaModFix/>
          </a:blip>
          <a:stretch>
            <a:fillRect/>
          </a:stretch>
        </p:blipFill>
        <p:spPr>
          <a:xfrm>
            <a:off x="639863" y="1849513"/>
            <a:ext cx="3695774" cy="1444475"/>
          </a:xfrm>
          <a:prstGeom prst="rect">
            <a:avLst/>
          </a:prstGeom>
          <a:noFill/>
          <a:ln>
            <a:noFill/>
          </a:ln>
        </p:spPr>
      </p:pic>
      <p:sp>
        <p:nvSpPr>
          <p:cNvPr id="378" name="Google Shape;378;p41"/>
          <p:cNvSpPr txBox="1"/>
          <p:nvPr/>
        </p:nvSpPr>
        <p:spPr>
          <a:xfrm>
            <a:off x="382900" y="4319450"/>
            <a:ext cx="39405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Use your knowledge of physics to comment on this statement.</a:t>
            </a:r>
            <a:endParaRPr/>
          </a:p>
        </p:txBody>
      </p:sp>
      <p:pic>
        <p:nvPicPr>
          <p:cNvPr id="379" name="Google Shape;379;p41">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76" name="Google Shape;76;p15"/>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77" name="Google Shape;77;p15">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78" name="Google Shape;78;p15">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79" name="Google Shape;79;p15">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80" name="Google Shape;80;p15">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81" name="Google Shape;81;p15">
            <a:hlinkClick r:id="rId7"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
        <p:nvSpPr>
          <p:cNvPr id="82" name="Google Shape;82;p15">
            <a:hlinkClick r:id="rId8"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42"/>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85" name="Google Shape;385;p42"/>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2015 </a:t>
            </a:r>
            <a:r>
              <a:rPr lang="en-GB">
                <a:solidFill>
                  <a:schemeClr val="dk1"/>
                </a:solidFill>
              </a:rPr>
              <a:t>Q10</a:t>
            </a:r>
            <a:endParaRPr/>
          </a:p>
        </p:txBody>
      </p:sp>
      <p:sp>
        <p:nvSpPr>
          <p:cNvPr id="386" name="Google Shape;386;p4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387" name="Google Shape;387;p42"/>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388" name="Google Shape;388;p42"/>
          <p:cNvSpPr txBox="1"/>
          <p:nvPr/>
        </p:nvSpPr>
        <p:spPr>
          <a:xfrm>
            <a:off x="382900" y="1187000"/>
            <a:ext cx="41892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Space exploration involves placing astronauts in difficult environments.</a:t>
            </a:r>
            <a:endParaRPr/>
          </a:p>
          <a:p>
            <a:pPr marL="0" lvl="0" indent="0" algn="l" rtl="0">
              <a:spcBef>
                <a:spcPts val="0"/>
              </a:spcBef>
              <a:spcAft>
                <a:spcPts val="0"/>
              </a:spcAft>
              <a:buNone/>
            </a:pPr>
            <a:endParaRPr/>
          </a:p>
          <a:p>
            <a:pPr marL="0" lvl="0" indent="0" algn="l" rtl="0">
              <a:spcBef>
                <a:spcPts val="0"/>
              </a:spcBef>
              <a:spcAft>
                <a:spcPts val="0"/>
              </a:spcAft>
              <a:buNone/>
            </a:pPr>
            <a:r>
              <a:rPr lang="en-GB"/>
              <a:t>Despite this, many people believe the benefits of space exploration outweigh the risks.</a:t>
            </a:r>
            <a:endParaRPr/>
          </a:p>
        </p:txBody>
      </p:sp>
      <p:sp>
        <p:nvSpPr>
          <p:cNvPr id="389" name="Google Shape;389;p42"/>
          <p:cNvSpPr txBox="1"/>
          <p:nvPr/>
        </p:nvSpPr>
        <p:spPr>
          <a:xfrm>
            <a:off x="4572100" y="1033325"/>
            <a:ext cx="4440000" cy="40791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This question links directly to learning intentions in the course spec document:</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Awareness of the challenges of space travel: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 travelling large distances with the possible solution of attaining high velocity by using ion drive (producing a small unbalanced force over an extended period of time)  </a:t>
            </a: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travelling large distances using a ‘catapult’ from a fast moving asteroid, moon or planet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manoeuvring a spacecraft in a zero friction environment, possibly to dock with the ISS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maintaining sufficient energy to operate life support systems in a spacecraft, with the possible solution of using solar cells with area that varies with distance from the Sun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Awareness of the risks associated with manned space exploration:  fuel load on take-off  </a:t>
            </a: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potential exposure to radiation  </a:t>
            </a: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pressure differential  </a:t>
            </a: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re-entry through an atmosphere</a:t>
            </a:r>
            <a:endParaRPr sz="1100">
              <a:solidFill>
                <a:schemeClr val="dk1"/>
              </a:solidFill>
            </a:endParaRPr>
          </a:p>
        </p:txBody>
      </p:sp>
      <p:sp>
        <p:nvSpPr>
          <p:cNvPr id="390" name="Google Shape;390;p42"/>
          <p:cNvSpPr txBox="1"/>
          <p:nvPr/>
        </p:nvSpPr>
        <p:spPr>
          <a:xfrm>
            <a:off x="311700" y="3987625"/>
            <a:ext cx="39405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your knowledge of physics, comment on the benefits and/or risks of space exploration.</a:t>
            </a:r>
            <a:endParaRPr/>
          </a:p>
        </p:txBody>
      </p:sp>
      <p:pic>
        <p:nvPicPr>
          <p:cNvPr id="391" name="Google Shape;391;p42"/>
          <p:cNvPicPr preferRelativeResize="0"/>
          <p:nvPr/>
        </p:nvPicPr>
        <p:blipFill>
          <a:blip r:embed="rId4">
            <a:alphaModFix/>
          </a:blip>
          <a:stretch>
            <a:fillRect/>
          </a:stretch>
        </p:blipFill>
        <p:spPr>
          <a:xfrm>
            <a:off x="1481472" y="2529737"/>
            <a:ext cx="1362649" cy="1377251"/>
          </a:xfrm>
          <a:prstGeom prst="rect">
            <a:avLst/>
          </a:prstGeom>
          <a:noFill/>
          <a:ln>
            <a:noFill/>
          </a:ln>
        </p:spPr>
      </p:pic>
      <p:pic>
        <p:nvPicPr>
          <p:cNvPr id="392" name="Google Shape;392;p42">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43"/>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398" name="Google Shape;398;p43"/>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SQP</a:t>
            </a:r>
            <a:r>
              <a:rPr lang="en-GB">
                <a:solidFill>
                  <a:schemeClr val="dk1"/>
                </a:solidFill>
              </a:rPr>
              <a:t> Q4</a:t>
            </a:r>
            <a:endParaRPr/>
          </a:p>
        </p:txBody>
      </p:sp>
      <p:sp>
        <p:nvSpPr>
          <p:cNvPr id="399" name="Google Shape;399;p4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400" name="Google Shape;400;p43"/>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401" name="Google Shape;401;p43"/>
          <p:cNvSpPr txBox="1"/>
          <p:nvPr/>
        </p:nvSpPr>
        <p:spPr>
          <a:xfrm>
            <a:off x="393150" y="1110163"/>
            <a:ext cx="4189200" cy="194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In October 2012, a skydiver jumped from a balloon at a height of </a:t>
            </a:r>
            <a:r>
              <a:rPr lang="en-GB" b="1"/>
              <a:t>39 km</a:t>
            </a:r>
            <a:r>
              <a:rPr lang="en-GB"/>
              <a:t> above the surface of the Earth.</a:t>
            </a:r>
            <a:endParaRPr/>
          </a:p>
          <a:p>
            <a:pPr marL="0" lvl="0" indent="0" algn="l" rtl="0">
              <a:spcBef>
                <a:spcPts val="1000"/>
              </a:spcBef>
              <a:spcAft>
                <a:spcPts val="0"/>
              </a:spcAft>
              <a:buNone/>
            </a:pPr>
            <a:r>
              <a:rPr lang="en-GB"/>
              <a:t>He became the first person to jump from this height.</a:t>
            </a:r>
            <a:endParaRPr/>
          </a:p>
          <a:p>
            <a:pPr marL="0" lvl="0" indent="0" algn="l" rtl="0">
              <a:spcBef>
                <a:spcPts val="1000"/>
              </a:spcBef>
              <a:spcAft>
                <a:spcPts val="0"/>
              </a:spcAft>
              <a:buNone/>
            </a:pPr>
            <a:r>
              <a:rPr lang="en-GB"/>
              <a:t>He also became the first human to fall at speeds higher than the speed of sound in air.</a:t>
            </a:r>
            <a:endParaRPr/>
          </a:p>
        </p:txBody>
      </p:sp>
      <p:sp>
        <p:nvSpPr>
          <p:cNvPr id="402" name="Google Shape;402;p43"/>
          <p:cNvSpPr txBox="1"/>
          <p:nvPr/>
        </p:nvSpPr>
        <p:spPr>
          <a:xfrm>
            <a:off x="4765275" y="1237975"/>
            <a:ext cx="4246800" cy="3740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Points to consider relating to challenges:</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Low air pressure in upper atmosphere causing breathing difficulties.</a:t>
            </a: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(not really significant but increased exposure to cosmic rays at these heights increases risk due to biological effects of nuclear radiation).</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Extreme cold, as air traps heat from the sun, so low air pressure means very cold conditions.</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Rate of acceleration is very high (equivalent to g due to lack of air resistance, resulting in rapid speed increase, as skydiver starts to travel through thicker atmosphere, greater air resistance produces heat (like shuttle re-entering atmosphere, risk of heat causing material to catch fire, or harm diver). This heat is caused by friction - can you explain how friction generates heat?</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Challenges of deceleration - knowing when to deploy parachute so that diver comes to a suitable landing speed in time (as more time is required to decelerate from this high speed).</a:t>
            </a:r>
            <a:endParaRPr sz="1100">
              <a:solidFill>
                <a:schemeClr val="dk1"/>
              </a:solidFill>
            </a:endParaRPr>
          </a:p>
        </p:txBody>
      </p:sp>
      <p:sp>
        <p:nvSpPr>
          <p:cNvPr id="403" name="Google Shape;403;p43"/>
          <p:cNvSpPr txBox="1"/>
          <p:nvPr/>
        </p:nvSpPr>
        <p:spPr>
          <a:xfrm>
            <a:off x="311700" y="4200475"/>
            <a:ext cx="3940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your knowledge of physics, comment on the challenges faced by the skydiver when making this jump.</a:t>
            </a:r>
            <a:endParaRPr/>
          </a:p>
        </p:txBody>
      </p:sp>
      <p:pic>
        <p:nvPicPr>
          <p:cNvPr id="404" name="Google Shape;404;p43"/>
          <p:cNvPicPr preferRelativeResize="0"/>
          <p:nvPr/>
        </p:nvPicPr>
        <p:blipFill>
          <a:blip r:embed="rId4">
            <a:alphaModFix/>
          </a:blip>
          <a:stretch>
            <a:fillRect/>
          </a:stretch>
        </p:blipFill>
        <p:spPr>
          <a:xfrm>
            <a:off x="1483000" y="2994101"/>
            <a:ext cx="1597903" cy="1119900"/>
          </a:xfrm>
          <a:prstGeom prst="rect">
            <a:avLst/>
          </a:prstGeom>
          <a:noFill/>
          <a:ln>
            <a:noFill/>
          </a:ln>
        </p:spPr>
      </p:pic>
      <p:pic>
        <p:nvPicPr>
          <p:cNvPr id="405" name="Google Shape;405;p43">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44"/>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411" name="Google Shape;411;p44"/>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2018</a:t>
            </a:r>
            <a:r>
              <a:rPr lang="en-GB">
                <a:solidFill>
                  <a:schemeClr val="dk1"/>
                </a:solidFill>
              </a:rPr>
              <a:t> Q5</a:t>
            </a:r>
            <a:endParaRPr/>
          </a:p>
        </p:txBody>
      </p:sp>
      <p:sp>
        <p:nvSpPr>
          <p:cNvPr id="412" name="Google Shape;412;p4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413" name="Google Shape;413;p44"/>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414" name="Google Shape;414;p44"/>
          <p:cNvSpPr txBox="1"/>
          <p:nvPr/>
        </p:nvSpPr>
        <p:spPr>
          <a:xfrm>
            <a:off x="382900" y="1187000"/>
            <a:ext cx="41892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group of students are watching a video clip of astronauts on board the International Space Station (ISS) as it orbits the Earth.</a:t>
            </a:r>
            <a:endParaRPr/>
          </a:p>
        </p:txBody>
      </p:sp>
      <p:sp>
        <p:nvSpPr>
          <p:cNvPr id="415" name="Google Shape;415;p44"/>
          <p:cNvSpPr txBox="1"/>
          <p:nvPr/>
        </p:nvSpPr>
        <p:spPr>
          <a:xfrm>
            <a:off x="4663800" y="2158925"/>
            <a:ext cx="4246800" cy="23859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The key idea here is that the astronauts only </a:t>
            </a:r>
            <a:r>
              <a:rPr lang="en-GB" sz="1100" i="1">
                <a:solidFill>
                  <a:schemeClr val="dk1"/>
                </a:solidFill>
              </a:rPr>
              <a:t>appear</a:t>
            </a:r>
            <a:r>
              <a:rPr lang="en-GB" sz="1100">
                <a:solidFill>
                  <a:schemeClr val="dk1"/>
                </a:solidFill>
              </a:rPr>
              <a:t> to be weightless. The gravitational field strength where the ISS orbits is not that much less than on the surface of the Earth. To say that there is no gravity in space is a big error of understanding.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The ISS orbits because it is pulled to the earth due to gravity. Therefore everything and everyone inside it are also orbiting and being pulled to the Earth.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The difference is it also has a horizontal velocity (like a projectile) so it is falling toward Earth but never hit it. The Newton’s cannon ‘thought experiment’ could be describe here. Compare the motion of the ISS to a projectile.</a:t>
            </a:r>
            <a:endParaRPr sz="1100">
              <a:solidFill>
                <a:schemeClr val="dk1"/>
              </a:solidFill>
            </a:endParaRPr>
          </a:p>
        </p:txBody>
      </p:sp>
      <p:sp>
        <p:nvSpPr>
          <p:cNvPr id="416" name="Google Shape;416;p44"/>
          <p:cNvSpPr txBox="1"/>
          <p:nvPr/>
        </p:nvSpPr>
        <p:spPr>
          <a:xfrm>
            <a:off x="382900" y="3713525"/>
            <a:ext cx="39405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One student states, ‘I would love to be weightless and float like the astronauts do on the ISS.’</a:t>
            </a:r>
            <a:endParaRPr/>
          </a:p>
        </p:txBody>
      </p:sp>
      <p:pic>
        <p:nvPicPr>
          <p:cNvPr id="417" name="Google Shape;417;p44"/>
          <p:cNvPicPr preferRelativeResize="0"/>
          <p:nvPr/>
        </p:nvPicPr>
        <p:blipFill>
          <a:blip r:embed="rId4">
            <a:alphaModFix/>
          </a:blip>
          <a:stretch>
            <a:fillRect/>
          </a:stretch>
        </p:blipFill>
        <p:spPr>
          <a:xfrm>
            <a:off x="973473" y="2018300"/>
            <a:ext cx="2285576" cy="1552250"/>
          </a:xfrm>
          <a:prstGeom prst="rect">
            <a:avLst/>
          </a:prstGeom>
          <a:noFill/>
          <a:ln>
            <a:noFill/>
          </a:ln>
        </p:spPr>
      </p:pic>
      <p:sp>
        <p:nvSpPr>
          <p:cNvPr id="418" name="Google Shape;418;p44"/>
          <p:cNvSpPr txBox="1"/>
          <p:nvPr/>
        </p:nvSpPr>
        <p:spPr>
          <a:xfrm>
            <a:off x="4663800" y="1373575"/>
            <a:ext cx="42468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Using your knowledge of physics, comment on the statement made by the student.</a:t>
            </a:r>
            <a:endParaRPr>
              <a:solidFill>
                <a:schemeClr val="dk1"/>
              </a:solidFill>
            </a:endParaRPr>
          </a:p>
        </p:txBody>
      </p:sp>
      <p:pic>
        <p:nvPicPr>
          <p:cNvPr id="419" name="Google Shape;419;p44">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45"/>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425" name="Google Shape;425;p45"/>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2019</a:t>
            </a:r>
            <a:r>
              <a:rPr lang="en-GB">
                <a:solidFill>
                  <a:schemeClr val="dk1"/>
                </a:solidFill>
              </a:rPr>
              <a:t> Q3</a:t>
            </a:r>
            <a:endParaRPr/>
          </a:p>
        </p:txBody>
      </p:sp>
      <p:sp>
        <p:nvSpPr>
          <p:cNvPr id="426" name="Google Shape;426;p4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427" name="Google Shape;427;p45"/>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428" name="Google Shape;428;p45"/>
          <p:cNvSpPr txBox="1"/>
          <p:nvPr/>
        </p:nvSpPr>
        <p:spPr>
          <a:xfrm>
            <a:off x="382900" y="1187000"/>
            <a:ext cx="4189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In 1971, the astronaut Alan Shepard hit a golf ball on the surface of the Moon.</a:t>
            </a:r>
            <a:endParaRPr/>
          </a:p>
        </p:txBody>
      </p:sp>
      <p:sp>
        <p:nvSpPr>
          <p:cNvPr id="429" name="Google Shape;429;p45"/>
          <p:cNvSpPr txBox="1"/>
          <p:nvPr/>
        </p:nvSpPr>
        <p:spPr>
          <a:xfrm>
            <a:off x="4765275" y="1234200"/>
            <a:ext cx="4246800" cy="35709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Points to consider:</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Gravitational field strength on the moon is lower. This means that when the projectile is launched (hit by the club) it will travel higher as the rate of deceleration is lower (remember, gravitational field strength is equivalent to acceleration due to gravity). This also means it will travel farther horizontally as it will take longer to fall to the ground from a higher height.</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Air resistance. There is no atmosphere on the moon, so there is no air resistance. With projectile motion on the earth, we assume the horizontal velocity is constant as there are no forces acting horizontally. In reality air resistance slows down the horizontal velocity. On the moon this would not happen and the horizontal velocity would actually be truly constant.</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Also, the vertical acceleration of a golf ball on the Earth would be constantly changing, as when it travels upward and slows down, the air resistance would get less. However on the moon the vertical acceleration is not changing.</a:t>
            </a:r>
            <a:endParaRPr sz="1100">
              <a:solidFill>
                <a:schemeClr val="dk1"/>
              </a:solidFill>
            </a:endParaRPr>
          </a:p>
        </p:txBody>
      </p:sp>
      <p:sp>
        <p:nvSpPr>
          <p:cNvPr id="430" name="Google Shape;430;p45"/>
          <p:cNvSpPr txBox="1"/>
          <p:nvPr/>
        </p:nvSpPr>
        <p:spPr>
          <a:xfrm>
            <a:off x="382900" y="3758400"/>
            <a:ext cx="39405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your knowledge of physics, comment on the similarities and/or differences between this event and hitting an identical ball on the surface of the Earth.</a:t>
            </a:r>
            <a:endParaRPr/>
          </a:p>
        </p:txBody>
      </p:sp>
      <p:pic>
        <p:nvPicPr>
          <p:cNvPr id="431" name="Google Shape;431;p45"/>
          <p:cNvPicPr preferRelativeResize="0"/>
          <p:nvPr/>
        </p:nvPicPr>
        <p:blipFill>
          <a:blip r:embed="rId4">
            <a:alphaModFix/>
          </a:blip>
          <a:stretch>
            <a:fillRect/>
          </a:stretch>
        </p:blipFill>
        <p:spPr>
          <a:xfrm>
            <a:off x="1431425" y="1831425"/>
            <a:ext cx="2092151" cy="1759000"/>
          </a:xfrm>
          <a:prstGeom prst="rect">
            <a:avLst/>
          </a:prstGeom>
          <a:noFill/>
          <a:ln>
            <a:noFill/>
          </a:ln>
        </p:spPr>
      </p:pic>
      <p:pic>
        <p:nvPicPr>
          <p:cNvPr id="432" name="Google Shape;432;p45">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46"/>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438" name="Google Shape;438;p46"/>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2020</a:t>
            </a:r>
            <a:r>
              <a:rPr lang="en-GB">
                <a:solidFill>
                  <a:schemeClr val="dk1"/>
                </a:solidFill>
              </a:rPr>
              <a:t> Q5</a:t>
            </a:r>
            <a:endParaRPr/>
          </a:p>
        </p:txBody>
      </p:sp>
      <p:sp>
        <p:nvSpPr>
          <p:cNvPr id="439" name="Google Shape;439;p4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440" name="Google Shape;440;p46"/>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441" name="Google Shape;441;p46"/>
          <p:cNvSpPr txBox="1"/>
          <p:nvPr/>
        </p:nvSpPr>
        <p:spPr>
          <a:xfrm>
            <a:off x="382900" y="1187000"/>
            <a:ext cx="41892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Andromeda Galaxy is more than 2 million light-years from Earth and is visible with the naked eye. However, there are many astronomical objects that are not visible with the naked eye.</a:t>
            </a:r>
            <a:endParaRPr/>
          </a:p>
        </p:txBody>
      </p:sp>
      <p:sp>
        <p:nvSpPr>
          <p:cNvPr id="442" name="Google Shape;442;p46"/>
          <p:cNvSpPr txBox="1"/>
          <p:nvPr/>
        </p:nvSpPr>
        <p:spPr>
          <a:xfrm>
            <a:off x="4765275" y="1337475"/>
            <a:ext cx="4246800" cy="35709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Some ideas to consider:</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Physical exploration - sending robots and people to different astronomical objects - could discuss the risks and benefits of manned space exploration.</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Observation using telescopes</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The light from stars and galaxies contains information about the chemical composition of stars. Could explain how line spectral information from starlight is used to determine the chemical makeup of the atmosphere of stars (and also exoplanets).</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Information from different parts of the EM spectrum - each part of the EM spectrum tells information about the makeup of stellar objects - see this NASA </a:t>
            </a:r>
            <a:r>
              <a:rPr lang="en-GB" sz="1100" u="sng">
                <a:solidFill>
                  <a:schemeClr val="hlink"/>
                </a:solidFill>
                <a:hlinkClick r:id="rId4"/>
              </a:rPr>
              <a:t>link</a:t>
            </a:r>
            <a:r>
              <a:rPr lang="en-GB" sz="1100">
                <a:solidFill>
                  <a:schemeClr val="dk1"/>
                </a:solidFill>
              </a:rPr>
              <a:t> (opens in new tab) for more information.</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Doppler effect - the redshift of light from galaxies tells us that the universe is expanding.</a:t>
            </a:r>
            <a:endParaRPr sz="1100">
              <a:solidFill>
                <a:schemeClr val="dk1"/>
              </a:solidFill>
            </a:endParaRPr>
          </a:p>
        </p:txBody>
      </p:sp>
      <p:sp>
        <p:nvSpPr>
          <p:cNvPr id="443" name="Google Shape;443;p46"/>
          <p:cNvSpPr txBox="1"/>
          <p:nvPr/>
        </p:nvSpPr>
        <p:spPr>
          <a:xfrm>
            <a:off x="382900" y="4012175"/>
            <a:ext cx="3940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your knowledge of physics, comment on how astronomers obtain information about astronomical objects.</a:t>
            </a:r>
            <a:endParaRPr/>
          </a:p>
        </p:txBody>
      </p:sp>
      <p:pic>
        <p:nvPicPr>
          <p:cNvPr id="444" name="Google Shape;444;p46"/>
          <p:cNvPicPr preferRelativeResize="0"/>
          <p:nvPr/>
        </p:nvPicPr>
        <p:blipFill>
          <a:blip r:embed="rId5">
            <a:alphaModFix/>
          </a:blip>
          <a:stretch>
            <a:fillRect/>
          </a:stretch>
        </p:blipFill>
        <p:spPr>
          <a:xfrm>
            <a:off x="1278250" y="2385088"/>
            <a:ext cx="2149800" cy="1475699"/>
          </a:xfrm>
          <a:prstGeom prst="rect">
            <a:avLst/>
          </a:prstGeom>
          <a:noFill/>
          <a:ln>
            <a:noFill/>
          </a:ln>
        </p:spPr>
      </p:pic>
      <p:pic>
        <p:nvPicPr>
          <p:cNvPr id="445" name="Google Shape;445;p46">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47"/>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451" name="Google Shape;451;p47"/>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2022 </a:t>
            </a:r>
            <a:r>
              <a:rPr lang="en-GB">
                <a:solidFill>
                  <a:schemeClr val="dk1"/>
                </a:solidFill>
              </a:rPr>
              <a:t>Q4</a:t>
            </a:r>
            <a:endParaRPr/>
          </a:p>
        </p:txBody>
      </p:sp>
      <p:sp>
        <p:nvSpPr>
          <p:cNvPr id="452" name="Google Shape;452;p4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453" name="Google Shape;453;p47"/>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454" name="Google Shape;454;p47"/>
          <p:cNvSpPr txBox="1"/>
          <p:nvPr/>
        </p:nvSpPr>
        <p:spPr>
          <a:xfrm>
            <a:off x="382900" y="1187000"/>
            <a:ext cx="41892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Space exploration is often in the news, yet we have only explored about 5% of the oceans on Earth.</a:t>
            </a:r>
            <a:endParaRPr/>
          </a:p>
        </p:txBody>
      </p:sp>
      <p:sp>
        <p:nvSpPr>
          <p:cNvPr id="455" name="Google Shape;455;p47"/>
          <p:cNvSpPr txBox="1"/>
          <p:nvPr/>
        </p:nvSpPr>
        <p:spPr>
          <a:xfrm>
            <a:off x="4765275" y="1237975"/>
            <a:ext cx="4246800" cy="32325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Difficult question</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Focus on the risks of space exploration content (see </a:t>
            </a:r>
            <a:r>
              <a:rPr lang="en-GB" sz="1100" u="sng">
                <a:solidFill>
                  <a:schemeClr val="hlink"/>
                </a:solidFill>
                <a:hlinkClick r:id="rId4" action="ppaction://hlinksldjump"/>
              </a:rPr>
              <a:t>2015 Q10</a:t>
            </a:r>
            <a:r>
              <a:rPr lang="en-GB" sz="1100">
                <a:solidFill>
                  <a:schemeClr val="dk1"/>
                </a:solidFill>
              </a:rPr>
              <a:t>) and compare that with issues with water pressure at depth, and how increased water pressure has an effect of reducing the volume of air - this can cause risks for divers.</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Light penetration through water is also a problem compared to the vacuum of space. However sound, in principle, can travel in water, whereas it cannot travel in a vacuum, unlike light.</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Newton’s 3rd law - in space there is nothing to push off to move forward, and slowing down has challenges due to lack of friction and air resistance. Not so much of an issue under water. Indeed, there is a large amounts of drag due to water resistance.</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Oxygen supplies are needed both in space and under water, but not much physics to say about that!</a:t>
            </a:r>
            <a:endParaRPr sz="1100">
              <a:solidFill>
                <a:schemeClr val="dk1"/>
              </a:solidFill>
            </a:endParaRPr>
          </a:p>
        </p:txBody>
      </p:sp>
      <p:sp>
        <p:nvSpPr>
          <p:cNvPr id="456" name="Google Shape;456;p47"/>
          <p:cNvSpPr txBox="1"/>
          <p:nvPr/>
        </p:nvSpPr>
        <p:spPr>
          <a:xfrm>
            <a:off x="382900" y="4012175"/>
            <a:ext cx="3940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your knowledge of physics, comment on the similarities and/or differences between space exploration and underwater exploration.</a:t>
            </a:r>
            <a:endParaRPr/>
          </a:p>
        </p:txBody>
      </p:sp>
      <p:pic>
        <p:nvPicPr>
          <p:cNvPr id="457" name="Google Shape;457;p47"/>
          <p:cNvPicPr preferRelativeResize="0"/>
          <p:nvPr/>
        </p:nvPicPr>
        <p:blipFill>
          <a:blip r:embed="rId5">
            <a:alphaModFix/>
          </a:blip>
          <a:stretch>
            <a:fillRect/>
          </a:stretch>
        </p:blipFill>
        <p:spPr>
          <a:xfrm>
            <a:off x="1045801" y="2058363"/>
            <a:ext cx="2614701" cy="1760925"/>
          </a:xfrm>
          <a:prstGeom prst="rect">
            <a:avLst/>
          </a:prstGeom>
          <a:noFill/>
          <a:ln>
            <a:noFill/>
          </a:ln>
        </p:spPr>
      </p:pic>
      <p:pic>
        <p:nvPicPr>
          <p:cNvPr id="458" name="Google Shape;458;p47">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48"/>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464" name="Google Shape;464;p48"/>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2023</a:t>
            </a:r>
            <a:r>
              <a:rPr lang="en-GB">
                <a:solidFill>
                  <a:schemeClr val="dk1"/>
                </a:solidFill>
              </a:rPr>
              <a:t> Q4</a:t>
            </a:r>
            <a:endParaRPr/>
          </a:p>
        </p:txBody>
      </p:sp>
      <p:sp>
        <p:nvSpPr>
          <p:cNvPr id="465" name="Google Shape;465;p4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466" name="Google Shape;466;p48"/>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467" name="Google Shape;467;p48"/>
          <p:cNvSpPr txBox="1"/>
          <p:nvPr/>
        </p:nvSpPr>
        <p:spPr>
          <a:xfrm>
            <a:off x="382900" y="1187000"/>
            <a:ext cx="27405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space scientist makes the following statement.</a:t>
            </a:r>
            <a:endParaRPr/>
          </a:p>
          <a:p>
            <a:pPr marL="0" lvl="0" indent="0" algn="l" rtl="0">
              <a:spcBef>
                <a:spcPts val="0"/>
              </a:spcBef>
              <a:spcAft>
                <a:spcPts val="0"/>
              </a:spcAft>
              <a:buNone/>
            </a:pPr>
            <a:endParaRPr/>
          </a:p>
          <a:p>
            <a:pPr marL="0" lvl="0" indent="0" algn="l" rtl="0">
              <a:spcBef>
                <a:spcPts val="0"/>
              </a:spcBef>
              <a:spcAft>
                <a:spcPts val="0"/>
              </a:spcAft>
              <a:buNone/>
            </a:pPr>
            <a:r>
              <a:rPr lang="en-GB" i="1"/>
              <a:t>‘Before we can have human space exploration of the solar system and beyond, we need to build a base on the Moon.’</a:t>
            </a:r>
            <a:endParaRPr/>
          </a:p>
        </p:txBody>
      </p:sp>
      <p:sp>
        <p:nvSpPr>
          <p:cNvPr id="468" name="Google Shape;468;p48"/>
          <p:cNvSpPr txBox="1"/>
          <p:nvPr/>
        </p:nvSpPr>
        <p:spPr>
          <a:xfrm>
            <a:off x="3312075" y="976025"/>
            <a:ext cx="5700000" cy="40791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Think about the risks and benefits of using the Moon as a base:</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Risks - pressure differential - there is no atmosphere on the moon, so pressurised suits are needed all the time. An impact by a micro meteor could cause a leak which would put astronauts lives at risk.</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Potential exposure to radiation - the moon does not have an atmosphere. This risks greater exposure to ionising cosmic rays from the Sun (explain ionisation). Also, the lack of atmosphere means meteors are not going to burn up like they would in Earth’s atmosphere due to friction turning the kinetic energy of the rocks into heat.</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Maintaining life support - with no obvious fuel source solar panels would need to convert the Sun’s light energy into electrical energy.</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Benefits - the Moon’s lower gravitational field would mean that less fuel and upward thrust would be required to accelerate off the surface, or with the same thrust greater accelerations would be possible as the unbalanced force would be greater (Since W = mg, lower weight due to lower g).</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No atmosphere, so no air resistance on take off also means greater acceleration.</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The lack of atmosphere would allow ground based telescopes on the moon to have a better view of space, as there would be no atmospheric distortion.</a:t>
            </a:r>
            <a:endParaRPr sz="1100">
              <a:solidFill>
                <a:schemeClr val="dk1"/>
              </a:solidFill>
            </a:endParaRPr>
          </a:p>
        </p:txBody>
      </p:sp>
      <p:sp>
        <p:nvSpPr>
          <p:cNvPr id="469" name="Google Shape;469;p48"/>
          <p:cNvSpPr txBox="1"/>
          <p:nvPr/>
        </p:nvSpPr>
        <p:spPr>
          <a:xfrm>
            <a:off x="382900" y="2943825"/>
            <a:ext cx="2676000" cy="14775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Using your knowledge of physics, comment on the benefits and/or challenges of using a base on the Moon from which humans could explore the solar system and beyond.</a:t>
            </a:r>
            <a:endParaRPr/>
          </a:p>
        </p:txBody>
      </p:sp>
      <p:pic>
        <p:nvPicPr>
          <p:cNvPr id="470" name="Google Shape;470;p48">
            <a:hlinkClick r:id="rId4"/>
          </p:cNvPr>
          <p:cNvPicPr preferRelativeResize="0"/>
          <p:nvPr/>
        </p:nvPicPr>
        <p:blipFill>
          <a:blip r:embed="rId5">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49"/>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Space</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476" name="Google Shape;476;p49"/>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2024</a:t>
            </a:r>
            <a:r>
              <a:rPr lang="en-GB">
                <a:solidFill>
                  <a:schemeClr val="dk1"/>
                </a:solidFill>
              </a:rPr>
              <a:t> Q5</a:t>
            </a:r>
            <a:endParaRPr/>
          </a:p>
        </p:txBody>
      </p:sp>
      <p:sp>
        <p:nvSpPr>
          <p:cNvPr id="477" name="Google Shape;477;p4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478" name="Google Shape;478;p49"/>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479" name="Google Shape;479;p49"/>
          <p:cNvSpPr txBox="1"/>
          <p:nvPr/>
        </p:nvSpPr>
        <p:spPr>
          <a:xfrm>
            <a:off x="382900" y="1187000"/>
            <a:ext cx="34161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Around 500 years ago Nicolaus Copernicus, a Polish astronomer, proposed a model of the Universe with the Sun motionless at its centre and the stars fixed in position in the night sky.</a:t>
            </a:r>
            <a:endParaRPr/>
          </a:p>
        </p:txBody>
      </p:sp>
      <p:sp>
        <p:nvSpPr>
          <p:cNvPr id="480" name="Google Shape;480;p49"/>
          <p:cNvSpPr txBox="1"/>
          <p:nvPr/>
        </p:nvSpPr>
        <p:spPr>
          <a:xfrm>
            <a:off x="3938775" y="975750"/>
            <a:ext cx="5073300" cy="3909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Physics points to consider:</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The Sun is not motionless. It rotates on its own axis, and it also orbits the galaxy. The galaxy, like other galaxies, is moving with the expansion of space.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The sun appears motionless relative to the earth. It is correct that the earth orbits the sun. However the Sun is not at the centre of the universe, rather it is at the centre of our solar system - an explanation of what the solar system is and how there are other star systems with exoplanets orbiting them could be part of your answer.</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The stars in the night sky are also not fixed. They all rotate on their own axis, some orbit a fixed point with other stars (binary stars) and all stars also orbit the galaxy, which is believed to have a black hole at its centre.</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You could comment how on a typical clear night the stars (and the moon) appear to move across the sky, but that is because the Earth is spinning on its own axis.</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At different times of year we see different stars in the sky (and planets at different positions), because of Earth's relative position in its orbit around the Sun.</a:t>
            </a:r>
            <a:endParaRPr sz="1100">
              <a:solidFill>
                <a:schemeClr val="dk1"/>
              </a:solidFill>
            </a:endParaRPr>
          </a:p>
        </p:txBody>
      </p:sp>
      <p:sp>
        <p:nvSpPr>
          <p:cNvPr id="481" name="Google Shape;481;p49"/>
          <p:cNvSpPr txBox="1"/>
          <p:nvPr/>
        </p:nvSpPr>
        <p:spPr>
          <a:xfrm>
            <a:off x="382900" y="2602775"/>
            <a:ext cx="32928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solidFill>
                  <a:schemeClr val="dk1"/>
                </a:solidFill>
              </a:rPr>
              <a:t>Using your knowledge of physics, comment on this model.</a:t>
            </a:r>
            <a:endParaRPr/>
          </a:p>
        </p:txBody>
      </p:sp>
      <p:pic>
        <p:nvPicPr>
          <p:cNvPr id="482" name="Google Shape;482;p49">
            <a:hlinkClick r:id="rId4"/>
          </p:cNvPr>
          <p:cNvPicPr preferRelativeResize="0"/>
          <p:nvPr/>
        </p:nvPicPr>
        <p:blipFill>
          <a:blip r:embed="rId5">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50"/>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Waves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pic>
        <p:nvPicPr>
          <p:cNvPr id="488" name="Google Shape;488;p50">
            <a:hlinkClick r:id="rId3"/>
          </p:cNvPr>
          <p:cNvPicPr preferRelativeResize="0"/>
          <p:nvPr/>
        </p:nvPicPr>
        <p:blipFill>
          <a:blip r:embed="rId4">
            <a:alphaModFix/>
          </a:blip>
          <a:stretch>
            <a:fillRect/>
          </a:stretch>
        </p:blipFill>
        <p:spPr>
          <a:xfrm>
            <a:off x="8472849" y="111650"/>
            <a:ext cx="539224" cy="417574"/>
          </a:xfrm>
          <a:prstGeom prst="rect">
            <a:avLst/>
          </a:prstGeom>
          <a:noFill/>
          <a:ln>
            <a:noFill/>
          </a:ln>
        </p:spPr>
      </p:pic>
      <p:sp>
        <p:nvSpPr>
          <p:cNvPr id="489" name="Google Shape;489;p50"/>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2014</a:t>
            </a:r>
            <a:r>
              <a:rPr lang="en-GB">
                <a:solidFill>
                  <a:schemeClr val="dk1"/>
                </a:solidFill>
              </a:rPr>
              <a:t> Q7</a:t>
            </a:r>
            <a:endParaRPr/>
          </a:p>
        </p:txBody>
      </p:sp>
      <p:sp>
        <p:nvSpPr>
          <p:cNvPr id="490" name="Google Shape;490;p5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491" name="Google Shape;491;p50"/>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492" name="Google Shape;492;p50"/>
          <p:cNvSpPr txBox="1"/>
          <p:nvPr/>
        </p:nvSpPr>
        <p:spPr>
          <a:xfrm>
            <a:off x="382900" y="1085500"/>
            <a:ext cx="4352100" cy="151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fire engine on its way to an emergency is travelling along a main street.</a:t>
            </a:r>
            <a:endParaRPr/>
          </a:p>
          <a:p>
            <a:pPr marL="0" lvl="0" indent="0" algn="l" rtl="0">
              <a:spcBef>
                <a:spcPts val="1000"/>
              </a:spcBef>
              <a:spcAft>
                <a:spcPts val="0"/>
              </a:spcAft>
              <a:buNone/>
            </a:pPr>
            <a:r>
              <a:rPr lang="en-GB"/>
              <a:t>The siren on the fire engine is sounding.</a:t>
            </a:r>
            <a:endParaRPr/>
          </a:p>
          <a:p>
            <a:pPr marL="0" lvl="0" indent="0" algn="l" rtl="0">
              <a:spcBef>
                <a:spcPts val="1000"/>
              </a:spcBef>
              <a:spcAft>
                <a:spcPts val="0"/>
              </a:spcAft>
              <a:buNone/>
            </a:pPr>
            <a:r>
              <a:rPr lang="en-GB"/>
              <a:t>A student standing in a nearby street cannot see the fire engine but can hear the siren.</a:t>
            </a:r>
            <a:endParaRPr/>
          </a:p>
        </p:txBody>
      </p:sp>
      <p:sp>
        <p:nvSpPr>
          <p:cNvPr id="493" name="Google Shape;493;p50"/>
          <p:cNvSpPr txBox="1"/>
          <p:nvPr/>
        </p:nvSpPr>
        <p:spPr>
          <a:xfrm>
            <a:off x="5207375" y="1328025"/>
            <a:ext cx="3804600" cy="3063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Key Physics - light waves travel in straight lines but sound waves can diffract around corners.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This is because light waves have very small wavelength and so can only diffract through very small gaps, whereas sound waves have much longer wavelengths and so can diffract around much larger objects and gaps, hence travelling around the corner.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Sound waves are also more able to reflect off buildings, whereas light waves would need mirrors to reflect off buildings.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A convex mirror would allow light waves to reflect providing a large field of view.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This is a fairly hard question to get good marks.</a:t>
            </a:r>
            <a:endParaRPr sz="1100">
              <a:solidFill>
                <a:schemeClr val="dk1"/>
              </a:solidFill>
            </a:endParaRPr>
          </a:p>
        </p:txBody>
      </p:sp>
      <p:pic>
        <p:nvPicPr>
          <p:cNvPr id="494" name="Google Shape;494;p50"/>
          <p:cNvPicPr preferRelativeResize="0"/>
          <p:nvPr/>
        </p:nvPicPr>
        <p:blipFill>
          <a:blip r:embed="rId6">
            <a:alphaModFix/>
          </a:blip>
          <a:stretch>
            <a:fillRect/>
          </a:stretch>
        </p:blipFill>
        <p:spPr>
          <a:xfrm>
            <a:off x="1212475" y="2571750"/>
            <a:ext cx="2333075" cy="1599475"/>
          </a:xfrm>
          <a:prstGeom prst="rect">
            <a:avLst/>
          </a:prstGeom>
          <a:noFill/>
          <a:ln>
            <a:noFill/>
          </a:ln>
        </p:spPr>
      </p:pic>
      <p:sp>
        <p:nvSpPr>
          <p:cNvPr id="495" name="Google Shape;495;p50"/>
          <p:cNvSpPr txBox="1"/>
          <p:nvPr/>
        </p:nvSpPr>
        <p:spPr>
          <a:xfrm>
            <a:off x="374250" y="4221750"/>
            <a:ext cx="42270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Use your knowledge of physics to comment on why the student can hear the siren even though the fire engine is not in view.</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51"/>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Waves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501" name="Google Shape;501;p51"/>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2016</a:t>
            </a:r>
            <a:r>
              <a:rPr lang="en-GB">
                <a:solidFill>
                  <a:schemeClr val="dk1"/>
                </a:solidFill>
              </a:rPr>
              <a:t> Q5</a:t>
            </a:r>
            <a:endParaRPr/>
          </a:p>
        </p:txBody>
      </p:sp>
      <p:sp>
        <p:nvSpPr>
          <p:cNvPr id="502" name="Google Shape;502;p5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503" name="Google Shape;503;p51"/>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504" name="Google Shape;504;p51"/>
          <p:cNvSpPr txBox="1"/>
          <p:nvPr/>
        </p:nvSpPr>
        <p:spPr>
          <a:xfrm>
            <a:off x="382900" y="1187000"/>
            <a:ext cx="43521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Physics textbook contains the following statement.</a:t>
            </a:r>
            <a:endParaRPr/>
          </a:p>
          <a:p>
            <a:pPr marL="0" lvl="0" indent="0" algn="l" rtl="0">
              <a:spcBef>
                <a:spcPts val="0"/>
              </a:spcBef>
              <a:spcAft>
                <a:spcPts val="0"/>
              </a:spcAft>
              <a:buNone/>
            </a:pPr>
            <a:endParaRPr/>
          </a:p>
          <a:p>
            <a:pPr marL="0" lvl="0" indent="0" algn="l" rtl="0">
              <a:spcBef>
                <a:spcPts val="0"/>
              </a:spcBef>
              <a:spcAft>
                <a:spcPts val="0"/>
              </a:spcAft>
              <a:buNone/>
            </a:pPr>
            <a:r>
              <a:rPr lang="en-GB" i="1"/>
              <a:t>“Electromagnetic waves can be sent out like ripples on a pond.”</a:t>
            </a:r>
            <a:endParaRPr/>
          </a:p>
        </p:txBody>
      </p:sp>
      <p:sp>
        <p:nvSpPr>
          <p:cNvPr id="505" name="Google Shape;505;p51"/>
          <p:cNvSpPr txBox="1"/>
          <p:nvPr/>
        </p:nvSpPr>
        <p:spPr>
          <a:xfrm>
            <a:off x="4806375" y="1187000"/>
            <a:ext cx="4205700" cy="3740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Key areas of physics are EM waves and water waves. </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Ripples on a pond are transverse waves…opportunity to define transverse waves and explain the properties of a transverse wave (amplitude, wavelength etc.) and also that waves need a medium to travel through.</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EM waves are also transverse, but they do not require a medium to travel through - instead they permeate through space (which is a vacuum) as electric and magnetic fields oscillating like a transverse wave.</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You could explain that EM waves also travel out in all directions from a source, just like throwing a stone into a pond to produce water waves. Also that EM waves behave like water waves in that they can reflect off objects and diffract as they travel through gaps, just like water waves do.</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You could also describe the different types of EM waves, that the wavelength and frequency can vary just like water waves can dependent on the source producing the rippling in a pond.</a:t>
            </a:r>
            <a:endParaRPr sz="1100">
              <a:solidFill>
                <a:schemeClr val="dk1"/>
              </a:solidFill>
            </a:endParaRPr>
          </a:p>
        </p:txBody>
      </p:sp>
      <p:sp>
        <p:nvSpPr>
          <p:cNvPr id="506" name="Google Shape;506;p51"/>
          <p:cNvSpPr txBox="1"/>
          <p:nvPr/>
        </p:nvSpPr>
        <p:spPr>
          <a:xfrm>
            <a:off x="382900" y="2302450"/>
            <a:ext cx="42057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Using your knowledge of physics, comment on the similarities and/or differences between electromagnetic waves and the ripples on a pond.</a:t>
            </a:r>
            <a:endParaRPr/>
          </a:p>
        </p:txBody>
      </p:sp>
      <p:pic>
        <p:nvPicPr>
          <p:cNvPr id="507" name="Google Shape;507;p51">
            <a:hlinkClick r:id="rId4"/>
          </p:cNvPr>
          <p:cNvPicPr preferRelativeResize="0"/>
          <p:nvPr/>
        </p:nvPicPr>
        <p:blipFill>
          <a:blip r:embed="rId5">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Clr>
                <a:schemeClr val="dk1"/>
              </a:buClr>
              <a:buSzPct val="39285"/>
              <a:buFont typeface="Arial"/>
              <a:buNone/>
            </a:pPr>
            <a:r>
              <a:rPr lang="en-GB" b="1">
                <a:latin typeface="Nunito"/>
                <a:ea typeface="Nunito"/>
                <a:cs typeface="Nunito"/>
                <a:sym typeface="Nunito"/>
              </a:rPr>
              <a:t>Explanation Questions topic selection</a:t>
            </a:r>
            <a:endParaRPr b="1"/>
          </a:p>
        </p:txBody>
      </p:sp>
      <p:sp>
        <p:nvSpPr>
          <p:cNvPr id="88" name="Google Shape;88;p16">
            <a:hlinkClick r:id="rId3" action="ppaction://hlinksldjump"/>
          </p:cNvPr>
          <p:cNvSpPr/>
          <p:nvPr/>
        </p:nvSpPr>
        <p:spPr>
          <a:xfrm>
            <a:off x="1096663" y="2470300"/>
            <a:ext cx="28683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None/>
            </a:pPr>
            <a:r>
              <a:rPr lang="en-GB" sz="3500" b="1">
                <a:solidFill>
                  <a:srgbClr val="0D1C45"/>
                </a:solidFill>
              </a:rPr>
              <a:t>⚡ </a:t>
            </a:r>
            <a:r>
              <a:rPr lang="en-GB" sz="2050">
                <a:solidFill>
                  <a:srgbClr val="0D1C45"/>
                </a:solidFill>
                <a:latin typeface="Nunito"/>
                <a:ea typeface="Nunito"/>
                <a:cs typeface="Nunito"/>
                <a:sym typeface="Nunito"/>
              </a:rPr>
              <a:t>Electricity</a:t>
            </a:r>
            <a:r>
              <a:rPr lang="en-GB" sz="3300" b="1">
                <a:solidFill>
                  <a:srgbClr val="0D1C45"/>
                </a:solidFill>
              </a:rPr>
              <a:t> </a:t>
            </a:r>
            <a:r>
              <a:rPr lang="en-GB" sz="3500" b="1">
                <a:solidFill>
                  <a:srgbClr val="0D1C45"/>
                </a:solidFill>
              </a:rPr>
              <a:t>⚡</a:t>
            </a:r>
            <a:endParaRPr sz="400"/>
          </a:p>
        </p:txBody>
      </p:sp>
      <p:sp>
        <p:nvSpPr>
          <p:cNvPr id="89" name="Google Shape;89;p16">
            <a:hlinkClick r:id="rId4" action="ppaction://hlinksldjump"/>
          </p:cNvPr>
          <p:cNvSpPr/>
          <p:nvPr/>
        </p:nvSpPr>
        <p:spPr>
          <a:xfrm>
            <a:off x="5188938" y="1477863"/>
            <a:ext cx="28683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Clr>
                <a:schemeClr val="dk1"/>
              </a:buClr>
              <a:buSzPts val="1100"/>
              <a:buFont typeface="Arial"/>
              <a:buNone/>
            </a:pPr>
            <a:r>
              <a:rPr lang="en-GB" sz="1700">
                <a:solidFill>
                  <a:srgbClr val="0D1C45"/>
                </a:solidFill>
                <a:latin typeface="Nunito"/>
                <a:ea typeface="Nunito"/>
                <a:cs typeface="Nunito"/>
                <a:sym typeface="Nunito"/>
              </a:rPr>
              <a:t>🌡️ Properties of matter 🌡️</a:t>
            </a:r>
            <a:endParaRPr sz="600"/>
          </a:p>
        </p:txBody>
      </p:sp>
      <p:sp>
        <p:nvSpPr>
          <p:cNvPr id="90" name="Google Shape;90;p16"/>
          <p:cNvSpPr txBox="1"/>
          <p:nvPr/>
        </p:nvSpPr>
        <p:spPr>
          <a:xfrm>
            <a:off x="5968263" y="6449634"/>
            <a:ext cx="3019800" cy="569400"/>
          </a:xfrm>
          <a:prstGeom prst="rect">
            <a:avLst/>
          </a:prstGeom>
          <a:noFill/>
          <a:ln>
            <a:noFill/>
          </a:ln>
        </p:spPr>
        <p:txBody>
          <a:bodyPr spcFirstLastPara="1" wrap="square" lIns="91425" tIns="91425" rIns="91425" bIns="91425" anchor="t" anchorCtr="0">
            <a:normAutofit/>
          </a:bodyPr>
          <a:lstStyle/>
          <a:p>
            <a:pPr marL="0" lvl="0" indent="0" algn="ctr" rtl="0">
              <a:lnSpc>
                <a:spcPct val="110000"/>
              </a:lnSpc>
              <a:spcBef>
                <a:spcPts val="0"/>
              </a:spcBef>
              <a:spcAft>
                <a:spcPts val="0"/>
              </a:spcAft>
              <a:buNone/>
            </a:pPr>
            <a:endParaRPr sz="2500">
              <a:solidFill>
                <a:srgbClr val="0D1C45"/>
              </a:solidFill>
              <a:latin typeface="Nunito"/>
              <a:ea typeface="Nunito"/>
              <a:cs typeface="Nunito"/>
              <a:sym typeface="Nunito"/>
            </a:endParaRPr>
          </a:p>
        </p:txBody>
      </p:sp>
      <p:sp>
        <p:nvSpPr>
          <p:cNvPr id="91" name="Google Shape;91;p16">
            <a:hlinkClick r:id="rId5" action="ppaction://hlinksldjump"/>
          </p:cNvPr>
          <p:cNvSpPr/>
          <p:nvPr/>
        </p:nvSpPr>
        <p:spPr>
          <a:xfrm>
            <a:off x="1096663" y="3447325"/>
            <a:ext cx="28683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None/>
            </a:pPr>
            <a:r>
              <a:rPr lang="en-GB" sz="2200">
                <a:solidFill>
                  <a:srgbClr val="0D1C45"/>
                </a:solidFill>
                <a:latin typeface="Nunito"/>
                <a:ea typeface="Nunito"/>
                <a:cs typeface="Nunito"/>
                <a:sym typeface="Nunito"/>
              </a:rPr>
              <a:t>☢️  Radioactivity ☢️</a:t>
            </a:r>
            <a:endParaRPr sz="1100"/>
          </a:p>
        </p:txBody>
      </p:sp>
      <p:sp>
        <p:nvSpPr>
          <p:cNvPr id="92" name="Google Shape;92;p16">
            <a:hlinkClick r:id="rId6" action="ppaction://hlinksldjump"/>
          </p:cNvPr>
          <p:cNvSpPr/>
          <p:nvPr/>
        </p:nvSpPr>
        <p:spPr>
          <a:xfrm>
            <a:off x="5188938" y="2447775"/>
            <a:ext cx="28683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Clr>
                <a:schemeClr val="dk1"/>
              </a:buClr>
              <a:buSzPts val="1100"/>
              <a:buFont typeface="Arial"/>
              <a:buNone/>
            </a:pPr>
            <a:r>
              <a:rPr lang="en-GB" sz="2500">
                <a:solidFill>
                  <a:srgbClr val="0D1C45"/>
                </a:solidFill>
                <a:latin typeface="Nunito"/>
                <a:ea typeface="Nunito"/>
                <a:cs typeface="Nunito"/>
                <a:sym typeface="Nunito"/>
              </a:rPr>
              <a:t>🪐 Space 🪐</a:t>
            </a:r>
            <a:endParaRPr sz="2500">
              <a:solidFill>
                <a:srgbClr val="0D1C45"/>
              </a:solidFill>
              <a:latin typeface="Nunito"/>
              <a:ea typeface="Nunito"/>
              <a:cs typeface="Nunito"/>
              <a:sym typeface="Nunito"/>
            </a:endParaRPr>
          </a:p>
        </p:txBody>
      </p:sp>
      <p:sp>
        <p:nvSpPr>
          <p:cNvPr id="93" name="Google Shape;93;p16">
            <a:hlinkClick r:id="rId7" action="ppaction://hlinksldjump"/>
          </p:cNvPr>
          <p:cNvSpPr/>
          <p:nvPr/>
        </p:nvSpPr>
        <p:spPr>
          <a:xfrm>
            <a:off x="5188938" y="3447313"/>
            <a:ext cx="28683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Clr>
                <a:schemeClr val="dk1"/>
              </a:buClr>
              <a:buSzPts val="1100"/>
              <a:buFont typeface="Arial"/>
              <a:buNone/>
            </a:pPr>
            <a:r>
              <a:rPr lang="en-GB" sz="2500">
                <a:solidFill>
                  <a:srgbClr val="0D1C45"/>
                </a:solidFill>
                <a:latin typeface="Nunito"/>
                <a:ea typeface="Nunito"/>
                <a:cs typeface="Nunito"/>
                <a:sym typeface="Nunito"/>
              </a:rPr>
              <a:t>〰️ Waves 〰️</a:t>
            </a:r>
            <a:endParaRPr/>
          </a:p>
        </p:txBody>
      </p:sp>
      <p:sp>
        <p:nvSpPr>
          <p:cNvPr id="94" name="Google Shape;94;p1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b="1">
                <a:solidFill>
                  <a:schemeClr val="hlink"/>
                </a:solidFill>
                <a:uFill>
                  <a:noFill/>
                </a:uFill>
                <a:hlinkClick r:id="rId8" action="ppaction://hlinksldjump"/>
              </a:rPr>
              <a:t>←</a:t>
            </a:r>
            <a:endParaRPr sz="1800" b="1">
              <a:solidFill>
                <a:schemeClr val="dk2"/>
              </a:solidFill>
            </a:endParaRPr>
          </a:p>
        </p:txBody>
      </p:sp>
      <p:grpSp>
        <p:nvGrpSpPr>
          <p:cNvPr id="95" name="Google Shape;95;p16"/>
          <p:cNvGrpSpPr/>
          <p:nvPr/>
        </p:nvGrpSpPr>
        <p:grpSpPr>
          <a:xfrm>
            <a:off x="1020913" y="1430600"/>
            <a:ext cx="3019800" cy="626800"/>
            <a:chOff x="1039150" y="2754250"/>
            <a:chExt cx="3019800" cy="626800"/>
          </a:xfrm>
        </p:grpSpPr>
        <p:sp>
          <p:nvSpPr>
            <p:cNvPr id="96" name="Google Shape;96;p16"/>
            <p:cNvSpPr/>
            <p:nvPr/>
          </p:nvSpPr>
          <p:spPr>
            <a:xfrm>
              <a:off x="1114900" y="2808350"/>
              <a:ext cx="28683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7" name="Google Shape;97;p16"/>
            <p:cNvSpPr txBox="1"/>
            <p:nvPr/>
          </p:nvSpPr>
          <p:spPr>
            <a:xfrm>
              <a:off x="1039150" y="2754250"/>
              <a:ext cx="3019800" cy="5727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SzPts val="852"/>
                <a:buNone/>
              </a:pPr>
              <a:r>
                <a:rPr lang="en-GB" sz="3752" b="1">
                  <a:solidFill>
                    <a:schemeClr val="dk1"/>
                  </a:solidFill>
                  <a:uFill>
                    <a:noFill/>
                  </a:uFill>
                  <a:hlinkClick r:id="rId9" action="ppaction://hlinksldjump">
                    <a:extLst>
                      <a:ext uri="{A12FA001-AC4F-418D-AE19-62706E023703}">
                        <ahyp:hlinkClr xmlns:ahyp="http://schemas.microsoft.com/office/drawing/2018/hyperlinkcolor" val="tx"/>
                      </a:ext>
                    </a:extLst>
                  </a:hlinkClick>
                </a:rPr>
                <a:t>🏎️</a:t>
              </a:r>
              <a:r>
                <a:rPr lang="en-GB" sz="3287" b="1">
                  <a:solidFill>
                    <a:schemeClr val="dk1"/>
                  </a:solidFill>
                  <a:uFill>
                    <a:noFill/>
                  </a:uFill>
                  <a:hlinkClick r:id="rId9" action="ppaction://hlinksldjump">
                    <a:extLst>
                      <a:ext uri="{A12FA001-AC4F-418D-AE19-62706E023703}">
                        <ahyp:hlinkClr xmlns:ahyp="http://schemas.microsoft.com/office/drawing/2018/hyperlinkcolor" val="tx"/>
                      </a:ext>
                    </a:extLst>
                  </a:hlinkClick>
                </a:rPr>
                <a:t> </a:t>
              </a:r>
              <a:r>
                <a:rPr lang="en-GB" sz="2357">
                  <a:solidFill>
                    <a:schemeClr val="dk1"/>
                  </a:solidFill>
                  <a:uFill>
                    <a:noFill/>
                  </a:uFill>
                  <a:latin typeface="Nunito"/>
                  <a:ea typeface="Nunito"/>
                  <a:cs typeface="Nunito"/>
                  <a:sym typeface="Nunito"/>
                  <a:hlinkClick r:id="rId9" action="ppaction://hlinksldjump">
                    <a:extLst>
                      <a:ext uri="{A12FA001-AC4F-418D-AE19-62706E023703}">
                        <ahyp:hlinkClr xmlns:ahyp="http://schemas.microsoft.com/office/drawing/2018/hyperlinkcolor" val="tx"/>
                      </a:ext>
                    </a:extLst>
                  </a:hlinkClick>
                </a:rPr>
                <a:t>Dynamics</a:t>
              </a:r>
              <a:r>
                <a:rPr lang="en-GB" sz="3287" b="1">
                  <a:solidFill>
                    <a:schemeClr val="dk1"/>
                  </a:solidFill>
                  <a:uFill>
                    <a:noFill/>
                  </a:uFill>
                  <a:hlinkClick r:id="rId9" action="ppaction://hlinksldjump">
                    <a:extLst>
                      <a:ext uri="{A12FA001-AC4F-418D-AE19-62706E023703}">
                        <ahyp:hlinkClr xmlns:ahyp="http://schemas.microsoft.com/office/drawing/2018/hyperlinkcolor" val="tx"/>
                      </a:ext>
                    </a:extLst>
                  </a:hlinkClick>
                </a:rPr>
                <a:t> </a:t>
              </a:r>
              <a:r>
                <a:rPr lang="en-GB" sz="3675" b="1">
                  <a:solidFill>
                    <a:schemeClr val="dk1"/>
                  </a:solidFill>
                  <a:uFill>
                    <a:noFill/>
                  </a:uFill>
                  <a:hlinkClick r:id="rId9" action="ppaction://hlinksldjump">
                    <a:extLst>
                      <a:ext uri="{A12FA001-AC4F-418D-AE19-62706E023703}">
                        <ahyp:hlinkClr xmlns:ahyp="http://schemas.microsoft.com/office/drawing/2018/hyperlinkcolor" val="tx"/>
                      </a:ext>
                    </a:extLst>
                  </a:hlinkClick>
                </a:rPr>
                <a:t>🏎️</a:t>
              </a:r>
              <a:endParaRPr sz="3675" b="1">
                <a:solidFill>
                  <a:schemeClr val="dk1"/>
                </a:solidFill>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52"/>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Waves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513" name="Google Shape;513;p52"/>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2023</a:t>
            </a:r>
            <a:r>
              <a:rPr lang="en-GB">
                <a:solidFill>
                  <a:schemeClr val="dk1"/>
                </a:solidFill>
              </a:rPr>
              <a:t> Q12</a:t>
            </a:r>
            <a:endParaRPr/>
          </a:p>
        </p:txBody>
      </p:sp>
      <p:sp>
        <p:nvSpPr>
          <p:cNvPr id="514" name="Google Shape;514;p5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515" name="Google Shape;515;p52"/>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Open ended questions</a:t>
            </a:r>
            <a:endParaRPr sz="1000" i="1"/>
          </a:p>
        </p:txBody>
      </p:sp>
      <p:sp>
        <p:nvSpPr>
          <p:cNvPr id="516" name="Google Shape;516;p52"/>
          <p:cNvSpPr txBox="1"/>
          <p:nvPr/>
        </p:nvSpPr>
        <p:spPr>
          <a:xfrm>
            <a:off x="382900" y="1187000"/>
            <a:ext cx="4352100" cy="1339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use of analogies from everyday life can help improve the understanding of physics concepts.</a:t>
            </a:r>
            <a:endParaRPr/>
          </a:p>
          <a:p>
            <a:pPr marL="0" lvl="0" indent="0" algn="l" rtl="0">
              <a:spcBef>
                <a:spcPts val="600"/>
              </a:spcBef>
              <a:spcAft>
                <a:spcPts val="0"/>
              </a:spcAft>
              <a:buNone/>
            </a:pPr>
            <a:r>
              <a:rPr lang="en-GB"/>
              <a:t>Rows of students with arms linked together moving from a smooth pavement to sand can be used as an analogy for the refraction of light.</a:t>
            </a:r>
            <a:endParaRPr/>
          </a:p>
        </p:txBody>
      </p:sp>
      <p:sp>
        <p:nvSpPr>
          <p:cNvPr id="517" name="Google Shape;517;p52"/>
          <p:cNvSpPr txBox="1"/>
          <p:nvPr/>
        </p:nvSpPr>
        <p:spPr>
          <a:xfrm>
            <a:off x="4806375" y="1989025"/>
            <a:ext cx="4205700" cy="3063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Physics to consider:</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Define refraction - change of speed of light and wavelength of light (and direction if incident at a non-zero angle relative to the normal line) when light travels from one medium to another.</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In the example we can clearly see a reduction of wavelength of the ‘wavefronts’ as the students move in the sand. This is because they have slowed down. Furthermore, the student on the left enter the sand first, so the ‘wavefront’ changes direction as those on the left slow before those on the right, causing them to travel less distance than those on the right.</a:t>
            </a:r>
            <a:endParaRPr sz="1100">
              <a:solidFill>
                <a:schemeClr val="dk1"/>
              </a:solidFill>
            </a:endParaRPr>
          </a:p>
          <a:p>
            <a:pPr marL="0" lvl="0" indent="0" algn="l" rtl="0">
              <a:spcBef>
                <a:spcPts val="0"/>
              </a:spcBef>
              <a:spcAft>
                <a:spcPts val="0"/>
              </a:spcAft>
              <a:buClr>
                <a:schemeClr val="dk1"/>
              </a:buClr>
              <a:buSzPts val="1100"/>
              <a:buFont typeface="Arial"/>
              <a:buNone/>
            </a:pPr>
            <a:endParaRPr sz="1100">
              <a:solidFill>
                <a:schemeClr val="dk1"/>
              </a:solidFill>
            </a:endParaRPr>
          </a:p>
          <a:p>
            <a:pPr marL="0" lvl="0" indent="0" algn="l" rtl="0">
              <a:spcBef>
                <a:spcPts val="0"/>
              </a:spcBef>
              <a:spcAft>
                <a:spcPts val="0"/>
              </a:spcAft>
              <a:buClr>
                <a:schemeClr val="dk1"/>
              </a:buClr>
              <a:buSzPts val="1100"/>
              <a:buFont typeface="Arial"/>
              <a:buNone/>
            </a:pPr>
            <a:r>
              <a:rPr lang="en-GB" sz="1100">
                <a:solidFill>
                  <a:schemeClr val="dk1"/>
                </a:solidFill>
              </a:rPr>
              <a:t>You could explain what would happen if the students all approached at 90° to the sand - wavelength and speed would reduce but they would not change direction - just like light in a glass block.</a:t>
            </a:r>
            <a:endParaRPr sz="1100">
              <a:solidFill>
                <a:schemeClr val="dk1"/>
              </a:solidFill>
            </a:endParaRPr>
          </a:p>
        </p:txBody>
      </p:sp>
      <p:pic>
        <p:nvPicPr>
          <p:cNvPr id="518" name="Google Shape;518;p52"/>
          <p:cNvPicPr preferRelativeResize="0"/>
          <p:nvPr/>
        </p:nvPicPr>
        <p:blipFill>
          <a:blip r:embed="rId4">
            <a:alphaModFix/>
          </a:blip>
          <a:stretch>
            <a:fillRect/>
          </a:stretch>
        </p:blipFill>
        <p:spPr>
          <a:xfrm>
            <a:off x="953926" y="2679875"/>
            <a:ext cx="2961938" cy="1829300"/>
          </a:xfrm>
          <a:prstGeom prst="rect">
            <a:avLst/>
          </a:prstGeom>
          <a:noFill/>
          <a:ln>
            <a:noFill/>
          </a:ln>
        </p:spPr>
      </p:pic>
      <p:sp>
        <p:nvSpPr>
          <p:cNvPr id="519" name="Google Shape;519;p52"/>
          <p:cNvSpPr txBox="1"/>
          <p:nvPr/>
        </p:nvSpPr>
        <p:spPr>
          <a:xfrm>
            <a:off x="4806375" y="1271150"/>
            <a:ext cx="42057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Using your knowledge of physics, comment on this analogy.</a:t>
            </a:r>
            <a:endParaRPr/>
          </a:p>
        </p:txBody>
      </p:sp>
      <p:pic>
        <p:nvPicPr>
          <p:cNvPr id="520" name="Google Shape;520;p52">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53"/>
          <p:cNvSpPr txBox="1">
            <a:spLocks noGrp="1"/>
          </p:cNvSpPr>
          <p:nvPr>
            <p:ph type="ctrTitle"/>
          </p:nvPr>
        </p:nvSpPr>
        <p:spPr>
          <a:xfrm>
            <a:off x="311700" y="268650"/>
            <a:ext cx="85206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526" name="Google Shape;526;p53"/>
          <p:cNvSpPr txBox="1">
            <a:spLocks noGrp="1"/>
          </p:cNvSpPr>
          <p:nvPr>
            <p:ph type="subTitle" idx="1"/>
          </p:nvPr>
        </p:nvSpPr>
        <p:spPr>
          <a:xfrm>
            <a:off x="311700" y="103737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527" name="Google Shape;527;p53">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528" name="Google Shape;528;p53">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529" name="Google Shape;529;p53">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530" name="Google Shape;530;p53">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531" name="Google Shape;531;p53">
            <a:hlinkClick r:id="rId7"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
        <p:nvSpPr>
          <p:cNvPr id="532" name="Google Shape;532;p53">
            <a:hlinkClick r:id="rId8"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54"/>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538" name="Google Shape;538;p54"/>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b="1">
                <a:solidFill>
                  <a:schemeClr val="dk1"/>
                </a:solidFill>
              </a:rPr>
              <a:t>2024 </a:t>
            </a:r>
            <a:r>
              <a:rPr lang="en-GB">
                <a:solidFill>
                  <a:schemeClr val="dk1"/>
                </a:solidFill>
              </a:rPr>
              <a:t>MC Q2</a:t>
            </a:r>
            <a:endParaRPr/>
          </a:p>
        </p:txBody>
      </p:sp>
      <p:sp>
        <p:nvSpPr>
          <p:cNvPr id="539" name="Google Shape;539;p54"/>
          <p:cNvSpPr txBox="1"/>
          <p:nvPr/>
        </p:nvSpPr>
        <p:spPr>
          <a:xfrm>
            <a:off x="204625" y="1955950"/>
            <a:ext cx="4754100" cy="1862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trolley is released at X and travels down the slope. The distance between X and the light gate at Y is d. </a:t>
            </a:r>
            <a:endParaRPr/>
          </a:p>
          <a:p>
            <a:pPr marL="0" lvl="0" indent="0" algn="l" rtl="0">
              <a:spcBef>
                <a:spcPts val="1000"/>
              </a:spcBef>
              <a:spcAft>
                <a:spcPts val="0"/>
              </a:spcAft>
              <a:buNone/>
            </a:pPr>
            <a:r>
              <a:rPr lang="en-GB"/>
              <a:t>The time taken for the trolley to reach the light gate is t</a:t>
            </a:r>
            <a:r>
              <a:rPr lang="en-GB" baseline="-25000"/>
              <a:t>1</a:t>
            </a:r>
            <a:r>
              <a:rPr lang="en-GB"/>
              <a:t>. </a:t>
            </a:r>
            <a:endParaRPr/>
          </a:p>
          <a:p>
            <a:pPr marL="0" lvl="0" indent="0" algn="l" rtl="0">
              <a:spcBef>
                <a:spcPts val="1000"/>
              </a:spcBef>
              <a:spcAft>
                <a:spcPts val="0"/>
              </a:spcAft>
              <a:buNone/>
            </a:pPr>
            <a:r>
              <a:rPr lang="en-GB"/>
              <a:t>The length of the card on the trolley is </a:t>
            </a:r>
            <a:r>
              <a:rPr lang="en-GB" i="1">
                <a:latin typeface="Cambria"/>
                <a:ea typeface="Cambria"/>
                <a:cs typeface="Cambria"/>
                <a:sym typeface="Cambria"/>
              </a:rPr>
              <a:t>l</a:t>
            </a:r>
            <a:r>
              <a:rPr lang="en-GB"/>
              <a:t>.</a:t>
            </a:r>
            <a:endParaRPr/>
          </a:p>
          <a:p>
            <a:pPr marL="0" lvl="0" indent="0" algn="l" rtl="0">
              <a:spcBef>
                <a:spcPts val="1000"/>
              </a:spcBef>
              <a:spcAft>
                <a:spcPts val="1000"/>
              </a:spcAft>
              <a:buNone/>
            </a:pPr>
            <a:r>
              <a:rPr lang="en-GB"/>
              <a:t>The time taken for the card to pass through the light gate is t</a:t>
            </a:r>
            <a:r>
              <a:rPr lang="en-GB" baseline="-25000"/>
              <a:t>2</a:t>
            </a:r>
            <a:r>
              <a:rPr lang="en-GB"/>
              <a:t>. </a:t>
            </a:r>
            <a:endParaRPr/>
          </a:p>
        </p:txBody>
      </p:sp>
      <p:sp>
        <p:nvSpPr>
          <p:cNvPr id="540" name="Google Shape;540;p54"/>
          <p:cNvSpPr txBox="1"/>
          <p:nvPr/>
        </p:nvSpPr>
        <p:spPr>
          <a:xfrm>
            <a:off x="221725" y="1124650"/>
            <a:ext cx="47199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uses the apparatus shown to determine the average speed and instantaneous speed of a trolley as it travels down a slope.</a:t>
            </a:r>
            <a:endParaRPr/>
          </a:p>
        </p:txBody>
      </p:sp>
      <p:sp>
        <p:nvSpPr>
          <p:cNvPr id="541" name="Google Shape;541;p5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pic>
        <p:nvPicPr>
          <p:cNvPr id="542" name="Google Shape;542;p54"/>
          <p:cNvPicPr preferRelativeResize="0"/>
          <p:nvPr/>
        </p:nvPicPr>
        <p:blipFill>
          <a:blip r:embed="rId4">
            <a:alphaModFix/>
          </a:blip>
          <a:stretch>
            <a:fillRect/>
          </a:stretch>
        </p:blipFill>
        <p:spPr>
          <a:xfrm>
            <a:off x="5050785" y="1206013"/>
            <a:ext cx="4093226" cy="1530575"/>
          </a:xfrm>
          <a:prstGeom prst="rect">
            <a:avLst/>
          </a:prstGeom>
          <a:noFill/>
          <a:ln>
            <a:noFill/>
          </a:ln>
        </p:spPr>
      </p:pic>
      <p:sp>
        <p:nvSpPr>
          <p:cNvPr id="543" name="Google Shape;543;p54"/>
          <p:cNvSpPr/>
          <p:nvPr/>
        </p:nvSpPr>
        <p:spPr>
          <a:xfrm>
            <a:off x="5019950" y="3698100"/>
            <a:ext cx="4077900" cy="2643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44" name="Google Shape;544;p54"/>
          <p:cNvPicPr preferRelativeResize="0"/>
          <p:nvPr/>
        </p:nvPicPr>
        <p:blipFill>
          <a:blip r:embed="rId5">
            <a:alphaModFix/>
          </a:blip>
          <a:stretch>
            <a:fillRect/>
          </a:stretch>
        </p:blipFill>
        <p:spPr>
          <a:xfrm>
            <a:off x="4958725" y="2916975"/>
            <a:ext cx="4200350" cy="1925900"/>
          </a:xfrm>
          <a:prstGeom prst="rect">
            <a:avLst/>
          </a:prstGeom>
          <a:noFill/>
          <a:ln>
            <a:noFill/>
          </a:ln>
        </p:spPr>
      </p:pic>
      <p:sp>
        <p:nvSpPr>
          <p:cNvPr id="545" name="Google Shape;545;p54"/>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Average and instantaneous speed</a:t>
            </a:r>
            <a:endParaRPr sz="1000" i="1"/>
          </a:p>
        </p:txBody>
      </p:sp>
      <p:sp>
        <p:nvSpPr>
          <p:cNvPr id="546" name="Google Shape;546;p54"/>
          <p:cNvSpPr txBox="1"/>
          <p:nvPr/>
        </p:nvSpPr>
        <p:spPr>
          <a:xfrm>
            <a:off x="234600" y="3796175"/>
            <a:ext cx="45063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Which row in the table shows the measurements required to determine the average speed of the trolley between X and Y, and the instantaneous speed of the trolley at Y?</a:t>
            </a:r>
            <a:endParaRPr>
              <a:solidFill>
                <a:schemeClr val="dk1"/>
              </a:solidFill>
            </a:endParaRPr>
          </a:p>
        </p:txBody>
      </p:sp>
      <p:pic>
        <p:nvPicPr>
          <p:cNvPr id="547" name="Google Shape;547;p54">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55"/>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553" name="Google Shape;553;p55"/>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2023 </a:t>
            </a:r>
            <a:r>
              <a:rPr lang="en-GB">
                <a:solidFill>
                  <a:schemeClr val="dk1"/>
                </a:solidFill>
              </a:rPr>
              <a:t>MC Q2</a:t>
            </a:r>
            <a:endParaRPr/>
          </a:p>
        </p:txBody>
      </p:sp>
      <p:sp>
        <p:nvSpPr>
          <p:cNvPr id="554" name="Google Shape;554;p55"/>
          <p:cNvSpPr txBox="1"/>
          <p:nvPr/>
        </p:nvSpPr>
        <p:spPr>
          <a:xfrm>
            <a:off x="204625" y="2255050"/>
            <a:ext cx="3849000" cy="151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time taken for the card to pass through light gate P is t</a:t>
            </a:r>
            <a:r>
              <a:rPr lang="en-GB" baseline="-25000"/>
              <a:t>1</a:t>
            </a:r>
            <a:r>
              <a:rPr lang="en-GB"/>
              <a:t>. </a:t>
            </a:r>
            <a:endParaRPr/>
          </a:p>
          <a:p>
            <a:pPr marL="0" lvl="0" indent="0" algn="l" rtl="0">
              <a:spcBef>
                <a:spcPts val="1000"/>
              </a:spcBef>
              <a:spcAft>
                <a:spcPts val="0"/>
              </a:spcAft>
              <a:buNone/>
            </a:pPr>
            <a:r>
              <a:rPr lang="en-GB"/>
              <a:t>The time taken for the card to pass through light gate Q is t</a:t>
            </a:r>
            <a:r>
              <a:rPr lang="en-GB" baseline="-25000"/>
              <a:t>2</a:t>
            </a:r>
            <a:r>
              <a:rPr lang="en-GB"/>
              <a:t>. </a:t>
            </a:r>
            <a:endParaRPr/>
          </a:p>
          <a:p>
            <a:pPr marL="0" lvl="0" indent="0" algn="l" rtl="0">
              <a:spcBef>
                <a:spcPts val="1000"/>
              </a:spcBef>
              <a:spcAft>
                <a:spcPts val="1000"/>
              </a:spcAft>
              <a:buNone/>
            </a:pPr>
            <a:r>
              <a:rPr lang="en-GB"/>
              <a:t>The length of the card on the trolley is </a:t>
            </a:r>
            <a:r>
              <a:rPr lang="en-GB" i="1">
                <a:latin typeface="Cambria"/>
                <a:ea typeface="Cambria"/>
                <a:cs typeface="Cambria"/>
                <a:sym typeface="Cambria"/>
              </a:rPr>
              <a:t>l</a:t>
            </a:r>
            <a:r>
              <a:rPr lang="en-GB"/>
              <a:t>.</a:t>
            </a:r>
            <a:endParaRPr/>
          </a:p>
        </p:txBody>
      </p:sp>
      <p:sp>
        <p:nvSpPr>
          <p:cNvPr id="555" name="Google Shape;555;p55"/>
          <p:cNvSpPr txBox="1"/>
          <p:nvPr/>
        </p:nvSpPr>
        <p:spPr>
          <a:xfrm>
            <a:off x="204625" y="1124650"/>
            <a:ext cx="40344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A trolley is released from the top of a slope and passes between two light gates P and Q.</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GB"/>
              <a:t>The distance between the light gates is d.</a:t>
            </a:r>
            <a:endParaRPr/>
          </a:p>
          <a:p>
            <a:pPr marL="0" lvl="0" indent="0" algn="l" rtl="0">
              <a:spcBef>
                <a:spcPts val="0"/>
              </a:spcBef>
              <a:spcAft>
                <a:spcPts val="0"/>
              </a:spcAft>
              <a:buNone/>
            </a:pPr>
            <a:endParaRPr/>
          </a:p>
        </p:txBody>
      </p:sp>
      <p:sp>
        <p:nvSpPr>
          <p:cNvPr id="556" name="Google Shape;556;p5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557" name="Google Shape;557;p55"/>
          <p:cNvSpPr/>
          <p:nvPr/>
        </p:nvSpPr>
        <p:spPr>
          <a:xfrm>
            <a:off x="5698338" y="3838725"/>
            <a:ext cx="827100" cy="6927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58" name="Google Shape;558;p55"/>
          <p:cNvPicPr preferRelativeResize="0"/>
          <p:nvPr/>
        </p:nvPicPr>
        <p:blipFill rotWithShape="1">
          <a:blip r:embed="rId4">
            <a:alphaModFix/>
          </a:blip>
          <a:srcRect b="59502"/>
          <a:stretch/>
        </p:blipFill>
        <p:spPr>
          <a:xfrm>
            <a:off x="4452175" y="3269325"/>
            <a:ext cx="964625" cy="1262099"/>
          </a:xfrm>
          <a:prstGeom prst="rect">
            <a:avLst/>
          </a:prstGeom>
          <a:noFill/>
          <a:ln>
            <a:noFill/>
          </a:ln>
        </p:spPr>
      </p:pic>
      <p:pic>
        <p:nvPicPr>
          <p:cNvPr id="559" name="Google Shape;559;p55"/>
          <p:cNvPicPr preferRelativeResize="0"/>
          <p:nvPr/>
        </p:nvPicPr>
        <p:blipFill>
          <a:blip r:embed="rId5">
            <a:alphaModFix/>
          </a:blip>
          <a:stretch>
            <a:fillRect/>
          </a:stretch>
        </p:blipFill>
        <p:spPr>
          <a:xfrm>
            <a:off x="4053625" y="1256925"/>
            <a:ext cx="4958397" cy="2012400"/>
          </a:xfrm>
          <a:prstGeom prst="rect">
            <a:avLst/>
          </a:prstGeom>
          <a:noFill/>
          <a:ln>
            <a:noFill/>
          </a:ln>
        </p:spPr>
      </p:pic>
      <p:pic>
        <p:nvPicPr>
          <p:cNvPr id="560" name="Google Shape;560;p55"/>
          <p:cNvPicPr preferRelativeResize="0"/>
          <p:nvPr/>
        </p:nvPicPr>
        <p:blipFill rotWithShape="1">
          <a:blip r:embed="rId4">
            <a:alphaModFix/>
          </a:blip>
          <a:srcRect t="40167" b="21128"/>
          <a:stretch/>
        </p:blipFill>
        <p:spPr>
          <a:xfrm>
            <a:off x="5690150" y="3297288"/>
            <a:ext cx="964625" cy="1206175"/>
          </a:xfrm>
          <a:prstGeom prst="rect">
            <a:avLst/>
          </a:prstGeom>
          <a:noFill/>
          <a:ln>
            <a:noFill/>
          </a:ln>
        </p:spPr>
      </p:pic>
      <p:pic>
        <p:nvPicPr>
          <p:cNvPr id="561" name="Google Shape;561;p55"/>
          <p:cNvPicPr preferRelativeResize="0"/>
          <p:nvPr/>
        </p:nvPicPr>
        <p:blipFill rotWithShape="1">
          <a:blip r:embed="rId4">
            <a:alphaModFix/>
          </a:blip>
          <a:srcRect t="77776"/>
          <a:stretch/>
        </p:blipFill>
        <p:spPr>
          <a:xfrm>
            <a:off x="6806963" y="3297300"/>
            <a:ext cx="964625" cy="692599"/>
          </a:xfrm>
          <a:prstGeom prst="rect">
            <a:avLst/>
          </a:prstGeom>
          <a:noFill/>
          <a:ln>
            <a:noFill/>
          </a:ln>
        </p:spPr>
      </p:pic>
      <p:sp>
        <p:nvSpPr>
          <p:cNvPr id="562" name="Google Shape;562;p55"/>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Average and instantaneous speed</a:t>
            </a:r>
            <a:endParaRPr sz="1000" i="1"/>
          </a:p>
        </p:txBody>
      </p:sp>
      <p:sp>
        <p:nvSpPr>
          <p:cNvPr id="563" name="Google Shape;563;p55"/>
          <p:cNvSpPr txBox="1"/>
          <p:nvPr/>
        </p:nvSpPr>
        <p:spPr>
          <a:xfrm>
            <a:off x="204625" y="3827325"/>
            <a:ext cx="37785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The instantaneous speed of the trolley at light gate Q is given by</a:t>
            </a:r>
            <a:endParaRPr/>
          </a:p>
        </p:txBody>
      </p:sp>
      <p:pic>
        <p:nvPicPr>
          <p:cNvPr id="564" name="Google Shape;564;p55">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56"/>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570" name="Google Shape;570;p56"/>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2018 </a:t>
            </a:r>
            <a:r>
              <a:rPr lang="en-GB">
                <a:solidFill>
                  <a:schemeClr val="dk1"/>
                </a:solidFill>
              </a:rPr>
              <a:t>Q2ai</a:t>
            </a:r>
            <a:endParaRPr/>
          </a:p>
        </p:txBody>
      </p:sp>
      <p:sp>
        <p:nvSpPr>
          <p:cNvPr id="571" name="Google Shape;571;p56"/>
          <p:cNvSpPr txBox="1"/>
          <p:nvPr/>
        </p:nvSpPr>
        <p:spPr>
          <a:xfrm>
            <a:off x="204625" y="1124650"/>
            <a:ext cx="4034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Two students are investigating a trolley travelling down a ramp. Some of the measurements made by the student are shown.</a:t>
            </a:r>
            <a:endParaRPr/>
          </a:p>
          <a:p>
            <a:pPr marL="0" lvl="0" indent="0" algn="l" rtl="0">
              <a:spcBef>
                <a:spcPts val="0"/>
              </a:spcBef>
              <a:spcAft>
                <a:spcPts val="0"/>
              </a:spcAft>
              <a:buNone/>
            </a:pPr>
            <a:endParaRPr/>
          </a:p>
        </p:txBody>
      </p:sp>
      <p:sp>
        <p:nvSpPr>
          <p:cNvPr id="572" name="Google Shape;572;p5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pic>
        <p:nvPicPr>
          <p:cNvPr id="573" name="Google Shape;573;p56"/>
          <p:cNvPicPr preferRelativeResize="0"/>
          <p:nvPr/>
        </p:nvPicPr>
        <p:blipFill>
          <a:blip r:embed="rId4">
            <a:alphaModFix/>
          </a:blip>
          <a:stretch>
            <a:fillRect/>
          </a:stretch>
        </p:blipFill>
        <p:spPr>
          <a:xfrm>
            <a:off x="4829850" y="975326"/>
            <a:ext cx="4034399" cy="1810710"/>
          </a:xfrm>
          <a:prstGeom prst="rect">
            <a:avLst/>
          </a:prstGeom>
          <a:noFill/>
          <a:ln>
            <a:noFill/>
          </a:ln>
        </p:spPr>
      </p:pic>
      <p:pic>
        <p:nvPicPr>
          <p:cNvPr id="574" name="Google Shape;574;p56"/>
          <p:cNvPicPr preferRelativeResize="0"/>
          <p:nvPr/>
        </p:nvPicPr>
        <p:blipFill>
          <a:blip r:embed="rId5">
            <a:alphaModFix/>
          </a:blip>
          <a:stretch>
            <a:fillRect/>
          </a:stretch>
        </p:blipFill>
        <p:spPr>
          <a:xfrm>
            <a:off x="145650" y="2155413"/>
            <a:ext cx="4684200" cy="1250400"/>
          </a:xfrm>
          <a:prstGeom prst="rect">
            <a:avLst/>
          </a:prstGeom>
          <a:noFill/>
          <a:ln>
            <a:noFill/>
          </a:ln>
        </p:spPr>
      </p:pic>
      <p:sp>
        <p:nvSpPr>
          <p:cNvPr id="575" name="Google Shape;575;p56"/>
          <p:cNvSpPr txBox="1"/>
          <p:nvPr/>
        </p:nvSpPr>
        <p:spPr>
          <a:xfrm>
            <a:off x="204625" y="3505525"/>
            <a:ext cx="4149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determines the instantaneous speed of the trolley at light gate X to be </a:t>
            </a:r>
            <a:r>
              <a:rPr lang="en-GB" b="1"/>
              <a:t>0·32 ms</a:t>
            </a:r>
            <a:r>
              <a:rPr lang="en-GB" b="1" baseline="30000"/>
              <a:t>− 1</a:t>
            </a:r>
            <a:r>
              <a:rPr lang="en-GB"/>
              <a:t>.</a:t>
            </a:r>
            <a:endParaRPr/>
          </a:p>
        </p:txBody>
      </p:sp>
      <p:sp>
        <p:nvSpPr>
          <p:cNvPr id="576" name="Google Shape;576;p56"/>
          <p:cNvSpPr txBox="1"/>
          <p:nvPr/>
        </p:nvSpPr>
        <p:spPr>
          <a:xfrm>
            <a:off x="204625" y="4146525"/>
            <a:ext cx="46347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State the </a:t>
            </a:r>
            <a:r>
              <a:rPr lang="en-GB" b="1"/>
              <a:t>additional</a:t>
            </a:r>
            <a:r>
              <a:rPr lang="en-GB"/>
              <a:t> measurement made by the student determine the instantaneous speed of the trolley at light gate X.</a:t>
            </a:r>
            <a:endParaRPr/>
          </a:p>
        </p:txBody>
      </p:sp>
      <p:sp>
        <p:nvSpPr>
          <p:cNvPr id="577" name="Google Shape;577;p56"/>
          <p:cNvSpPr txBox="1"/>
          <p:nvPr/>
        </p:nvSpPr>
        <p:spPr>
          <a:xfrm>
            <a:off x="5610325" y="2918250"/>
            <a:ext cx="2993700" cy="354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a:solidFill>
                  <a:schemeClr val="dk1"/>
                </a:solidFill>
              </a:rPr>
              <a:t>Time for card to cut/pass through light gate X</a:t>
            </a:r>
            <a:endParaRPr sz="1100">
              <a:solidFill>
                <a:schemeClr val="dk1"/>
              </a:solidFill>
            </a:endParaRPr>
          </a:p>
        </p:txBody>
      </p:sp>
      <p:sp>
        <p:nvSpPr>
          <p:cNvPr id="578" name="Google Shape;578;p56"/>
          <p:cNvSpPr/>
          <p:nvPr/>
        </p:nvSpPr>
        <p:spPr>
          <a:xfrm>
            <a:off x="5380575" y="3541125"/>
            <a:ext cx="3631500" cy="1436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Instantaneous speed at Y</a:t>
            </a:r>
            <a:endParaRPr/>
          </a:p>
          <a:p>
            <a:pPr marL="457200" lvl="0" indent="-317500" algn="l" rtl="0">
              <a:spcBef>
                <a:spcPts val="2000"/>
              </a:spcBef>
              <a:spcAft>
                <a:spcPts val="0"/>
              </a:spcAft>
              <a:buSzPts val="1400"/>
              <a:buChar char="●"/>
            </a:pPr>
            <a:r>
              <a:rPr lang="en-GB"/>
              <a:t>Acceleration of the trolley on the slope</a:t>
            </a:r>
            <a:endParaRPr/>
          </a:p>
        </p:txBody>
      </p:sp>
      <p:sp>
        <p:nvSpPr>
          <p:cNvPr id="579" name="Google Shape;579;p56"/>
          <p:cNvSpPr txBox="1"/>
          <p:nvPr/>
        </p:nvSpPr>
        <p:spPr>
          <a:xfrm>
            <a:off x="8052575" y="4030850"/>
            <a:ext cx="8757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0.46 ms</a:t>
            </a:r>
            <a:r>
              <a:rPr lang="en-GB" b="1" baseline="30000"/>
              <a:t>-1</a:t>
            </a:r>
            <a:endParaRPr b="1" baseline="30000"/>
          </a:p>
        </p:txBody>
      </p:sp>
      <p:sp>
        <p:nvSpPr>
          <p:cNvPr id="580" name="Google Shape;580;p56"/>
          <p:cNvSpPr txBox="1"/>
          <p:nvPr/>
        </p:nvSpPr>
        <p:spPr>
          <a:xfrm>
            <a:off x="8052725" y="4573825"/>
            <a:ext cx="8757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0.25 ms</a:t>
            </a:r>
            <a:r>
              <a:rPr lang="en-GB" b="1" baseline="30000"/>
              <a:t>-2</a:t>
            </a:r>
            <a:endParaRPr b="1" baseline="30000"/>
          </a:p>
        </p:txBody>
      </p:sp>
      <p:sp>
        <p:nvSpPr>
          <p:cNvPr id="581" name="Google Shape;581;p56"/>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Average and instantaneous speed</a:t>
            </a:r>
            <a:endParaRPr sz="1000" i="1"/>
          </a:p>
        </p:txBody>
      </p:sp>
      <p:sp>
        <p:nvSpPr>
          <p:cNvPr id="582" name="Google Shape;582;p56"/>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6" action="ppaction://hlinksldjump"/>
              </a:rPr>
              <a:t>Relationship sheet</a:t>
            </a:r>
            <a:endParaRPr sz="1000">
              <a:solidFill>
                <a:schemeClr val="dk2"/>
              </a:solidFill>
            </a:endParaRPr>
          </a:p>
        </p:txBody>
      </p:sp>
      <p:pic>
        <p:nvPicPr>
          <p:cNvPr id="583" name="Google Shape;583;p56">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57"/>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589" name="Google Shape;589;p57"/>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2020 </a:t>
            </a:r>
            <a:r>
              <a:rPr lang="en-GB">
                <a:solidFill>
                  <a:schemeClr val="dk1"/>
                </a:solidFill>
              </a:rPr>
              <a:t>Q2a</a:t>
            </a:r>
            <a:endParaRPr/>
          </a:p>
        </p:txBody>
      </p:sp>
      <p:sp>
        <p:nvSpPr>
          <p:cNvPr id="590" name="Google Shape;590;p57"/>
          <p:cNvSpPr txBox="1"/>
          <p:nvPr/>
        </p:nvSpPr>
        <p:spPr>
          <a:xfrm>
            <a:off x="204625" y="1124650"/>
            <a:ext cx="53094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sets up an experiment using a linear air track.</a:t>
            </a:r>
            <a:endParaRPr/>
          </a:p>
          <a:p>
            <a:pPr marL="0" lvl="0" indent="0" algn="l" rtl="0">
              <a:spcBef>
                <a:spcPts val="0"/>
              </a:spcBef>
              <a:spcAft>
                <a:spcPts val="0"/>
              </a:spcAft>
              <a:buNone/>
            </a:pPr>
            <a:endParaRPr/>
          </a:p>
        </p:txBody>
      </p:sp>
      <p:sp>
        <p:nvSpPr>
          <p:cNvPr id="591" name="Google Shape;591;p5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592" name="Google Shape;592;p57"/>
          <p:cNvSpPr txBox="1"/>
          <p:nvPr/>
        </p:nvSpPr>
        <p:spPr>
          <a:xfrm>
            <a:off x="204625" y="1592825"/>
            <a:ext cx="4352100" cy="212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vehicle is mounted on the track.</a:t>
            </a:r>
            <a:endParaRPr/>
          </a:p>
          <a:p>
            <a:pPr marL="0" lvl="0" indent="0" algn="l" rtl="0">
              <a:spcBef>
                <a:spcPts val="0"/>
              </a:spcBef>
              <a:spcAft>
                <a:spcPts val="0"/>
              </a:spcAft>
              <a:buNone/>
            </a:pPr>
            <a:endParaRPr/>
          </a:p>
          <a:p>
            <a:pPr marL="0" lvl="0" indent="0" algn="l" rtl="0">
              <a:spcBef>
                <a:spcPts val="0"/>
              </a:spcBef>
              <a:spcAft>
                <a:spcPts val="0"/>
              </a:spcAft>
              <a:buNone/>
            </a:pPr>
            <a:r>
              <a:rPr lang="en-GB"/>
              <a:t>Air is blown into the track and out through small holes in the sides of the track, causing the vehicle to be lifted slightly above the track.</a:t>
            </a:r>
            <a:endParaRPr/>
          </a:p>
          <a:p>
            <a:pPr marL="0" lvl="0" indent="0" algn="l" rtl="0">
              <a:spcBef>
                <a:spcPts val="0"/>
              </a:spcBef>
              <a:spcAft>
                <a:spcPts val="0"/>
              </a:spcAft>
              <a:buNone/>
            </a:pPr>
            <a:endParaRPr/>
          </a:p>
          <a:p>
            <a:pPr marL="0" lvl="0" indent="0" algn="l" rtl="0">
              <a:spcBef>
                <a:spcPts val="0"/>
              </a:spcBef>
              <a:spcAft>
                <a:spcPts val="0"/>
              </a:spcAft>
              <a:buNone/>
            </a:pPr>
            <a:r>
              <a:rPr lang="en-GB"/>
              <a:t>The vehicle is released from rest and the card mounted on it passes through the light gate.</a:t>
            </a:r>
            <a:endParaRPr/>
          </a:p>
          <a:p>
            <a:pPr marL="0" lvl="0" indent="0" algn="l" rtl="0">
              <a:spcBef>
                <a:spcPts val="0"/>
              </a:spcBef>
              <a:spcAft>
                <a:spcPts val="0"/>
              </a:spcAft>
              <a:buNone/>
            </a:pPr>
            <a:endParaRPr/>
          </a:p>
        </p:txBody>
      </p:sp>
      <p:sp>
        <p:nvSpPr>
          <p:cNvPr id="593" name="Google Shape;593;p57"/>
          <p:cNvSpPr txBox="1"/>
          <p:nvPr/>
        </p:nvSpPr>
        <p:spPr>
          <a:xfrm>
            <a:off x="5349525" y="3541125"/>
            <a:ext cx="3423600" cy="1416000"/>
          </a:xfrm>
          <a:prstGeom prst="rect">
            <a:avLst/>
          </a:prstGeom>
          <a:solidFill>
            <a:srgbClr val="C9DAF8"/>
          </a:solidFill>
          <a:ln>
            <a:noFill/>
          </a:ln>
        </p:spPr>
        <p:txBody>
          <a:bodyPr spcFirstLastPara="1" wrap="square" lIns="91425" tIns="91425" rIns="91425" bIns="91425" anchor="t" anchorCtr="0">
            <a:spAutoFit/>
          </a:bodyPr>
          <a:lstStyle/>
          <a:p>
            <a:pPr marL="457200" lvl="0" indent="-298450" algn="l" rtl="0">
              <a:spcBef>
                <a:spcPts val="0"/>
              </a:spcBef>
              <a:spcAft>
                <a:spcPts val="0"/>
              </a:spcAft>
              <a:buClr>
                <a:schemeClr val="dk1"/>
              </a:buClr>
              <a:buSzPts val="1100"/>
              <a:buAutoNum type="romanLcParenR"/>
            </a:pPr>
            <a:r>
              <a:rPr lang="en-GB" sz="1100">
                <a:solidFill>
                  <a:schemeClr val="dk1"/>
                </a:solidFill>
              </a:rPr>
              <a:t>To </a:t>
            </a:r>
            <a:r>
              <a:rPr lang="en-GB" sz="1100" b="1">
                <a:solidFill>
                  <a:schemeClr val="dk1"/>
                </a:solidFill>
              </a:rPr>
              <a:t>reduce</a:t>
            </a:r>
            <a:r>
              <a:rPr lang="en-GB" sz="1100">
                <a:solidFill>
                  <a:schemeClr val="dk1"/>
                </a:solidFill>
              </a:rPr>
              <a:t> </a:t>
            </a:r>
            <a:r>
              <a:rPr lang="en-GB" sz="1100" b="1">
                <a:solidFill>
                  <a:schemeClr val="dk1"/>
                </a:solidFill>
              </a:rPr>
              <a:t>friction (1)</a:t>
            </a:r>
            <a:endParaRPr sz="1100" b="1">
              <a:solidFill>
                <a:schemeClr val="dk1"/>
              </a:solidFill>
            </a:endParaRPr>
          </a:p>
          <a:p>
            <a:pPr marL="457200" lvl="0" indent="-298450" algn="l" rtl="0">
              <a:spcBef>
                <a:spcPts val="1000"/>
              </a:spcBef>
              <a:spcAft>
                <a:spcPts val="0"/>
              </a:spcAft>
              <a:buClr>
                <a:schemeClr val="dk1"/>
              </a:buClr>
              <a:buSzPts val="1100"/>
              <a:buAutoNum type="romanLcParenR"/>
            </a:pPr>
            <a:r>
              <a:rPr lang="en-GB" sz="1100" b="1">
                <a:solidFill>
                  <a:schemeClr val="dk1"/>
                </a:solidFill>
              </a:rPr>
              <a:t>length</a:t>
            </a:r>
            <a:r>
              <a:rPr lang="en-GB" sz="1100">
                <a:solidFill>
                  <a:schemeClr val="dk1"/>
                </a:solidFill>
              </a:rPr>
              <a:t>/width of </a:t>
            </a:r>
            <a:r>
              <a:rPr lang="en-GB" sz="1100" b="1">
                <a:solidFill>
                  <a:schemeClr val="dk1"/>
                </a:solidFill>
              </a:rPr>
              <a:t>card</a:t>
            </a:r>
            <a:r>
              <a:rPr lang="en-GB" sz="1100">
                <a:solidFill>
                  <a:schemeClr val="dk1"/>
                </a:solidFill>
              </a:rPr>
              <a:t> </a:t>
            </a:r>
            <a:r>
              <a:rPr lang="en-GB" sz="1100" b="1">
                <a:solidFill>
                  <a:schemeClr val="dk1"/>
                </a:solidFill>
              </a:rPr>
              <a:t>(1) </a:t>
            </a:r>
            <a:endParaRPr sz="1100" b="1">
              <a:solidFill>
                <a:schemeClr val="dk1"/>
              </a:solidFill>
            </a:endParaRPr>
          </a:p>
          <a:p>
            <a:pPr marL="457200" lvl="0" indent="0" algn="l" rtl="0">
              <a:spcBef>
                <a:spcPts val="1000"/>
              </a:spcBef>
              <a:spcAft>
                <a:spcPts val="0"/>
              </a:spcAft>
              <a:buNone/>
            </a:pPr>
            <a:r>
              <a:rPr lang="en-GB" sz="1100" b="1">
                <a:solidFill>
                  <a:schemeClr val="dk1"/>
                </a:solidFill>
              </a:rPr>
              <a:t>time</a:t>
            </a:r>
            <a:r>
              <a:rPr lang="en-GB" sz="1100">
                <a:solidFill>
                  <a:schemeClr val="dk1"/>
                </a:solidFill>
              </a:rPr>
              <a:t> for </a:t>
            </a:r>
            <a:r>
              <a:rPr lang="en-GB" sz="1100" b="1">
                <a:solidFill>
                  <a:schemeClr val="dk1"/>
                </a:solidFill>
              </a:rPr>
              <a:t>card</a:t>
            </a:r>
            <a:r>
              <a:rPr lang="en-GB" sz="1100">
                <a:solidFill>
                  <a:schemeClr val="dk1"/>
                </a:solidFill>
              </a:rPr>
              <a:t> to </a:t>
            </a:r>
            <a:r>
              <a:rPr lang="en-GB" sz="1100" b="1">
                <a:solidFill>
                  <a:schemeClr val="dk1"/>
                </a:solidFill>
              </a:rPr>
              <a:t>pass</a:t>
            </a:r>
            <a:r>
              <a:rPr lang="en-GB" sz="1100">
                <a:solidFill>
                  <a:schemeClr val="dk1"/>
                </a:solidFill>
              </a:rPr>
              <a:t> </a:t>
            </a:r>
            <a:r>
              <a:rPr lang="en-GB" sz="1100" b="1">
                <a:solidFill>
                  <a:schemeClr val="dk1"/>
                </a:solidFill>
              </a:rPr>
              <a:t>through</a:t>
            </a:r>
            <a:r>
              <a:rPr lang="en-GB" sz="1100">
                <a:solidFill>
                  <a:schemeClr val="dk1"/>
                </a:solidFill>
              </a:rPr>
              <a:t> the (light) </a:t>
            </a:r>
            <a:r>
              <a:rPr lang="en-GB" sz="1100" b="1">
                <a:solidFill>
                  <a:schemeClr val="dk1"/>
                </a:solidFill>
              </a:rPr>
              <a:t>gate</a:t>
            </a:r>
            <a:r>
              <a:rPr lang="en-GB" sz="1100">
                <a:solidFill>
                  <a:schemeClr val="dk1"/>
                </a:solidFill>
              </a:rPr>
              <a:t>  </a:t>
            </a:r>
            <a:r>
              <a:rPr lang="en-GB" sz="1100" b="1">
                <a:solidFill>
                  <a:schemeClr val="dk1"/>
                </a:solidFill>
              </a:rPr>
              <a:t>(1) </a:t>
            </a:r>
            <a:endParaRPr sz="1100" b="1">
              <a:solidFill>
                <a:schemeClr val="dk1"/>
              </a:solidFill>
            </a:endParaRPr>
          </a:p>
          <a:p>
            <a:pPr marL="457200" lvl="0" indent="0" algn="l" rtl="0">
              <a:spcBef>
                <a:spcPts val="1000"/>
              </a:spcBef>
              <a:spcAft>
                <a:spcPts val="1000"/>
              </a:spcAft>
              <a:buNone/>
            </a:pPr>
            <a:r>
              <a:rPr lang="en-GB" sz="1100" b="1">
                <a:solidFill>
                  <a:schemeClr val="dk1"/>
                </a:solidFill>
              </a:rPr>
              <a:t>time</a:t>
            </a:r>
            <a:r>
              <a:rPr lang="en-GB" sz="1100">
                <a:solidFill>
                  <a:schemeClr val="dk1"/>
                </a:solidFill>
              </a:rPr>
              <a:t> taken for </a:t>
            </a:r>
            <a:r>
              <a:rPr lang="en-GB" sz="1100" b="1">
                <a:solidFill>
                  <a:schemeClr val="dk1"/>
                </a:solidFill>
              </a:rPr>
              <a:t>card</a:t>
            </a:r>
            <a:r>
              <a:rPr lang="en-GB" sz="1100">
                <a:solidFill>
                  <a:schemeClr val="dk1"/>
                </a:solidFill>
              </a:rPr>
              <a:t> to </a:t>
            </a:r>
            <a:r>
              <a:rPr lang="en-GB" sz="1100" b="1">
                <a:solidFill>
                  <a:schemeClr val="dk1"/>
                </a:solidFill>
              </a:rPr>
              <a:t>reach</a:t>
            </a:r>
            <a:r>
              <a:rPr lang="en-GB" sz="1100">
                <a:solidFill>
                  <a:schemeClr val="dk1"/>
                </a:solidFill>
              </a:rPr>
              <a:t> (light) </a:t>
            </a:r>
            <a:r>
              <a:rPr lang="en-GB" sz="1100" b="1">
                <a:solidFill>
                  <a:schemeClr val="dk1"/>
                </a:solidFill>
              </a:rPr>
              <a:t>gate</a:t>
            </a:r>
            <a:r>
              <a:rPr lang="en-GB" sz="1100">
                <a:solidFill>
                  <a:schemeClr val="dk1"/>
                </a:solidFill>
              </a:rPr>
              <a:t>  </a:t>
            </a:r>
            <a:r>
              <a:rPr lang="en-GB" sz="1100" b="1">
                <a:solidFill>
                  <a:schemeClr val="dk1"/>
                </a:solidFill>
              </a:rPr>
              <a:t>(1)</a:t>
            </a:r>
            <a:endParaRPr sz="1100">
              <a:solidFill>
                <a:schemeClr val="dk1"/>
              </a:solidFill>
            </a:endParaRPr>
          </a:p>
        </p:txBody>
      </p:sp>
      <p:pic>
        <p:nvPicPr>
          <p:cNvPr id="594" name="Google Shape;594;p57"/>
          <p:cNvPicPr preferRelativeResize="0"/>
          <p:nvPr/>
        </p:nvPicPr>
        <p:blipFill>
          <a:blip r:embed="rId4">
            <a:alphaModFix/>
          </a:blip>
          <a:stretch>
            <a:fillRect/>
          </a:stretch>
        </p:blipFill>
        <p:spPr>
          <a:xfrm>
            <a:off x="4805125" y="1140675"/>
            <a:ext cx="3807650" cy="2175800"/>
          </a:xfrm>
          <a:prstGeom prst="rect">
            <a:avLst/>
          </a:prstGeom>
          <a:noFill/>
          <a:ln>
            <a:noFill/>
          </a:ln>
        </p:spPr>
      </p:pic>
      <p:sp>
        <p:nvSpPr>
          <p:cNvPr id="595" name="Google Shape;595;p57"/>
          <p:cNvSpPr txBox="1"/>
          <p:nvPr/>
        </p:nvSpPr>
        <p:spPr>
          <a:xfrm>
            <a:off x="241950" y="3553875"/>
            <a:ext cx="4491600" cy="13905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romanLcParenR"/>
            </a:pPr>
            <a:r>
              <a:rPr lang="en-GB"/>
              <a:t>Explain the purpose of using air to lift the vehicle slightly above the track. </a:t>
            </a:r>
            <a:r>
              <a:rPr lang="en-GB" b="1"/>
              <a:t>(1)</a:t>
            </a:r>
            <a:endParaRPr b="1"/>
          </a:p>
          <a:p>
            <a:pPr marL="457200" lvl="0" indent="-317500" algn="l" rtl="0">
              <a:spcBef>
                <a:spcPts val="1000"/>
              </a:spcBef>
              <a:spcAft>
                <a:spcPts val="0"/>
              </a:spcAft>
              <a:buSzPts val="1400"/>
              <a:buAutoNum type="romanLcParenR"/>
            </a:pPr>
            <a:r>
              <a:rPr lang="en-GB"/>
              <a:t>State the measurements the student must make in this experiment to determine the acceleration of the vehicle. </a:t>
            </a:r>
            <a:r>
              <a:rPr lang="en-GB" b="1"/>
              <a:t>(3)</a:t>
            </a:r>
            <a:endParaRPr b="1"/>
          </a:p>
        </p:txBody>
      </p:sp>
      <p:sp>
        <p:nvSpPr>
          <p:cNvPr id="596" name="Google Shape;596;p57"/>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Acceleration</a:t>
            </a:r>
            <a:endParaRPr sz="1000" i="1"/>
          </a:p>
        </p:txBody>
      </p:sp>
      <p:sp>
        <p:nvSpPr>
          <p:cNvPr id="597" name="Google Shape;597;p57"/>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5" action="ppaction://hlinksldjump"/>
              </a:rPr>
              <a:t>Relationship sheet</a:t>
            </a:r>
            <a:endParaRPr sz="1000">
              <a:solidFill>
                <a:schemeClr val="dk2"/>
              </a:solidFill>
            </a:endParaRPr>
          </a:p>
        </p:txBody>
      </p:sp>
      <p:pic>
        <p:nvPicPr>
          <p:cNvPr id="598" name="Google Shape;598;p57">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58"/>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604" name="Google Shape;604;p58"/>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2015 </a:t>
            </a:r>
            <a:r>
              <a:rPr lang="en-GB">
                <a:solidFill>
                  <a:schemeClr val="dk1"/>
                </a:solidFill>
              </a:rPr>
              <a:t>Q8ai</a:t>
            </a:r>
            <a:endParaRPr/>
          </a:p>
        </p:txBody>
      </p:sp>
      <p:sp>
        <p:nvSpPr>
          <p:cNvPr id="605" name="Google Shape;605;p58"/>
          <p:cNvSpPr txBox="1"/>
          <p:nvPr/>
        </p:nvSpPr>
        <p:spPr>
          <a:xfrm>
            <a:off x="219900" y="1377375"/>
            <a:ext cx="4352100" cy="139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uses the apparatus shown to carry out an experiment to determine the acceleration of a trolley as it rolls down a ramp.</a:t>
            </a:r>
            <a:endParaRPr/>
          </a:p>
          <a:p>
            <a:pPr marL="0" lvl="0" indent="0" algn="l" rtl="0">
              <a:spcBef>
                <a:spcPts val="1000"/>
              </a:spcBef>
              <a:spcAft>
                <a:spcPts val="0"/>
              </a:spcAft>
              <a:buNone/>
            </a:pPr>
            <a:r>
              <a:rPr lang="en-GB"/>
              <a:t>The trolley is released from rest at the top of the ramp.</a:t>
            </a:r>
            <a:endParaRPr/>
          </a:p>
        </p:txBody>
      </p:sp>
      <p:sp>
        <p:nvSpPr>
          <p:cNvPr id="606" name="Google Shape;606;p5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607" name="Google Shape;607;p58"/>
          <p:cNvSpPr txBox="1"/>
          <p:nvPr/>
        </p:nvSpPr>
        <p:spPr>
          <a:xfrm>
            <a:off x="4783700" y="2571738"/>
            <a:ext cx="41382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State the measurements the student must make to calculate the acceleration of the trolley. </a:t>
            </a:r>
            <a:r>
              <a:rPr lang="en-GB" b="1"/>
              <a:t>(3)</a:t>
            </a:r>
            <a:endParaRPr b="1"/>
          </a:p>
        </p:txBody>
      </p:sp>
      <p:sp>
        <p:nvSpPr>
          <p:cNvPr id="608" name="Google Shape;608;p58"/>
          <p:cNvSpPr txBox="1"/>
          <p:nvPr/>
        </p:nvSpPr>
        <p:spPr>
          <a:xfrm>
            <a:off x="4783700" y="3370075"/>
            <a:ext cx="4138200" cy="1118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b="1">
                <a:solidFill>
                  <a:schemeClr val="dk1"/>
                </a:solidFill>
              </a:rPr>
              <a:t>length</a:t>
            </a:r>
            <a:r>
              <a:rPr lang="en-GB" sz="1100">
                <a:solidFill>
                  <a:schemeClr val="dk1"/>
                </a:solidFill>
              </a:rPr>
              <a:t>/width of card (1)</a:t>
            </a:r>
            <a:endParaRPr sz="1100">
              <a:solidFill>
                <a:schemeClr val="dk1"/>
              </a:solidFill>
            </a:endParaRPr>
          </a:p>
          <a:p>
            <a:pPr marL="0" lvl="0" indent="0" algn="l" rtl="0">
              <a:spcBef>
                <a:spcPts val="1000"/>
              </a:spcBef>
              <a:spcAft>
                <a:spcPts val="0"/>
              </a:spcAft>
              <a:buClr>
                <a:schemeClr val="dk1"/>
              </a:buClr>
              <a:buSzPts val="1100"/>
              <a:buFont typeface="Arial"/>
              <a:buNone/>
            </a:pPr>
            <a:r>
              <a:rPr lang="en-GB" sz="1100" b="1">
                <a:solidFill>
                  <a:schemeClr val="dk1"/>
                </a:solidFill>
              </a:rPr>
              <a:t>time</a:t>
            </a:r>
            <a:r>
              <a:rPr lang="en-GB" sz="1100">
                <a:solidFill>
                  <a:schemeClr val="dk1"/>
                </a:solidFill>
              </a:rPr>
              <a:t> taken for </a:t>
            </a:r>
            <a:r>
              <a:rPr lang="en-GB" sz="1100" b="1">
                <a:solidFill>
                  <a:schemeClr val="dk1"/>
                </a:solidFill>
              </a:rPr>
              <a:t>card</a:t>
            </a:r>
            <a:r>
              <a:rPr lang="en-GB" sz="1100">
                <a:solidFill>
                  <a:schemeClr val="dk1"/>
                </a:solidFill>
              </a:rPr>
              <a:t> to </a:t>
            </a:r>
            <a:r>
              <a:rPr lang="en-GB" sz="1100" b="1">
                <a:solidFill>
                  <a:schemeClr val="dk1"/>
                </a:solidFill>
              </a:rPr>
              <a:t>pass</a:t>
            </a:r>
            <a:r>
              <a:rPr lang="en-GB" sz="1100">
                <a:solidFill>
                  <a:schemeClr val="dk1"/>
                </a:solidFill>
              </a:rPr>
              <a:t> (through) the </a:t>
            </a:r>
            <a:r>
              <a:rPr lang="en-GB" sz="1100" b="1">
                <a:solidFill>
                  <a:schemeClr val="dk1"/>
                </a:solidFill>
              </a:rPr>
              <a:t>light gate </a:t>
            </a:r>
            <a:r>
              <a:rPr lang="en-GB" sz="1100">
                <a:solidFill>
                  <a:schemeClr val="dk1"/>
                </a:solidFill>
              </a:rPr>
              <a:t>(1)</a:t>
            </a:r>
            <a:endParaRPr sz="1100">
              <a:solidFill>
                <a:schemeClr val="dk1"/>
              </a:solidFill>
            </a:endParaRPr>
          </a:p>
          <a:p>
            <a:pPr marL="0" lvl="0" indent="0" algn="l" rtl="0">
              <a:spcBef>
                <a:spcPts val="1000"/>
              </a:spcBef>
              <a:spcAft>
                <a:spcPts val="1000"/>
              </a:spcAft>
              <a:buClr>
                <a:schemeClr val="dk1"/>
              </a:buClr>
              <a:buSzPts val="1100"/>
              <a:buFont typeface="Arial"/>
              <a:buNone/>
            </a:pPr>
            <a:r>
              <a:rPr lang="en-GB" sz="1100" b="1">
                <a:solidFill>
                  <a:schemeClr val="dk1"/>
                </a:solidFill>
              </a:rPr>
              <a:t>time</a:t>
            </a:r>
            <a:r>
              <a:rPr lang="en-GB" sz="1100">
                <a:solidFill>
                  <a:schemeClr val="dk1"/>
                </a:solidFill>
              </a:rPr>
              <a:t> taken for trolley to </a:t>
            </a:r>
            <a:r>
              <a:rPr lang="en-GB" sz="1100" b="1">
                <a:solidFill>
                  <a:schemeClr val="dk1"/>
                </a:solidFill>
              </a:rPr>
              <a:t>travel</a:t>
            </a:r>
            <a:r>
              <a:rPr lang="en-GB" sz="1100">
                <a:solidFill>
                  <a:schemeClr val="dk1"/>
                </a:solidFill>
              </a:rPr>
              <a:t> from starting position) </a:t>
            </a:r>
            <a:r>
              <a:rPr lang="en-GB" sz="1100" b="1">
                <a:solidFill>
                  <a:schemeClr val="dk1"/>
                </a:solidFill>
              </a:rPr>
              <a:t>to light gate</a:t>
            </a:r>
            <a:r>
              <a:rPr lang="en-GB" sz="1100">
                <a:solidFill>
                  <a:schemeClr val="dk1"/>
                </a:solidFill>
              </a:rPr>
              <a:t> (1)</a:t>
            </a:r>
            <a:endParaRPr sz="1100">
              <a:solidFill>
                <a:schemeClr val="dk1"/>
              </a:solidFill>
            </a:endParaRPr>
          </a:p>
        </p:txBody>
      </p:sp>
      <p:pic>
        <p:nvPicPr>
          <p:cNvPr id="609" name="Google Shape;609;p58"/>
          <p:cNvPicPr preferRelativeResize="0"/>
          <p:nvPr/>
        </p:nvPicPr>
        <p:blipFill>
          <a:blip r:embed="rId4">
            <a:alphaModFix/>
          </a:blip>
          <a:stretch>
            <a:fillRect/>
          </a:stretch>
        </p:blipFill>
        <p:spPr>
          <a:xfrm>
            <a:off x="219899" y="2734100"/>
            <a:ext cx="4352101" cy="1837714"/>
          </a:xfrm>
          <a:prstGeom prst="rect">
            <a:avLst/>
          </a:prstGeom>
          <a:noFill/>
          <a:ln>
            <a:noFill/>
          </a:ln>
        </p:spPr>
      </p:pic>
      <p:sp>
        <p:nvSpPr>
          <p:cNvPr id="610" name="Google Shape;610;p58"/>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Acceleration</a:t>
            </a:r>
            <a:endParaRPr sz="1000" i="1"/>
          </a:p>
        </p:txBody>
      </p:sp>
      <p:pic>
        <p:nvPicPr>
          <p:cNvPr id="611" name="Google Shape;611;p58">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59"/>
          <p:cNvSpPr/>
          <p:nvPr/>
        </p:nvSpPr>
        <p:spPr>
          <a:xfrm>
            <a:off x="4663800" y="4028025"/>
            <a:ext cx="4284900" cy="2187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7" name="Google Shape;617;p59"/>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618" name="Google Shape;618;p59"/>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2024 </a:t>
            </a:r>
            <a:r>
              <a:rPr lang="en-GB">
                <a:solidFill>
                  <a:schemeClr val="dk1"/>
                </a:solidFill>
              </a:rPr>
              <a:t>MC Q25</a:t>
            </a:r>
            <a:endParaRPr/>
          </a:p>
        </p:txBody>
      </p:sp>
      <p:sp>
        <p:nvSpPr>
          <p:cNvPr id="619" name="Google Shape;619;p59"/>
          <p:cNvSpPr txBox="1"/>
          <p:nvPr/>
        </p:nvSpPr>
        <p:spPr>
          <a:xfrm>
            <a:off x="206775" y="1033325"/>
            <a:ext cx="4961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technician carries out an experiment, using the apparatus shown, to determine the half-life of a radioactive source.</a:t>
            </a:r>
            <a:endParaRPr/>
          </a:p>
        </p:txBody>
      </p:sp>
      <p:sp>
        <p:nvSpPr>
          <p:cNvPr id="620" name="Google Shape;620;p5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pic>
        <p:nvPicPr>
          <p:cNvPr id="621" name="Google Shape;621;p59"/>
          <p:cNvPicPr preferRelativeResize="0"/>
          <p:nvPr/>
        </p:nvPicPr>
        <p:blipFill>
          <a:blip r:embed="rId4">
            <a:alphaModFix/>
          </a:blip>
          <a:stretch>
            <a:fillRect/>
          </a:stretch>
        </p:blipFill>
        <p:spPr>
          <a:xfrm>
            <a:off x="5111200" y="1020425"/>
            <a:ext cx="3722626" cy="1742825"/>
          </a:xfrm>
          <a:prstGeom prst="rect">
            <a:avLst/>
          </a:prstGeom>
          <a:noFill/>
          <a:ln>
            <a:noFill/>
          </a:ln>
        </p:spPr>
      </p:pic>
      <p:pic>
        <p:nvPicPr>
          <p:cNvPr id="622" name="Google Shape;622;p59"/>
          <p:cNvPicPr preferRelativeResize="0"/>
          <p:nvPr/>
        </p:nvPicPr>
        <p:blipFill>
          <a:blip r:embed="rId5">
            <a:alphaModFix/>
          </a:blip>
          <a:stretch>
            <a:fillRect/>
          </a:stretch>
        </p:blipFill>
        <p:spPr>
          <a:xfrm>
            <a:off x="2138175" y="1648925"/>
            <a:ext cx="2433824" cy="2379109"/>
          </a:xfrm>
          <a:prstGeom prst="rect">
            <a:avLst/>
          </a:prstGeom>
          <a:noFill/>
          <a:ln>
            <a:noFill/>
          </a:ln>
        </p:spPr>
      </p:pic>
      <p:sp>
        <p:nvSpPr>
          <p:cNvPr id="623" name="Google Shape;623;p59"/>
          <p:cNvSpPr txBox="1"/>
          <p:nvPr/>
        </p:nvSpPr>
        <p:spPr>
          <a:xfrm>
            <a:off x="206775" y="1648925"/>
            <a:ext cx="1994700" cy="277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Before carrying out the experiment the technician measures the background count rate. </a:t>
            </a:r>
            <a:endParaRPr/>
          </a:p>
          <a:p>
            <a:pPr marL="0" lvl="0" indent="0" algn="l" rtl="0">
              <a:spcBef>
                <a:spcPts val="0"/>
              </a:spcBef>
              <a:spcAft>
                <a:spcPts val="0"/>
              </a:spcAft>
              <a:buNone/>
            </a:pPr>
            <a:endParaRPr/>
          </a:p>
          <a:p>
            <a:pPr marL="0" lvl="0" indent="0" algn="l" rtl="0">
              <a:spcBef>
                <a:spcPts val="0"/>
              </a:spcBef>
              <a:spcAft>
                <a:spcPts val="0"/>
              </a:spcAft>
              <a:buNone/>
            </a:pPr>
            <a:r>
              <a:rPr lang="en-GB"/>
              <a:t>The technician takes readings of the count rate displayed on the ratemeter every </a:t>
            </a:r>
            <a:r>
              <a:rPr lang="en-GB" b="1"/>
              <a:t>60 s</a:t>
            </a:r>
            <a:r>
              <a:rPr lang="en-GB"/>
              <a:t> for a period of </a:t>
            </a:r>
            <a:r>
              <a:rPr lang="en-GB" b="1"/>
              <a:t>20 minutes</a:t>
            </a:r>
            <a:r>
              <a:rPr lang="en-GB"/>
              <a:t>.</a:t>
            </a:r>
            <a:endParaRPr/>
          </a:p>
        </p:txBody>
      </p:sp>
      <p:sp>
        <p:nvSpPr>
          <p:cNvPr id="624" name="Google Shape;624;p59"/>
          <p:cNvSpPr txBox="1"/>
          <p:nvPr/>
        </p:nvSpPr>
        <p:spPr>
          <a:xfrm>
            <a:off x="4663800" y="2867650"/>
            <a:ext cx="42849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Which of the following changes would allow the technician to more easily determine the half-life of the radioactive source?</a:t>
            </a:r>
            <a:endParaRPr/>
          </a:p>
        </p:txBody>
      </p:sp>
      <p:pic>
        <p:nvPicPr>
          <p:cNvPr id="625" name="Google Shape;625;p59"/>
          <p:cNvPicPr preferRelativeResize="0"/>
          <p:nvPr/>
        </p:nvPicPr>
        <p:blipFill>
          <a:blip r:embed="rId6">
            <a:alphaModFix/>
          </a:blip>
          <a:stretch>
            <a:fillRect/>
          </a:stretch>
        </p:blipFill>
        <p:spPr>
          <a:xfrm>
            <a:off x="4663800" y="3803350"/>
            <a:ext cx="4284900" cy="1086966"/>
          </a:xfrm>
          <a:prstGeom prst="rect">
            <a:avLst/>
          </a:prstGeom>
          <a:noFill/>
          <a:ln>
            <a:noFill/>
          </a:ln>
        </p:spPr>
      </p:pic>
      <p:sp>
        <p:nvSpPr>
          <p:cNvPr id="626" name="Google Shape;626;p59"/>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000" i="1">
                <a:solidFill>
                  <a:schemeClr val="dk1"/>
                </a:solidFill>
              </a:rPr>
              <a:t>Half-life </a:t>
            </a:r>
            <a:endParaRPr sz="1000" i="1"/>
          </a:p>
        </p:txBody>
      </p:sp>
      <p:pic>
        <p:nvPicPr>
          <p:cNvPr id="627" name="Google Shape;627;p59">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60"/>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633" name="Google Shape;633;p60"/>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2023 </a:t>
            </a:r>
            <a:r>
              <a:rPr lang="en-GB">
                <a:solidFill>
                  <a:schemeClr val="dk1"/>
                </a:solidFill>
              </a:rPr>
              <a:t>Q14a</a:t>
            </a:r>
            <a:endParaRPr/>
          </a:p>
        </p:txBody>
      </p:sp>
      <p:sp>
        <p:nvSpPr>
          <p:cNvPr id="634" name="Google Shape;634;p60"/>
          <p:cNvSpPr txBox="1"/>
          <p:nvPr/>
        </p:nvSpPr>
        <p:spPr>
          <a:xfrm>
            <a:off x="206775" y="1033325"/>
            <a:ext cx="4194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sealed capsule containing iodine-125 is implanted inside a patient, next to the cancer cells.</a:t>
            </a:r>
            <a:endParaRPr/>
          </a:p>
        </p:txBody>
      </p:sp>
      <p:sp>
        <p:nvSpPr>
          <p:cNvPr id="635" name="Google Shape;635;p6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636" name="Google Shape;636;p60"/>
          <p:cNvSpPr txBox="1"/>
          <p:nvPr/>
        </p:nvSpPr>
        <p:spPr>
          <a:xfrm>
            <a:off x="311700" y="3728150"/>
            <a:ext cx="4089000" cy="1110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Gamma rays emitted by the iodine-125 damage the cancer cells.</a:t>
            </a:r>
            <a:endParaRPr/>
          </a:p>
          <a:p>
            <a:pPr marL="0" lvl="0" indent="0" algn="l" rtl="0">
              <a:spcBef>
                <a:spcPts val="500"/>
              </a:spcBef>
              <a:spcAft>
                <a:spcPts val="0"/>
              </a:spcAft>
              <a:buNone/>
            </a:pPr>
            <a:r>
              <a:rPr lang="en-GB"/>
              <a:t>A Geiger-Müller tube and ratemeter are used to measure the count rate from the iodine-125.</a:t>
            </a:r>
            <a:endParaRPr/>
          </a:p>
        </p:txBody>
      </p:sp>
      <p:pic>
        <p:nvPicPr>
          <p:cNvPr id="637" name="Google Shape;637;p60"/>
          <p:cNvPicPr preferRelativeResize="0"/>
          <p:nvPr/>
        </p:nvPicPr>
        <p:blipFill>
          <a:blip r:embed="rId4">
            <a:alphaModFix/>
          </a:blip>
          <a:stretch>
            <a:fillRect/>
          </a:stretch>
        </p:blipFill>
        <p:spPr>
          <a:xfrm>
            <a:off x="6415641" y="1148363"/>
            <a:ext cx="2596433" cy="2110374"/>
          </a:xfrm>
          <a:prstGeom prst="rect">
            <a:avLst/>
          </a:prstGeom>
          <a:noFill/>
          <a:ln>
            <a:noFill/>
          </a:ln>
        </p:spPr>
      </p:pic>
      <p:sp>
        <p:nvSpPr>
          <p:cNvPr id="638" name="Google Shape;638;p60"/>
          <p:cNvSpPr txBox="1"/>
          <p:nvPr/>
        </p:nvSpPr>
        <p:spPr>
          <a:xfrm>
            <a:off x="4483275" y="1033325"/>
            <a:ext cx="1988400" cy="277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Measurements of the count rate are taken at regular time intervals.</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These measurements are used to produce a graph showing how the corrected count rate varies with the number of days after implant.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b="1"/>
          </a:p>
        </p:txBody>
      </p:sp>
      <p:sp>
        <p:nvSpPr>
          <p:cNvPr id="639" name="Google Shape;639;p60"/>
          <p:cNvSpPr txBox="1"/>
          <p:nvPr/>
        </p:nvSpPr>
        <p:spPr>
          <a:xfrm>
            <a:off x="4483275" y="4405775"/>
            <a:ext cx="4352100" cy="354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b="1">
                <a:solidFill>
                  <a:schemeClr val="dk1"/>
                </a:solidFill>
              </a:rPr>
              <a:t>background</a:t>
            </a:r>
            <a:r>
              <a:rPr lang="en-GB" sz="1100">
                <a:solidFill>
                  <a:schemeClr val="dk1"/>
                </a:solidFill>
              </a:rPr>
              <a:t> </a:t>
            </a:r>
            <a:r>
              <a:rPr lang="en-GB" sz="1100" b="1">
                <a:solidFill>
                  <a:schemeClr val="dk1"/>
                </a:solidFill>
              </a:rPr>
              <a:t>count</a:t>
            </a:r>
            <a:r>
              <a:rPr lang="en-GB" sz="1100">
                <a:solidFill>
                  <a:schemeClr val="dk1"/>
                </a:solidFill>
              </a:rPr>
              <a:t> (rate)</a:t>
            </a:r>
            <a:endParaRPr sz="1100">
              <a:solidFill>
                <a:schemeClr val="dk1"/>
              </a:solidFill>
            </a:endParaRPr>
          </a:p>
        </p:txBody>
      </p:sp>
      <p:pic>
        <p:nvPicPr>
          <p:cNvPr id="640" name="Google Shape;640;p60"/>
          <p:cNvPicPr preferRelativeResize="0"/>
          <p:nvPr/>
        </p:nvPicPr>
        <p:blipFill>
          <a:blip r:embed="rId5">
            <a:alphaModFix/>
          </a:blip>
          <a:stretch>
            <a:fillRect/>
          </a:stretch>
        </p:blipFill>
        <p:spPr>
          <a:xfrm>
            <a:off x="276226" y="1699600"/>
            <a:ext cx="4055099" cy="1893825"/>
          </a:xfrm>
          <a:prstGeom prst="rect">
            <a:avLst/>
          </a:prstGeom>
          <a:noFill/>
          <a:ln>
            <a:noFill/>
          </a:ln>
        </p:spPr>
      </p:pic>
      <p:sp>
        <p:nvSpPr>
          <p:cNvPr id="641" name="Google Shape;641;p60"/>
          <p:cNvSpPr txBox="1"/>
          <p:nvPr/>
        </p:nvSpPr>
        <p:spPr>
          <a:xfrm>
            <a:off x="4483275" y="3416600"/>
            <a:ext cx="43521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State the additional measurement that must have been made in order to determine the corrected count rate. </a:t>
            </a:r>
            <a:r>
              <a:rPr lang="en-GB" b="1">
                <a:solidFill>
                  <a:schemeClr val="dk1"/>
                </a:solidFill>
              </a:rPr>
              <a:t>(1)</a:t>
            </a:r>
            <a:endParaRPr b="1">
              <a:solidFill>
                <a:schemeClr val="dk1"/>
              </a:solidFill>
            </a:endParaRPr>
          </a:p>
        </p:txBody>
      </p:sp>
      <p:sp>
        <p:nvSpPr>
          <p:cNvPr id="642" name="Google Shape;642;p60"/>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000" i="1">
                <a:solidFill>
                  <a:schemeClr val="dk1"/>
                </a:solidFill>
              </a:rPr>
              <a:t>Half-life </a:t>
            </a:r>
            <a:endParaRPr sz="1000" i="1"/>
          </a:p>
        </p:txBody>
      </p:sp>
      <p:pic>
        <p:nvPicPr>
          <p:cNvPr id="643" name="Google Shape;643;p60">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61"/>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649" name="Google Shape;649;p61"/>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2020 </a:t>
            </a:r>
            <a:r>
              <a:rPr lang="en-GB">
                <a:solidFill>
                  <a:schemeClr val="dk1"/>
                </a:solidFill>
              </a:rPr>
              <a:t>Q12biii</a:t>
            </a:r>
            <a:endParaRPr/>
          </a:p>
        </p:txBody>
      </p:sp>
      <p:sp>
        <p:nvSpPr>
          <p:cNvPr id="650" name="Google Shape;650;p61"/>
          <p:cNvSpPr txBox="1"/>
          <p:nvPr/>
        </p:nvSpPr>
        <p:spPr>
          <a:xfrm>
            <a:off x="206775" y="1033325"/>
            <a:ext cx="4352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scientist uses the equipment shown to test a tissue sample to identify if a radioactive DNA probe is present in a tissue sample.</a:t>
            </a:r>
            <a:endParaRPr/>
          </a:p>
        </p:txBody>
      </p:sp>
      <p:sp>
        <p:nvSpPr>
          <p:cNvPr id="651" name="Google Shape;651;p6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652" name="Google Shape;652;p61"/>
          <p:cNvSpPr txBox="1"/>
          <p:nvPr/>
        </p:nvSpPr>
        <p:spPr>
          <a:xfrm>
            <a:off x="4752925" y="2177125"/>
            <a:ext cx="40527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Suggest one change to the set up that would increase the number of decays per minute detected by the Geiger-Müller tube due to the sample. </a:t>
            </a:r>
            <a:r>
              <a:rPr lang="en-GB" b="1"/>
              <a:t>(1)</a:t>
            </a:r>
            <a:endParaRPr b="1"/>
          </a:p>
        </p:txBody>
      </p:sp>
      <p:sp>
        <p:nvSpPr>
          <p:cNvPr id="653" name="Google Shape;653;p61"/>
          <p:cNvSpPr txBox="1"/>
          <p:nvPr/>
        </p:nvSpPr>
        <p:spPr>
          <a:xfrm>
            <a:off x="4719950" y="3489950"/>
            <a:ext cx="4052700" cy="354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a:solidFill>
                  <a:schemeClr val="dk1"/>
                </a:solidFill>
              </a:rPr>
              <a:t>Move the Geiger-Müller tube </a:t>
            </a:r>
            <a:r>
              <a:rPr lang="en-GB" sz="1100" b="1">
                <a:solidFill>
                  <a:schemeClr val="dk1"/>
                </a:solidFill>
              </a:rPr>
              <a:t>closer</a:t>
            </a:r>
            <a:r>
              <a:rPr lang="en-GB" sz="1100">
                <a:solidFill>
                  <a:schemeClr val="dk1"/>
                </a:solidFill>
              </a:rPr>
              <a:t> (to the tissue sample).</a:t>
            </a:r>
            <a:endParaRPr sz="1100">
              <a:solidFill>
                <a:schemeClr val="dk1"/>
              </a:solidFill>
            </a:endParaRPr>
          </a:p>
        </p:txBody>
      </p:sp>
      <p:pic>
        <p:nvPicPr>
          <p:cNvPr id="654" name="Google Shape;654;p61"/>
          <p:cNvPicPr preferRelativeResize="0"/>
          <p:nvPr/>
        </p:nvPicPr>
        <p:blipFill>
          <a:blip r:embed="rId4">
            <a:alphaModFix/>
          </a:blip>
          <a:stretch>
            <a:fillRect/>
          </a:stretch>
        </p:blipFill>
        <p:spPr>
          <a:xfrm>
            <a:off x="420175" y="2177125"/>
            <a:ext cx="3640238" cy="1774425"/>
          </a:xfrm>
          <a:prstGeom prst="rect">
            <a:avLst/>
          </a:prstGeom>
          <a:noFill/>
          <a:ln>
            <a:noFill/>
          </a:ln>
        </p:spPr>
      </p:pic>
      <p:sp>
        <p:nvSpPr>
          <p:cNvPr id="655" name="Google Shape;655;p61"/>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000" i="1">
                <a:solidFill>
                  <a:schemeClr val="dk1"/>
                </a:solidFill>
              </a:rPr>
              <a:t>Half-life </a:t>
            </a:r>
            <a:endParaRPr sz="1000" i="1"/>
          </a:p>
        </p:txBody>
      </p:sp>
      <p:pic>
        <p:nvPicPr>
          <p:cNvPr id="656" name="Google Shape;656;p61">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7"/>
          <p:cNvSpPr txBox="1">
            <a:spLocks noGrp="1"/>
          </p:cNvSpPr>
          <p:nvPr>
            <p:ph type="title"/>
          </p:nvPr>
        </p:nvSpPr>
        <p:spPr>
          <a:xfrm>
            <a:off x="2036700" y="133075"/>
            <a:ext cx="507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Common Explanation Questions</a:t>
            </a:r>
            <a:endParaRPr b="1">
              <a:latin typeface="Nunito"/>
              <a:ea typeface="Nunito"/>
              <a:cs typeface="Nunito"/>
              <a:sym typeface="Nunito"/>
            </a:endParaRPr>
          </a:p>
        </p:txBody>
      </p:sp>
      <p:graphicFrame>
        <p:nvGraphicFramePr>
          <p:cNvPr id="103" name="Google Shape;103;p17"/>
          <p:cNvGraphicFramePr/>
          <p:nvPr/>
        </p:nvGraphicFramePr>
        <p:xfrm>
          <a:off x="339863" y="1829475"/>
          <a:ext cx="3000000" cy="3000000"/>
        </p:xfrm>
        <a:graphic>
          <a:graphicData uri="http://schemas.openxmlformats.org/drawingml/2006/table">
            <a:tbl>
              <a:tblPr>
                <a:noFill/>
                <a:tableStyleId>{D506777C-C052-4AE0-8132-7D2D3A3D9816}</a:tableStyleId>
              </a:tblPr>
              <a:tblGrid>
                <a:gridCol w="2698100">
                  <a:extLst>
                    <a:ext uri="{9D8B030D-6E8A-4147-A177-3AD203B41FA5}">
                      <a16:colId xmlns:a16="http://schemas.microsoft.com/office/drawing/2014/main" val="20000"/>
                    </a:ext>
                  </a:extLst>
                </a:gridCol>
                <a:gridCol w="5896075">
                  <a:extLst>
                    <a:ext uri="{9D8B030D-6E8A-4147-A177-3AD203B41FA5}">
                      <a16:colId xmlns:a16="http://schemas.microsoft.com/office/drawing/2014/main" val="20001"/>
                    </a:ext>
                  </a:extLst>
                </a:gridCol>
              </a:tblGrid>
              <a:tr h="361100">
                <a:tc>
                  <a:txBody>
                    <a:bodyPr/>
                    <a:lstStyle/>
                    <a:p>
                      <a:pPr marL="0" lvl="0" indent="0" algn="l" rtl="0">
                        <a:spcBef>
                          <a:spcPts val="0"/>
                        </a:spcBef>
                        <a:spcAft>
                          <a:spcPts val="0"/>
                        </a:spcAft>
                        <a:buNone/>
                      </a:pPr>
                      <a:r>
                        <a:rPr lang="en-GB" sz="1200"/>
                        <a:t>Vectors and scalars</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b="1" u="sng">
                          <a:solidFill>
                            <a:schemeClr val="hlink"/>
                          </a:solidFill>
                          <a:hlinkClick r:id="rId3" action="ppaction://hlinksldjump"/>
                        </a:rPr>
                        <a:t>2016 </a:t>
                      </a:r>
                      <a:r>
                        <a:rPr lang="en-GB" sz="1200" u="sng">
                          <a:solidFill>
                            <a:schemeClr val="hlink"/>
                          </a:solidFill>
                          <a:hlinkClick r:id="rId3" action="ppaction://hlinksldjump"/>
                        </a:rPr>
                        <a:t>9bii</a:t>
                      </a:r>
                      <a:r>
                        <a:rPr lang="en-GB" sz="1200">
                          <a:solidFill>
                            <a:srgbClr val="0097A7"/>
                          </a:solidFill>
                        </a:rPr>
                        <a:t>, </a:t>
                      </a:r>
                      <a:r>
                        <a:rPr lang="en-GB" sz="1200" b="1" u="sng">
                          <a:solidFill>
                            <a:schemeClr val="hlink"/>
                          </a:solidFill>
                          <a:hlinkClick r:id="rId4" action="ppaction://hlinksldjump"/>
                        </a:rPr>
                        <a:t>2023</a:t>
                      </a:r>
                      <a:r>
                        <a:rPr lang="en-GB" sz="1200" u="sng">
                          <a:solidFill>
                            <a:schemeClr val="hlink"/>
                          </a:solidFill>
                          <a:hlinkClick r:id="rId4" action="ppaction://hlinksldjump"/>
                        </a:rPr>
                        <a:t> 1bii</a:t>
                      </a:r>
                      <a:endParaRPr sz="1200" b="1">
                        <a:solidFill>
                          <a:srgbClr val="0097A7"/>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61100">
                <a:tc>
                  <a:txBody>
                    <a:bodyPr/>
                    <a:lstStyle/>
                    <a:p>
                      <a:pPr marL="0" lvl="0" indent="0" algn="l" rtl="0">
                        <a:spcBef>
                          <a:spcPts val="0"/>
                        </a:spcBef>
                        <a:spcAft>
                          <a:spcPts val="0"/>
                        </a:spcAft>
                        <a:buNone/>
                      </a:pPr>
                      <a:r>
                        <a:rPr lang="en-GB" sz="1200"/>
                        <a:t>Free body diagrams and Newton’s Laws</a:t>
                      </a:r>
                      <a:endParaRPr sz="1200"/>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l" rtl="0">
                        <a:spcBef>
                          <a:spcPts val="0"/>
                        </a:spcBef>
                        <a:spcAft>
                          <a:spcPts val="0"/>
                        </a:spcAft>
                        <a:buNone/>
                      </a:pPr>
                      <a:r>
                        <a:rPr lang="en-GB" sz="1200" b="1" u="sng">
                          <a:solidFill>
                            <a:srgbClr val="0097A7"/>
                          </a:solidFill>
                          <a:hlinkClick r:id="rId5" action="ppaction://hlinksldjump">
                            <a:extLst>
                              <a:ext uri="{A12FA001-AC4F-418D-AE19-62706E023703}">
                                <ahyp:hlinkClr xmlns:ahyp="http://schemas.microsoft.com/office/drawing/2018/hyperlinkcolor" val="tx"/>
                              </a:ext>
                            </a:extLst>
                          </a:hlinkClick>
                        </a:rPr>
                        <a:t>2014 </a:t>
                      </a:r>
                      <a:r>
                        <a:rPr lang="en-GB" sz="1200" u="sng">
                          <a:solidFill>
                            <a:srgbClr val="0097A7"/>
                          </a:solidFill>
                          <a:hlinkClick r:id="rId5" action="ppaction://hlinksldjump">
                            <a:extLst>
                              <a:ext uri="{A12FA001-AC4F-418D-AE19-62706E023703}">
                                <ahyp:hlinkClr xmlns:ahyp="http://schemas.microsoft.com/office/drawing/2018/hyperlinkcolor" val="tx"/>
                              </a:ext>
                            </a:extLst>
                          </a:hlinkClick>
                        </a:rPr>
                        <a:t>10e</a:t>
                      </a:r>
                      <a:r>
                        <a:rPr lang="en-GB">
                          <a:solidFill>
                            <a:srgbClr val="0097A7"/>
                          </a:solidFill>
                        </a:rPr>
                        <a:t>, </a:t>
                      </a:r>
                      <a:r>
                        <a:rPr lang="en-GB" sz="1200" b="1" u="sng">
                          <a:solidFill>
                            <a:srgbClr val="0097A7"/>
                          </a:solidFill>
                          <a:hlinkClick r:id="rId6" action="ppaction://hlinksldjump">
                            <a:extLst>
                              <a:ext uri="{A12FA001-AC4F-418D-AE19-62706E023703}">
                                <ahyp:hlinkClr xmlns:ahyp="http://schemas.microsoft.com/office/drawing/2018/hyperlinkcolor" val="tx"/>
                              </a:ext>
                            </a:extLst>
                          </a:hlinkClick>
                        </a:rPr>
                        <a:t>2014 </a:t>
                      </a:r>
                      <a:r>
                        <a:rPr lang="en-GB" sz="1200" u="sng">
                          <a:solidFill>
                            <a:srgbClr val="0097A7"/>
                          </a:solidFill>
                          <a:hlinkClick r:id="rId6" action="ppaction://hlinksldjump">
                            <a:extLst>
                              <a:ext uri="{A12FA001-AC4F-418D-AE19-62706E023703}">
                                <ahyp:hlinkClr xmlns:ahyp="http://schemas.microsoft.com/office/drawing/2018/hyperlinkcolor" val="tx"/>
                              </a:ext>
                            </a:extLst>
                          </a:hlinkClick>
                        </a:rPr>
                        <a:t>12c</a:t>
                      </a:r>
                      <a:r>
                        <a:rPr lang="en-GB" sz="1200">
                          <a:solidFill>
                            <a:srgbClr val="0097A7"/>
                          </a:solidFill>
                        </a:rPr>
                        <a:t>, </a:t>
                      </a:r>
                      <a:r>
                        <a:rPr lang="en-GB" sz="1200" u="sng">
                          <a:solidFill>
                            <a:srgbClr val="0097A7"/>
                          </a:solidFill>
                          <a:hlinkClick r:id="rId7" action="ppaction://hlinksldjump">
                            <a:extLst>
                              <a:ext uri="{A12FA001-AC4F-418D-AE19-62706E023703}">
                                <ahyp:hlinkClr xmlns:ahyp="http://schemas.microsoft.com/office/drawing/2018/hyperlinkcolor" val="tx"/>
                              </a:ext>
                            </a:extLst>
                          </a:hlinkClick>
                        </a:rPr>
                        <a:t>12e</a:t>
                      </a:r>
                      <a:r>
                        <a:rPr lang="en-GB" sz="1200">
                          <a:solidFill>
                            <a:srgbClr val="0097A7"/>
                          </a:solidFill>
                        </a:rPr>
                        <a:t>, </a:t>
                      </a:r>
                      <a:r>
                        <a:rPr lang="en-GB" sz="1200" b="1" u="sng">
                          <a:solidFill>
                            <a:srgbClr val="0097A7"/>
                          </a:solidFill>
                          <a:hlinkClick r:id="rId8" action="ppaction://hlinksldjump">
                            <a:extLst>
                              <a:ext uri="{A12FA001-AC4F-418D-AE19-62706E023703}">
                                <ahyp:hlinkClr xmlns:ahyp="http://schemas.microsoft.com/office/drawing/2018/hyperlinkcolor" val="tx"/>
                              </a:ext>
                            </a:extLst>
                          </a:hlinkClick>
                        </a:rPr>
                        <a:t>2015</a:t>
                      </a:r>
                      <a:r>
                        <a:rPr lang="en-GB" sz="1200" u="sng">
                          <a:solidFill>
                            <a:srgbClr val="0097A7"/>
                          </a:solidFill>
                          <a:hlinkClick r:id="rId8" action="ppaction://hlinksldjump">
                            <a:extLst>
                              <a:ext uri="{A12FA001-AC4F-418D-AE19-62706E023703}">
                                <ahyp:hlinkClr xmlns:ahyp="http://schemas.microsoft.com/office/drawing/2018/hyperlinkcolor" val="tx"/>
                              </a:ext>
                            </a:extLst>
                          </a:hlinkClick>
                        </a:rPr>
                        <a:t> 7b</a:t>
                      </a:r>
                      <a:r>
                        <a:rPr lang="en-GB" sz="1200">
                          <a:solidFill>
                            <a:srgbClr val="0097A7"/>
                          </a:solidFill>
                        </a:rPr>
                        <a:t>, </a:t>
                      </a:r>
                      <a:r>
                        <a:rPr lang="en-GB" sz="1200" b="1" u="sng">
                          <a:solidFill>
                            <a:schemeClr val="hlink"/>
                          </a:solidFill>
                          <a:hlinkClick r:id="rId9" action="ppaction://hlinksldjump"/>
                        </a:rPr>
                        <a:t>2016</a:t>
                      </a:r>
                      <a:r>
                        <a:rPr lang="en-GB" sz="1200" u="sng">
                          <a:solidFill>
                            <a:schemeClr val="hlink"/>
                          </a:solidFill>
                          <a:hlinkClick r:id="rId9" action="ppaction://hlinksldjump"/>
                        </a:rPr>
                        <a:t> 10c</a:t>
                      </a:r>
                      <a:r>
                        <a:rPr lang="en-GB" sz="1200">
                          <a:solidFill>
                            <a:srgbClr val="0097A7"/>
                          </a:solidFill>
                        </a:rPr>
                        <a:t>, </a:t>
                      </a:r>
                      <a:r>
                        <a:rPr lang="en-GB" sz="1200" b="1" u="sng">
                          <a:solidFill>
                            <a:srgbClr val="0097A7"/>
                          </a:solidFill>
                          <a:hlinkClick r:id="rId10" action="ppaction://hlinksldjump">
                            <a:extLst>
                              <a:ext uri="{A12FA001-AC4F-418D-AE19-62706E023703}">
                                <ahyp:hlinkClr xmlns:ahyp="http://schemas.microsoft.com/office/drawing/2018/hyperlinkcolor" val="tx"/>
                              </a:ext>
                            </a:extLst>
                          </a:hlinkClick>
                        </a:rPr>
                        <a:t>2017 </a:t>
                      </a:r>
                      <a:r>
                        <a:rPr lang="en-GB" sz="1200" u="sng">
                          <a:solidFill>
                            <a:srgbClr val="0097A7"/>
                          </a:solidFill>
                          <a:hlinkClick r:id="rId10" action="ppaction://hlinksldjump">
                            <a:extLst>
                              <a:ext uri="{A12FA001-AC4F-418D-AE19-62706E023703}">
                                <ahyp:hlinkClr xmlns:ahyp="http://schemas.microsoft.com/office/drawing/2018/hyperlinkcolor" val="tx"/>
                              </a:ext>
                            </a:extLst>
                          </a:hlinkClick>
                        </a:rPr>
                        <a:t>9a</a:t>
                      </a:r>
                      <a:r>
                        <a:rPr lang="en-GB" sz="1200">
                          <a:solidFill>
                            <a:srgbClr val="0097A7"/>
                          </a:solidFill>
                        </a:rPr>
                        <a:t>, </a:t>
                      </a:r>
                      <a:r>
                        <a:rPr lang="en-GB" sz="1200" b="1" u="sng">
                          <a:solidFill>
                            <a:schemeClr val="hlink"/>
                          </a:solidFill>
                          <a:hlinkClick r:id="rId11" action="ppaction://hlinksldjump"/>
                        </a:rPr>
                        <a:t>SPQ</a:t>
                      </a:r>
                      <a:r>
                        <a:rPr lang="en-GB" sz="1200" u="sng">
                          <a:solidFill>
                            <a:schemeClr val="hlink"/>
                          </a:solidFill>
                          <a:hlinkClick r:id="rId11" action="ppaction://hlinksldjump"/>
                        </a:rPr>
                        <a:t> 1cii</a:t>
                      </a:r>
                      <a:r>
                        <a:rPr lang="en-GB" sz="1200">
                          <a:solidFill>
                            <a:srgbClr val="0097A7"/>
                          </a:solidFill>
                        </a:rPr>
                        <a:t>, </a:t>
                      </a:r>
                      <a:r>
                        <a:rPr lang="en-GB" sz="1200" b="1" u="sng">
                          <a:solidFill>
                            <a:srgbClr val="0097A7"/>
                          </a:solidFill>
                          <a:hlinkClick r:id="rId12" action="ppaction://hlinksldjump">
                            <a:extLst>
                              <a:ext uri="{A12FA001-AC4F-418D-AE19-62706E023703}">
                                <ahyp:hlinkClr xmlns:ahyp="http://schemas.microsoft.com/office/drawing/2018/hyperlinkcolor" val="tx"/>
                              </a:ext>
                            </a:extLst>
                          </a:hlinkClick>
                        </a:rPr>
                        <a:t>SPQ </a:t>
                      </a:r>
                      <a:r>
                        <a:rPr lang="en-GB" sz="1200" u="sng">
                          <a:solidFill>
                            <a:srgbClr val="0097A7"/>
                          </a:solidFill>
                          <a:hlinkClick r:id="rId12" action="ppaction://hlinksldjump">
                            <a:extLst>
                              <a:ext uri="{A12FA001-AC4F-418D-AE19-62706E023703}">
                                <ahyp:hlinkClr xmlns:ahyp="http://schemas.microsoft.com/office/drawing/2018/hyperlinkcolor" val="tx"/>
                              </a:ext>
                            </a:extLst>
                          </a:hlinkClick>
                        </a:rPr>
                        <a:t>2ci</a:t>
                      </a:r>
                      <a:r>
                        <a:rPr lang="en-GB" sz="1200" u="sng">
                          <a:solidFill>
                            <a:srgbClr val="0097A7"/>
                          </a:solidFill>
                          <a:hlinkClick r:id="rId12" action="ppaction://hlinksldjump">
                            <a:extLst>
                              <a:ext uri="{A12FA001-AC4F-418D-AE19-62706E023703}">
                                <ahyp:hlinkClr xmlns:ahyp="http://schemas.microsoft.com/office/drawing/2018/hyperlinkcolor" val="tx"/>
                              </a:ext>
                            </a:extLst>
                          </a:hlinkClick>
                        </a:rPr>
                        <a:t>,</a:t>
                      </a:r>
                      <a:r>
                        <a:rPr lang="en-GB" sz="1200">
                          <a:solidFill>
                            <a:srgbClr val="0097A7"/>
                          </a:solidFill>
                        </a:rPr>
                        <a:t> </a:t>
                      </a:r>
                      <a:r>
                        <a:rPr lang="en-GB" sz="1200" b="1" u="sng">
                          <a:solidFill>
                            <a:srgbClr val="0097A7"/>
                          </a:solidFill>
                          <a:hlinkClick r:id="rId13" action="ppaction://hlinksldjump">
                            <a:extLst>
                              <a:ext uri="{A12FA001-AC4F-418D-AE19-62706E023703}">
                                <ahyp:hlinkClr xmlns:ahyp="http://schemas.microsoft.com/office/drawing/2018/hyperlinkcolor" val="tx"/>
                              </a:ext>
                            </a:extLst>
                          </a:hlinkClick>
                        </a:rPr>
                        <a:t>2019 </a:t>
                      </a:r>
                      <a:r>
                        <a:rPr lang="en-GB" sz="1200" u="sng">
                          <a:solidFill>
                            <a:srgbClr val="0097A7"/>
                          </a:solidFill>
                          <a:hlinkClick r:id="rId13" action="ppaction://hlinksldjump">
                            <a:extLst>
                              <a:ext uri="{A12FA001-AC4F-418D-AE19-62706E023703}">
                                <ahyp:hlinkClr xmlns:ahyp="http://schemas.microsoft.com/office/drawing/2018/hyperlinkcolor" val="tx"/>
                              </a:ext>
                            </a:extLst>
                          </a:hlinkClick>
                        </a:rPr>
                        <a:t>1d</a:t>
                      </a:r>
                      <a:r>
                        <a:rPr lang="en-GB" sz="1200">
                          <a:solidFill>
                            <a:srgbClr val="0097A7"/>
                          </a:solidFill>
                        </a:rPr>
                        <a:t>, </a:t>
                      </a:r>
                      <a:endParaRPr sz="1200">
                        <a:solidFill>
                          <a:srgbClr val="0097A7"/>
                        </a:solidFill>
                      </a:endParaRPr>
                    </a:p>
                    <a:p>
                      <a:pPr marL="0" lvl="0" indent="0" algn="l" rtl="0">
                        <a:spcBef>
                          <a:spcPts val="0"/>
                        </a:spcBef>
                        <a:spcAft>
                          <a:spcPts val="0"/>
                        </a:spcAft>
                        <a:buNone/>
                      </a:pPr>
                      <a:r>
                        <a:rPr lang="en-GB" sz="1200" b="1" u="sng">
                          <a:solidFill>
                            <a:srgbClr val="0097A7"/>
                          </a:solidFill>
                          <a:hlinkClick r:id="rId14" action="ppaction://hlinksldjump">
                            <a:extLst>
                              <a:ext uri="{A12FA001-AC4F-418D-AE19-62706E023703}">
                                <ahyp:hlinkClr xmlns:ahyp="http://schemas.microsoft.com/office/drawing/2018/hyperlinkcolor" val="tx"/>
                              </a:ext>
                            </a:extLst>
                          </a:hlinkClick>
                        </a:rPr>
                        <a:t>2023 </a:t>
                      </a:r>
                      <a:r>
                        <a:rPr lang="en-GB" sz="1200" u="sng">
                          <a:solidFill>
                            <a:srgbClr val="0097A7"/>
                          </a:solidFill>
                          <a:hlinkClick r:id="rId14" action="ppaction://hlinksldjump">
                            <a:extLst>
                              <a:ext uri="{A12FA001-AC4F-418D-AE19-62706E023703}">
                                <ahyp:hlinkClr xmlns:ahyp="http://schemas.microsoft.com/office/drawing/2018/hyperlinkcolor" val="tx"/>
                              </a:ext>
                            </a:extLst>
                          </a:hlinkClick>
                        </a:rPr>
                        <a:t>2ci</a:t>
                      </a:r>
                      <a:endParaRPr sz="1200">
                        <a:solidFill>
                          <a:srgbClr val="0097A7"/>
                        </a:solidFill>
                      </a:endParaRPr>
                    </a:p>
                  </a:txBody>
                  <a:tcPr marL="91425" marR="91425" marT="91425" marB="91425">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1"/>
                  </a:ext>
                </a:extLst>
              </a:tr>
              <a:tr h="361100">
                <a:tc>
                  <a:txBody>
                    <a:bodyPr/>
                    <a:lstStyle/>
                    <a:p>
                      <a:pPr marL="0" lvl="0" indent="0" algn="l" rtl="0">
                        <a:spcBef>
                          <a:spcPts val="0"/>
                        </a:spcBef>
                        <a:spcAft>
                          <a:spcPts val="0"/>
                        </a:spcAft>
                        <a:buNone/>
                      </a:pPr>
                      <a:r>
                        <a:rPr lang="en-GB" sz="1200"/>
                        <a:t>Energy conservation</a:t>
                      </a:r>
                      <a:endParaRPr sz="1200"/>
                    </a:p>
                  </a:txBody>
                  <a:tcPr marL="91425" marR="91425" marT="91425" marB="91425"/>
                </a:tc>
                <a:tc>
                  <a:txBody>
                    <a:bodyPr/>
                    <a:lstStyle/>
                    <a:p>
                      <a:pPr marL="0" lvl="0" indent="0" algn="l" rtl="0">
                        <a:spcBef>
                          <a:spcPts val="0"/>
                        </a:spcBef>
                        <a:spcAft>
                          <a:spcPts val="0"/>
                        </a:spcAft>
                        <a:buNone/>
                      </a:pPr>
                      <a:r>
                        <a:rPr lang="en-GB" sz="1200" b="1" u="sng">
                          <a:solidFill>
                            <a:schemeClr val="hlink"/>
                          </a:solidFill>
                          <a:hlinkClick r:id="rId15" action="ppaction://hlinksldjump"/>
                        </a:rPr>
                        <a:t>2018</a:t>
                      </a:r>
                      <a:r>
                        <a:rPr lang="en-GB" sz="1200" u="sng">
                          <a:solidFill>
                            <a:schemeClr val="hlink"/>
                          </a:solidFill>
                          <a:hlinkClick r:id="rId15" action="ppaction://hlinksldjump"/>
                        </a:rPr>
                        <a:t> 3bii</a:t>
                      </a:r>
                      <a:r>
                        <a:rPr lang="en-GB" sz="1200">
                          <a:solidFill>
                            <a:srgbClr val="0097A7"/>
                          </a:solidFill>
                        </a:rPr>
                        <a:t>, </a:t>
                      </a:r>
                      <a:r>
                        <a:rPr lang="en-GB" sz="1200" b="1" u="sng">
                          <a:solidFill>
                            <a:schemeClr val="hlink"/>
                          </a:solidFill>
                          <a:hlinkClick r:id="rId16" action="ppaction://hlinksldjump"/>
                        </a:rPr>
                        <a:t>2019 </a:t>
                      </a:r>
                      <a:r>
                        <a:rPr lang="en-GB" sz="1200" u="sng">
                          <a:solidFill>
                            <a:schemeClr val="hlink"/>
                          </a:solidFill>
                          <a:hlinkClick r:id="rId16" action="ppaction://hlinksldjump"/>
                        </a:rPr>
                        <a:t>9cii</a:t>
                      </a:r>
                      <a:r>
                        <a:rPr lang="en-GB" sz="1200">
                          <a:solidFill>
                            <a:srgbClr val="0097A7"/>
                          </a:solidFill>
                        </a:rPr>
                        <a:t>, </a:t>
                      </a:r>
                      <a:r>
                        <a:rPr lang="en-GB" sz="1200" b="1" u="sng">
                          <a:solidFill>
                            <a:schemeClr val="hlink"/>
                          </a:solidFill>
                          <a:hlinkClick r:id="rId17" action="ppaction://hlinksldjump"/>
                        </a:rPr>
                        <a:t>2020</a:t>
                      </a:r>
                      <a:r>
                        <a:rPr lang="en-GB" sz="1200" u="sng">
                          <a:solidFill>
                            <a:schemeClr val="hlink"/>
                          </a:solidFill>
                          <a:hlinkClick r:id="rId17" action="ppaction://hlinksldjump"/>
                        </a:rPr>
                        <a:t> 3bii</a:t>
                      </a:r>
                      <a:r>
                        <a:rPr lang="en-GB" sz="1200">
                          <a:solidFill>
                            <a:srgbClr val="0097A7"/>
                          </a:solidFill>
                        </a:rPr>
                        <a:t>, </a:t>
                      </a:r>
                      <a:r>
                        <a:rPr lang="en-GB" sz="1200" b="1" u="sng">
                          <a:solidFill>
                            <a:schemeClr val="hlink"/>
                          </a:solidFill>
                          <a:hlinkClick r:id="rId18" action="ppaction://hlinksldjump"/>
                        </a:rPr>
                        <a:t>2023 </a:t>
                      </a:r>
                      <a:r>
                        <a:rPr lang="en-GB" sz="1200" u="sng">
                          <a:solidFill>
                            <a:schemeClr val="hlink"/>
                          </a:solidFill>
                          <a:hlinkClick r:id="rId18" action="ppaction://hlinksldjump"/>
                        </a:rPr>
                        <a:t>1ciii</a:t>
                      </a:r>
                      <a:endParaRPr sz="1200">
                        <a:solidFill>
                          <a:srgbClr val="0097A7"/>
                        </a:solidFill>
                      </a:endParaRPr>
                    </a:p>
                  </a:txBody>
                  <a:tcPr marL="91425" marR="91425" marT="91425" marB="91425"/>
                </a:tc>
                <a:extLst>
                  <a:ext uri="{0D108BD9-81ED-4DB2-BD59-A6C34878D82A}">
                    <a16:rowId xmlns:a16="http://schemas.microsoft.com/office/drawing/2014/main" val="10002"/>
                  </a:ext>
                </a:extLst>
              </a:tr>
              <a:tr h="361100">
                <a:tc>
                  <a:txBody>
                    <a:bodyPr/>
                    <a:lstStyle/>
                    <a:p>
                      <a:pPr marL="0" lvl="0" indent="0" algn="l" rtl="0">
                        <a:spcBef>
                          <a:spcPts val="0"/>
                        </a:spcBef>
                        <a:spcAft>
                          <a:spcPts val="0"/>
                        </a:spcAft>
                        <a:buNone/>
                      </a:pPr>
                      <a:r>
                        <a:rPr lang="en-GB" sz="1200"/>
                        <a:t>Projectile motion</a:t>
                      </a:r>
                      <a:endParaRPr sz="1200"/>
                    </a:p>
                  </a:txBody>
                  <a:tcPr marL="91425" marR="91425" marT="91425" marB="91425"/>
                </a:tc>
                <a:tc>
                  <a:txBody>
                    <a:bodyPr/>
                    <a:lstStyle/>
                    <a:p>
                      <a:pPr marL="0" lvl="0" indent="0" algn="l" rtl="0">
                        <a:spcBef>
                          <a:spcPts val="0"/>
                        </a:spcBef>
                        <a:spcAft>
                          <a:spcPts val="0"/>
                        </a:spcAft>
                        <a:buNone/>
                      </a:pPr>
                      <a:r>
                        <a:rPr lang="en-GB" sz="1200" b="1" u="sng">
                          <a:solidFill>
                            <a:schemeClr val="hlink"/>
                          </a:solidFill>
                          <a:hlinkClick r:id="rId19" action="ppaction://hlinksldjump"/>
                        </a:rPr>
                        <a:t>2017 </a:t>
                      </a:r>
                      <a:r>
                        <a:rPr lang="en-GB" sz="1200" u="sng">
                          <a:solidFill>
                            <a:schemeClr val="hlink"/>
                          </a:solidFill>
                          <a:hlinkClick r:id="rId19" action="ppaction://hlinksldjump"/>
                        </a:rPr>
                        <a:t>Q11bi</a:t>
                      </a:r>
                      <a:r>
                        <a:rPr lang="en-GB" sz="1200">
                          <a:solidFill>
                            <a:srgbClr val="0097A7"/>
                          </a:solidFill>
                        </a:rPr>
                        <a:t>, </a:t>
                      </a:r>
                      <a:r>
                        <a:rPr lang="en-GB" sz="1200" b="1">
                          <a:solidFill>
                            <a:srgbClr val="0097A7"/>
                          </a:solidFill>
                        </a:rPr>
                        <a:t>Sketch questions:</a:t>
                      </a:r>
                      <a:r>
                        <a:rPr lang="en-GB" sz="1200">
                          <a:solidFill>
                            <a:srgbClr val="0097A7"/>
                          </a:solidFill>
                        </a:rPr>
                        <a:t> </a:t>
                      </a:r>
                      <a:r>
                        <a:rPr lang="en-GB" sz="1200" b="1" u="sng">
                          <a:solidFill>
                            <a:schemeClr val="hlink"/>
                          </a:solidFill>
                          <a:hlinkClick r:id="rId20" action="ppaction://hlinksldjump"/>
                        </a:rPr>
                        <a:t>2015 </a:t>
                      </a:r>
                      <a:r>
                        <a:rPr lang="en-GB" sz="1200" u="sng">
                          <a:solidFill>
                            <a:schemeClr val="hlink"/>
                          </a:solidFill>
                          <a:hlinkClick r:id="rId20" action="ppaction://hlinksldjump"/>
                        </a:rPr>
                        <a:t>Q9a</a:t>
                      </a:r>
                      <a:r>
                        <a:rPr lang="en-GB" sz="1200" b="1">
                          <a:solidFill>
                            <a:srgbClr val="0097A7"/>
                          </a:solidFill>
                        </a:rPr>
                        <a:t>, </a:t>
                      </a:r>
                      <a:r>
                        <a:rPr lang="en-GB" sz="1200" b="1" u="sng">
                          <a:solidFill>
                            <a:schemeClr val="hlink"/>
                          </a:solidFill>
                          <a:hlinkClick r:id="rId21" action="ppaction://hlinksldjump"/>
                        </a:rPr>
                        <a:t>2018 </a:t>
                      </a:r>
                      <a:r>
                        <a:rPr lang="en-GB" sz="1200" u="sng">
                          <a:solidFill>
                            <a:schemeClr val="hlink"/>
                          </a:solidFill>
                          <a:hlinkClick r:id="rId21" action="ppaction://hlinksldjump"/>
                        </a:rPr>
                        <a:t>Q3c</a:t>
                      </a:r>
                      <a:r>
                        <a:rPr lang="en-GB" sz="1200" b="1">
                          <a:solidFill>
                            <a:srgbClr val="0097A7"/>
                          </a:solidFill>
                        </a:rPr>
                        <a:t>, </a:t>
                      </a:r>
                      <a:r>
                        <a:rPr lang="en-GB" sz="1200" b="1" u="sng">
                          <a:solidFill>
                            <a:schemeClr val="hlink"/>
                          </a:solidFill>
                          <a:hlinkClick r:id="rId22" action="ppaction://hlinksldjump"/>
                        </a:rPr>
                        <a:t>2023 </a:t>
                      </a:r>
                      <a:r>
                        <a:rPr lang="en-GB" sz="1200" u="sng">
                          <a:solidFill>
                            <a:schemeClr val="hlink"/>
                          </a:solidFill>
                          <a:hlinkClick r:id="rId22" action="ppaction://hlinksldjump"/>
                        </a:rPr>
                        <a:t>Q2a</a:t>
                      </a:r>
                      <a:r>
                        <a:rPr lang="en-GB" sz="1200" b="1">
                          <a:solidFill>
                            <a:srgbClr val="0097A7"/>
                          </a:solidFill>
                        </a:rPr>
                        <a:t>, </a:t>
                      </a:r>
                      <a:r>
                        <a:rPr lang="en-GB" sz="1200" b="1" u="sng">
                          <a:solidFill>
                            <a:schemeClr val="hlink"/>
                          </a:solidFill>
                          <a:hlinkClick r:id="rId23" action="ppaction://hlinksldjump"/>
                        </a:rPr>
                        <a:t>2024 </a:t>
                      </a:r>
                      <a:r>
                        <a:rPr lang="en-GB" sz="1200" u="sng">
                          <a:solidFill>
                            <a:schemeClr val="hlink"/>
                          </a:solidFill>
                          <a:hlinkClick r:id="rId23" action="ppaction://hlinksldjump"/>
                        </a:rPr>
                        <a:t>Q3b</a:t>
                      </a:r>
                      <a:endParaRPr sz="1200">
                        <a:solidFill>
                          <a:srgbClr val="0097A7"/>
                        </a:solidFill>
                      </a:endParaRPr>
                    </a:p>
                  </a:txBody>
                  <a:tcPr marL="91425" marR="91425" marT="91425" marB="91425"/>
                </a:tc>
                <a:extLst>
                  <a:ext uri="{0D108BD9-81ED-4DB2-BD59-A6C34878D82A}">
                    <a16:rowId xmlns:a16="http://schemas.microsoft.com/office/drawing/2014/main" val="10003"/>
                  </a:ext>
                </a:extLst>
              </a:tr>
            </a:tbl>
          </a:graphicData>
        </a:graphic>
      </p:graphicFrame>
      <p:sp>
        <p:nvSpPr>
          <p:cNvPr id="104" name="Google Shape;104;p1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24" action="ppaction://hlinksldjump"/>
              </a:rPr>
              <a:t>←</a:t>
            </a:r>
            <a:endParaRPr sz="1800">
              <a:solidFill>
                <a:schemeClr val="dk2"/>
              </a:solidFill>
            </a:endParaRPr>
          </a:p>
        </p:txBody>
      </p:sp>
      <p:grpSp>
        <p:nvGrpSpPr>
          <p:cNvPr id="105" name="Google Shape;105;p17"/>
          <p:cNvGrpSpPr/>
          <p:nvPr/>
        </p:nvGrpSpPr>
        <p:grpSpPr>
          <a:xfrm>
            <a:off x="3062088" y="903375"/>
            <a:ext cx="3019800" cy="626800"/>
            <a:chOff x="1039150" y="2754250"/>
            <a:chExt cx="3019800" cy="626800"/>
          </a:xfrm>
        </p:grpSpPr>
        <p:sp>
          <p:nvSpPr>
            <p:cNvPr id="106" name="Google Shape;106;p17"/>
            <p:cNvSpPr/>
            <p:nvPr/>
          </p:nvSpPr>
          <p:spPr>
            <a:xfrm>
              <a:off x="1114900" y="2808350"/>
              <a:ext cx="28683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7" name="Google Shape;107;p17"/>
            <p:cNvSpPr txBox="1"/>
            <p:nvPr/>
          </p:nvSpPr>
          <p:spPr>
            <a:xfrm>
              <a:off x="1039150" y="2754250"/>
              <a:ext cx="3019800" cy="572700"/>
            </a:xfrm>
            <a:prstGeom prst="rect">
              <a:avLst/>
            </a:prstGeom>
            <a:noFill/>
            <a:ln>
              <a:noFill/>
            </a:ln>
          </p:spPr>
          <p:txBody>
            <a:bodyPr spcFirstLastPara="1" wrap="square" lIns="0" tIns="0" rIns="0" bIns="0" anchor="t" anchorCtr="0">
              <a:noAutofit/>
            </a:bodyPr>
            <a:lstStyle/>
            <a:p>
              <a:pPr marL="0" lvl="0" indent="0" algn="ctr" rtl="0">
                <a:lnSpc>
                  <a:spcPct val="90000"/>
                </a:lnSpc>
                <a:spcBef>
                  <a:spcPts val="0"/>
                </a:spcBef>
                <a:spcAft>
                  <a:spcPts val="0"/>
                </a:spcAft>
                <a:buSzPts val="852"/>
                <a:buNone/>
              </a:pPr>
              <a:r>
                <a:rPr lang="en-GB" sz="3752" b="1">
                  <a:solidFill>
                    <a:srgbClr val="0D1C45"/>
                  </a:solidFill>
                </a:rPr>
                <a:t>🏎️</a:t>
              </a:r>
              <a:r>
                <a:rPr lang="en-GB" sz="3287" b="1">
                  <a:solidFill>
                    <a:srgbClr val="0D1C45"/>
                  </a:solidFill>
                </a:rPr>
                <a:t> </a:t>
              </a:r>
              <a:r>
                <a:rPr lang="en-GB" sz="2357">
                  <a:solidFill>
                    <a:srgbClr val="0D1C45"/>
                  </a:solidFill>
                  <a:latin typeface="Nunito"/>
                  <a:ea typeface="Nunito"/>
                  <a:cs typeface="Nunito"/>
                  <a:sym typeface="Nunito"/>
                </a:rPr>
                <a:t>Dynamics</a:t>
              </a:r>
              <a:r>
                <a:rPr lang="en-GB" sz="3287" b="1">
                  <a:solidFill>
                    <a:srgbClr val="0D1C45"/>
                  </a:solidFill>
                </a:rPr>
                <a:t> </a:t>
              </a:r>
              <a:r>
                <a:rPr lang="en-GB" sz="3675" b="1">
                  <a:solidFill>
                    <a:srgbClr val="0D1C45"/>
                  </a:solidFill>
                </a:rPr>
                <a:t>🏎️</a:t>
              </a:r>
              <a:endParaRPr sz="3675" b="1">
                <a:solidFill>
                  <a:srgbClr val="0D1C45"/>
                </a:solidFill>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62"/>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662" name="Google Shape;662;p62"/>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2019 </a:t>
            </a:r>
            <a:r>
              <a:rPr lang="en-GB">
                <a:solidFill>
                  <a:schemeClr val="dk1"/>
                </a:solidFill>
              </a:rPr>
              <a:t>Q12a</a:t>
            </a:r>
            <a:endParaRPr/>
          </a:p>
        </p:txBody>
      </p:sp>
      <p:sp>
        <p:nvSpPr>
          <p:cNvPr id="663" name="Google Shape;663;p62"/>
          <p:cNvSpPr txBox="1"/>
          <p:nvPr/>
        </p:nvSpPr>
        <p:spPr>
          <a:xfrm>
            <a:off x="206775" y="1033325"/>
            <a:ext cx="4352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technician carries out an experiment, using the apparatus shown, to determine the half-life of a radioactive source.</a:t>
            </a:r>
            <a:endParaRPr/>
          </a:p>
        </p:txBody>
      </p:sp>
      <p:sp>
        <p:nvSpPr>
          <p:cNvPr id="664" name="Google Shape;664;p6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665" name="Google Shape;665;p62"/>
          <p:cNvSpPr txBox="1"/>
          <p:nvPr/>
        </p:nvSpPr>
        <p:spPr>
          <a:xfrm>
            <a:off x="4663800" y="2201775"/>
            <a:ext cx="42417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Describe how the apparatus can be used to determine the half-life of the radioactive source. </a:t>
            </a:r>
            <a:r>
              <a:rPr lang="en-GB" b="1"/>
              <a:t>(3)</a:t>
            </a:r>
            <a:endParaRPr b="1"/>
          </a:p>
        </p:txBody>
      </p:sp>
      <p:pic>
        <p:nvPicPr>
          <p:cNvPr id="666" name="Google Shape;666;p62"/>
          <p:cNvPicPr preferRelativeResize="0"/>
          <p:nvPr/>
        </p:nvPicPr>
        <p:blipFill>
          <a:blip r:embed="rId4">
            <a:alphaModFix/>
          </a:blip>
          <a:stretch>
            <a:fillRect/>
          </a:stretch>
        </p:blipFill>
        <p:spPr>
          <a:xfrm>
            <a:off x="311700" y="2201775"/>
            <a:ext cx="4025752" cy="1954476"/>
          </a:xfrm>
          <a:prstGeom prst="rect">
            <a:avLst/>
          </a:prstGeom>
          <a:noFill/>
          <a:ln>
            <a:noFill/>
          </a:ln>
        </p:spPr>
      </p:pic>
      <p:sp>
        <p:nvSpPr>
          <p:cNvPr id="667" name="Google Shape;667;p62"/>
          <p:cNvSpPr txBox="1"/>
          <p:nvPr/>
        </p:nvSpPr>
        <p:spPr>
          <a:xfrm>
            <a:off x="4663800" y="3040475"/>
            <a:ext cx="4241700" cy="949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Measure the </a:t>
            </a:r>
            <a:r>
              <a:rPr lang="en-GB" sz="1100" b="1">
                <a:solidFill>
                  <a:schemeClr val="dk1"/>
                </a:solidFill>
              </a:rPr>
              <a:t>count</a:t>
            </a:r>
            <a:r>
              <a:rPr lang="en-GB" sz="1100">
                <a:solidFill>
                  <a:schemeClr val="dk1"/>
                </a:solidFill>
              </a:rPr>
              <a:t> in a </a:t>
            </a:r>
            <a:r>
              <a:rPr lang="en-GB" sz="1100" b="1">
                <a:solidFill>
                  <a:schemeClr val="dk1"/>
                </a:solidFill>
              </a:rPr>
              <a:t>set time (1) </a:t>
            </a:r>
            <a:endParaRPr sz="1100" b="1">
              <a:solidFill>
                <a:schemeClr val="dk1"/>
              </a:solidFill>
            </a:endParaRPr>
          </a:p>
          <a:p>
            <a:pPr marL="0" lvl="0" indent="0" algn="l" rtl="0">
              <a:spcBef>
                <a:spcPts val="1000"/>
              </a:spcBef>
              <a:spcAft>
                <a:spcPts val="0"/>
              </a:spcAft>
              <a:buNone/>
            </a:pPr>
            <a:r>
              <a:rPr lang="en-GB" sz="1100" b="1">
                <a:solidFill>
                  <a:schemeClr val="dk1"/>
                </a:solidFill>
              </a:rPr>
              <a:t>Repeat</a:t>
            </a:r>
            <a:r>
              <a:rPr lang="en-GB" sz="1100">
                <a:solidFill>
                  <a:schemeClr val="dk1"/>
                </a:solidFill>
              </a:rPr>
              <a:t> at (regular) </a:t>
            </a:r>
            <a:r>
              <a:rPr lang="en-GB" sz="1100" b="1">
                <a:solidFill>
                  <a:schemeClr val="dk1"/>
                </a:solidFill>
              </a:rPr>
              <a:t>intervals</a:t>
            </a:r>
            <a:r>
              <a:rPr lang="en-GB" sz="1100">
                <a:solidFill>
                  <a:schemeClr val="dk1"/>
                </a:solidFill>
              </a:rPr>
              <a:t> </a:t>
            </a:r>
            <a:r>
              <a:rPr lang="en-GB" sz="1100" b="1">
                <a:solidFill>
                  <a:schemeClr val="dk1"/>
                </a:solidFill>
              </a:rPr>
              <a:t>(1)</a:t>
            </a:r>
            <a:r>
              <a:rPr lang="en-GB" sz="1100">
                <a:solidFill>
                  <a:schemeClr val="dk1"/>
                </a:solidFill>
              </a:rPr>
              <a:t> </a:t>
            </a:r>
            <a:endParaRPr sz="1100">
              <a:solidFill>
                <a:schemeClr val="dk1"/>
              </a:solidFill>
            </a:endParaRPr>
          </a:p>
          <a:p>
            <a:pPr marL="0" lvl="0" indent="0" algn="l" rtl="0">
              <a:spcBef>
                <a:spcPts val="1000"/>
              </a:spcBef>
              <a:spcAft>
                <a:spcPts val="1000"/>
              </a:spcAft>
              <a:buNone/>
            </a:pPr>
            <a:r>
              <a:rPr lang="en-GB" sz="1100">
                <a:solidFill>
                  <a:schemeClr val="dk1"/>
                </a:solidFill>
              </a:rPr>
              <a:t>(Measure and) </a:t>
            </a:r>
            <a:r>
              <a:rPr lang="en-GB" sz="1100" b="1">
                <a:solidFill>
                  <a:schemeClr val="dk1"/>
                </a:solidFill>
              </a:rPr>
              <a:t>subtract</a:t>
            </a:r>
            <a:r>
              <a:rPr lang="en-GB" sz="1100">
                <a:solidFill>
                  <a:schemeClr val="dk1"/>
                </a:solidFill>
              </a:rPr>
              <a:t> </a:t>
            </a:r>
            <a:r>
              <a:rPr lang="en-GB" sz="1100" b="1">
                <a:solidFill>
                  <a:schemeClr val="dk1"/>
                </a:solidFill>
              </a:rPr>
              <a:t>background</a:t>
            </a:r>
            <a:r>
              <a:rPr lang="en-GB" sz="1100">
                <a:solidFill>
                  <a:schemeClr val="dk1"/>
                </a:solidFill>
              </a:rPr>
              <a:t> (count)</a:t>
            </a:r>
            <a:r>
              <a:rPr lang="en-GB" sz="1100" b="1">
                <a:solidFill>
                  <a:schemeClr val="dk1"/>
                </a:solidFill>
              </a:rPr>
              <a:t> (1)</a:t>
            </a:r>
            <a:endParaRPr sz="1100" b="1">
              <a:solidFill>
                <a:schemeClr val="dk1"/>
              </a:solidFill>
            </a:endParaRPr>
          </a:p>
        </p:txBody>
      </p:sp>
      <p:sp>
        <p:nvSpPr>
          <p:cNvPr id="668" name="Google Shape;668;p62"/>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Half-life </a:t>
            </a:r>
            <a:endParaRPr sz="1000" i="1">
              <a:solidFill>
                <a:schemeClr val="dk1"/>
              </a:solidFill>
            </a:endParaRPr>
          </a:p>
        </p:txBody>
      </p:sp>
      <p:pic>
        <p:nvPicPr>
          <p:cNvPr id="669" name="Google Shape;669;p62">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63"/>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675" name="Google Shape;675;p63"/>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2018 </a:t>
            </a:r>
            <a:r>
              <a:rPr lang="en-GB">
                <a:solidFill>
                  <a:schemeClr val="dk1"/>
                </a:solidFill>
              </a:rPr>
              <a:t>Q13ai</a:t>
            </a:r>
            <a:endParaRPr/>
          </a:p>
        </p:txBody>
      </p:sp>
      <p:sp>
        <p:nvSpPr>
          <p:cNvPr id="676" name="Google Shape;676;p63"/>
          <p:cNvSpPr txBox="1"/>
          <p:nvPr/>
        </p:nvSpPr>
        <p:spPr>
          <a:xfrm>
            <a:off x="219900" y="1075725"/>
            <a:ext cx="4352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technician carries out an experiment, using the apparatus shown, to determine the half-life of a gamma radiation source.</a:t>
            </a:r>
            <a:endParaRPr/>
          </a:p>
        </p:txBody>
      </p:sp>
      <p:sp>
        <p:nvSpPr>
          <p:cNvPr id="677" name="Google Shape;677;p6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678" name="Google Shape;678;p63"/>
          <p:cNvSpPr txBox="1"/>
          <p:nvPr/>
        </p:nvSpPr>
        <p:spPr>
          <a:xfrm>
            <a:off x="4512300" y="1319563"/>
            <a:ext cx="43089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Before carrying out the </a:t>
            </a:r>
            <a:r>
              <a:rPr lang="en-GB">
                <a:solidFill>
                  <a:schemeClr val="dk1"/>
                </a:solidFill>
              </a:rPr>
              <a:t>experiment the technician measures the</a:t>
            </a:r>
            <a:r>
              <a:rPr lang="en-GB"/>
              <a:t> background count rate.</a:t>
            </a:r>
            <a:endParaRPr/>
          </a:p>
          <a:p>
            <a:pPr marL="0" lvl="0" indent="0" algn="l" rtl="0">
              <a:spcBef>
                <a:spcPts val="0"/>
              </a:spcBef>
              <a:spcAft>
                <a:spcPts val="0"/>
              </a:spcAft>
              <a:buNone/>
            </a:pPr>
            <a:endParaRPr/>
          </a:p>
          <a:p>
            <a:pPr marL="0" lvl="0" indent="0" algn="l" rtl="0">
              <a:spcBef>
                <a:spcPts val="0"/>
              </a:spcBef>
              <a:spcAft>
                <a:spcPts val="0"/>
              </a:spcAft>
              <a:buNone/>
            </a:pPr>
            <a:r>
              <a:rPr lang="en-GB"/>
              <a:t>Explain why this measurement is made. </a:t>
            </a:r>
            <a:r>
              <a:rPr lang="en-GB" b="1"/>
              <a:t>(1)</a:t>
            </a:r>
            <a:endParaRPr b="1"/>
          </a:p>
        </p:txBody>
      </p:sp>
      <p:sp>
        <p:nvSpPr>
          <p:cNvPr id="679" name="Google Shape;679;p63"/>
          <p:cNvSpPr txBox="1"/>
          <p:nvPr/>
        </p:nvSpPr>
        <p:spPr>
          <a:xfrm>
            <a:off x="4512300" y="2652500"/>
            <a:ext cx="4308900" cy="1713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The counter reading will </a:t>
            </a:r>
            <a:r>
              <a:rPr lang="en-GB" sz="1100" b="1">
                <a:solidFill>
                  <a:schemeClr val="dk1"/>
                </a:solidFill>
              </a:rPr>
              <a:t>include the source</a:t>
            </a:r>
            <a:r>
              <a:rPr lang="en-GB" sz="1100">
                <a:solidFill>
                  <a:schemeClr val="dk1"/>
                </a:solidFill>
              </a:rPr>
              <a:t> and </a:t>
            </a:r>
            <a:r>
              <a:rPr lang="en-GB" sz="1100" b="1">
                <a:solidFill>
                  <a:schemeClr val="dk1"/>
                </a:solidFill>
              </a:rPr>
              <a:t>background</a:t>
            </a:r>
            <a:r>
              <a:rPr lang="en-GB" sz="1100">
                <a:solidFill>
                  <a:schemeClr val="dk1"/>
                </a:solidFill>
              </a:rPr>
              <a:t> count.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b="1">
                <a:solidFill>
                  <a:schemeClr val="dk1"/>
                </a:solidFill>
              </a:rPr>
              <a:t>OR</a:t>
            </a:r>
            <a:r>
              <a:rPr lang="en-GB" sz="1100">
                <a:solidFill>
                  <a:schemeClr val="dk1"/>
                </a:solidFill>
              </a:rPr>
              <a:t> </a:t>
            </a:r>
            <a:endParaRPr sz="1100">
              <a:solidFill>
                <a:schemeClr val="dk1"/>
              </a:solidFill>
            </a:endParaRPr>
          </a:p>
          <a:p>
            <a:pPr marL="0" lvl="0" indent="0" algn="l" rtl="0">
              <a:spcBef>
                <a:spcPts val="1000"/>
              </a:spcBef>
              <a:spcAft>
                <a:spcPts val="0"/>
              </a:spcAft>
              <a:buNone/>
            </a:pPr>
            <a:r>
              <a:rPr lang="en-GB" sz="1100" b="1">
                <a:solidFill>
                  <a:schemeClr val="dk1"/>
                </a:solidFill>
              </a:rPr>
              <a:t>Background</a:t>
            </a:r>
            <a:r>
              <a:rPr lang="en-GB" sz="1100">
                <a:solidFill>
                  <a:schemeClr val="dk1"/>
                </a:solidFill>
              </a:rPr>
              <a:t> will need to be </a:t>
            </a:r>
            <a:r>
              <a:rPr lang="en-GB" sz="1100" b="1">
                <a:solidFill>
                  <a:schemeClr val="dk1"/>
                </a:solidFill>
              </a:rPr>
              <a:t>subtracted</a:t>
            </a:r>
            <a:r>
              <a:rPr lang="en-GB" sz="1100">
                <a:solidFill>
                  <a:schemeClr val="dk1"/>
                </a:solidFill>
              </a:rPr>
              <a:t>.</a:t>
            </a:r>
            <a:endParaRPr sz="1100">
              <a:solidFill>
                <a:schemeClr val="dk1"/>
              </a:solidFill>
            </a:endParaRPr>
          </a:p>
          <a:p>
            <a:pPr marL="0" lvl="0" indent="0" algn="l" rtl="0">
              <a:spcBef>
                <a:spcPts val="1000"/>
              </a:spcBef>
              <a:spcAft>
                <a:spcPts val="0"/>
              </a:spcAft>
              <a:buNone/>
            </a:pPr>
            <a:r>
              <a:rPr lang="en-GB" sz="1100" b="1">
                <a:solidFill>
                  <a:schemeClr val="dk1"/>
                </a:solidFill>
              </a:rPr>
              <a:t>OR</a:t>
            </a:r>
            <a:r>
              <a:rPr lang="en-GB" sz="1100">
                <a:solidFill>
                  <a:schemeClr val="dk1"/>
                </a:solidFill>
              </a:rPr>
              <a:t> </a:t>
            </a:r>
            <a:endParaRPr sz="1100">
              <a:solidFill>
                <a:schemeClr val="dk1"/>
              </a:solidFill>
            </a:endParaRPr>
          </a:p>
          <a:p>
            <a:pPr marL="0" lvl="0" indent="0" algn="l" rtl="0">
              <a:spcBef>
                <a:spcPts val="1000"/>
              </a:spcBef>
              <a:spcAft>
                <a:spcPts val="1000"/>
              </a:spcAft>
              <a:buNone/>
            </a:pPr>
            <a:r>
              <a:rPr lang="en-GB" sz="1100">
                <a:solidFill>
                  <a:schemeClr val="dk1"/>
                </a:solidFill>
              </a:rPr>
              <a:t>To </a:t>
            </a:r>
            <a:r>
              <a:rPr lang="en-GB" sz="1100" b="1">
                <a:solidFill>
                  <a:schemeClr val="dk1"/>
                </a:solidFill>
              </a:rPr>
              <a:t>measure</a:t>
            </a:r>
            <a:r>
              <a:rPr lang="en-GB" sz="1100">
                <a:solidFill>
                  <a:schemeClr val="dk1"/>
                </a:solidFill>
              </a:rPr>
              <a:t>/determine the </a:t>
            </a:r>
            <a:r>
              <a:rPr lang="en-GB" sz="1100" b="1">
                <a:solidFill>
                  <a:schemeClr val="dk1"/>
                </a:solidFill>
              </a:rPr>
              <a:t>count rate due</a:t>
            </a:r>
            <a:r>
              <a:rPr lang="en-GB" sz="1100">
                <a:solidFill>
                  <a:schemeClr val="dk1"/>
                </a:solidFill>
              </a:rPr>
              <a:t> to the </a:t>
            </a:r>
            <a:r>
              <a:rPr lang="en-GB" sz="1100" b="1">
                <a:solidFill>
                  <a:schemeClr val="dk1"/>
                </a:solidFill>
              </a:rPr>
              <a:t>source</a:t>
            </a:r>
            <a:r>
              <a:rPr lang="en-GB" sz="1100">
                <a:solidFill>
                  <a:schemeClr val="dk1"/>
                </a:solidFill>
              </a:rPr>
              <a:t>.</a:t>
            </a:r>
            <a:endParaRPr sz="1100">
              <a:solidFill>
                <a:schemeClr val="dk1"/>
              </a:solidFill>
            </a:endParaRPr>
          </a:p>
        </p:txBody>
      </p:sp>
      <p:pic>
        <p:nvPicPr>
          <p:cNvPr id="680" name="Google Shape;680;p63"/>
          <p:cNvPicPr preferRelativeResize="0"/>
          <p:nvPr/>
        </p:nvPicPr>
        <p:blipFill>
          <a:blip r:embed="rId4">
            <a:alphaModFix/>
          </a:blip>
          <a:stretch>
            <a:fillRect/>
          </a:stretch>
        </p:blipFill>
        <p:spPr>
          <a:xfrm>
            <a:off x="311700" y="2008200"/>
            <a:ext cx="3960376" cy="2810850"/>
          </a:xfrm>
          <a:prstGeom prst="rect">
            <a:avLst/>
          </a:prstGeom>
          <a:noFill/>
          <a:ln>
            <a:noFill/>
          </a:ln>
        </p:spPr>
      </p:pic>
      <p:sp>
        <p:nvSpPr>
          <p:cNvPr id="681" name="Google Shape;681;p63"/>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Acceleration</a:t>
            </a:r>
            <a:endParaRPr sz="1000" i="1"/>
          </a:p>
        </p:txBody>
      </p:sp>
      <p:pic>
        <p:nvPicPr>
          <p:cNvPr id="682" name="Google Shape;682;p63">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64"/>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688" name="Google Shape;688;p64"/>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2014 </a:t>
            </a:r>
            <a:r>
              <a:rPr lang="en-GB">
                <a:solidFill>
                  <a:schemeClr val="dk1"/>
                </a:solidFill>
              </a:rPr>
              <a:t>Q6bi</a:t>
            </a:r>
            <a:endParaRPr/>
          </a:p>
        </p:txBody>
      </p:sp>
      <p:sp>
        <p:nvSpPr>
          <p:cNvPr id="689" name="Google Shape;689;p64"/>
          <p:cNvSpPr txBox="1"/>
          <p:nvPr/>
        </p:nvSpPr>
        <p:spPr>
          <a:xfrm>
            <a:off x="382900" y="1033325"/>
            <a:ext cx="4352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technician carries out an experiment, using the apparatus shown, to determine the half-life of a radioactive source.</a:t>
            </a:r>
            <a:endParaRPr/>
          </a:p>
        </p:txBody>
      </p:sp>
      <p:sp>
        <p:nvSpPr>
          <p:cNvPr id="690" name="Google Shape;690;p6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691" name="Google Shape;691;p64"/>
          <p:cNvSpPr txBox="1"/>
          <p:nvPr/>
        </p:nvSpPr>
        <p:spPr>
          <a:xfrm>
            <a:off x="4663800" y="2654788"/>
            <a:ext cx="40932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Describe how the apparatus could be used to obtain the experimental data required to produce this graph. </a:t>
            </a:r>
            <a:r>
              <a:rPr lang="en-GB" b="1"/>
              <a:t>(3)</a:t>
            </a:r>
            <a:endParaRPr b="1"/>
          </a:p>
        </p:txBody>
      </p:sp>
      <p:sp>
        <p:nvSpPr>
          <p:cNvPr id="692" name="Google Shape;692;p64"/>
          <p:cNvSpPr txBox="1"/>
          <p:nvPr/>
        </p:nvSpPr>
        <p:spPr>
          <a:xfrm>
            <a:off x="4663800" y="3677963"/>
            <a:ext cx="4093200" cy="949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Measure the </a:t>
            </a:r>
            <a:r>
              <a:rPr lang="en-GB" sz="1100" b="1">
                <a:solidFill>
                  <a:schemeClr val="dk1"/>
                </a:solidFill>
              </a:rPr>
              <a:t>count</a:t>
            </a:r>
            <a:r>
              <a:rPr lang="en-GB" sz="1100">
                <a:solidFill>
                  <a:schemeClr val="dk1"/>
                </a:solidFill>
              </a:rPr>
              <a:t> in a </a:t>
            </a:r>
            <a:r>
              <a:rPr lang="en-GB" sz="1100" b="1">
                <a:solidFill>
                  <a:schemeClr val="dk1"/>
                </a:solidFill>
              </a:rPr>
              <a:t>set</a:t>
            </a:r>
            <a:r>
              <a:rPr lang="en-GB" sz="1100">
                <a:solidFill>
                  <a:schemeClr val="dk1"/>
                </a:solidFill>
              </a:rPr>
              <a:t> </a:t>
            </a:r>
            <a:r>
              <a:rPr lang="en-GB" sz="1100" b="1">
                <a:solidFill>
                  <a:schemeClr val="dk1"/>
                </a:solidFill>
              </a:rPr>
              <a:t>time</a:t>
            </a:r>
            <a:r>
              <a:rPr lang="en-GB" sz="1100">
                <a:solidFill>
                  <a:schemeClr val="dk1"/>
                </a:solidFill>
              </a:rPr>
              <a:t> </a:t>
            </a:r>
            <a:r>
              <a:rPr lang="en-GB" sz="1100" b="1">
                <a:solidFill>
                  <a:schemeClr val="dk1"/>
                </a:solidFill>
              </a:rPr>
              <a:t>interval</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b="1">
                <a:solidFill>
                  <a:schemeClr val="dk1"/>
                </a:solidFill>
              </a:rPr>
              <a:t>Repeat</a:t>
            </a:r>
            <a:r>
              <a:rPr lang="en-GB" sz="1100">
                <a:solidFill>
                  <a:schemeClr val="dk1"/>
                </a:solidFill>
              </a:rPr>
              <a:t> at (regular) </a:t>
            </a:r>
            <a:r>
              <a:rPr lang="en-GB" sz="1100" b="1">
                <a:solidFill>
                  <a:schemeClr val="dk1"/>
                </a:solidFill>
              </a:rPr>
              <a:t>intervals (1)</a:t>
            </a:r>
            <a:endParaRPr sz="1100" b="1">
              <a:solidFill>
                <a:schemeClr val="dk1"/>
              </a:solidFill>
            </a:endParaRPr>
          </a:p>
          <a:p>
            <a:pPr marL="0" lvl="0" indent="0" algn="l" rtl="0">
              <a:spcBef>
                <a:spcPts val="1000"/>
              </a:spcBef>
              <a:spcAft>
                <a:spcPts val="1000"/>
              </a:spcAft>
              <a:buNone/>
            </a:pPr>
            <a:r>
              <a:rPr lang="en-GB" sz="1100">
                <a:solidFill>
                  <a:schemeClr val="dk1"/>
                </a:solidFill>
              </a:rPr>
              <a:t>Measure </a:t>
            </a:r>
            <a:r>
              <a:rPr lang="en-GB" sz="1100" b="1">
                <a:solidFill>
                  <a:schemeClr val="dk1"/>
                </a:solidFill>
              </a:rPr>
              <a:t>background</a:t>
            </a:r>
            <a:r>
              <a:rPr lang="en-GB" sz="1100">
                <a:solidFill>
                  <a:schemeClr val="dk1"/>
                </a:solidFill>
              </a:rPr>
              <a:t> (count) and </a:t>
            </a:r>
            <a:r>
              <a:rPr lang="en-GB" sz="1100" b="1">
                <a:solidFill>
                  <a:schemeClr val="dk1"/>
                </a:solidFill>
              </a:rPr>
              <a:t>subtract</a:t>
            </a:r>
            <a:r>
              <a:rPr lang="en-GB" sz="1100">
                <a:solidFill>
                  <a:schemeClr val="dk1"/>
                </a:solidFill>
              </a:rPr>
              <a:t> </a:t>
            </a:r>
            <a:r>
              <a:rPr lang="en-GB" sz="1100" b="1">
                <a:solidFill>
                  <a:schemeClr val="dk1"/>
                </a:solidFill>
              </a:rPr>
              <a:t>(1)</a:t>
            </a:r>
            <a:endParaRPr sz="1100" b="1">
              <a:solidFill>
                <a:schemeClr val="dk1"/>
              </a:solidFill>
            </a:endParaRPr>
          </a:p>
        </p:txBody>
      </p:sp>
      <p:pic>
        <p:nvPicPr>
          <p:cNvPr id="693" name="Google Shape;693;p64"/>
          <p:cNvPicPr preferRelativeResize="0"/>
          <p:nvPr/>
        </p:nvPicPr>
        <p:blipFill>
          <a:blip r:embed="rId4">
            <a:alphaModFix/>
          </a:blip>
          <a:stretch>
            <a:fillRect/>
          </a:stretch>
        </p:blipFill>
        <p:spPr>
          <a:xfrm>
            <a:off x="4935250" y="1033325"/>
            <a:ext cx="3187335" cy="1538425"/>
          </a:xfrm>
          <a:prstGeom prst="rect">
            <a:avLst/>
          </a:prstGeom>
          <a:noFill/>
          <a:ln>
            <a:noFill/>
          </a:ln>
        </p:spPr>
      </p:pic>
      <p:pic>
        <p:nvPicPr>
          <p:cNvPr id="694" name="Google Shape;694;p64"/>
          <p:cNvPicPr preferRelativeResize="0"/>
          <p:nvPr/>
        </p:nvPicPr>
        <p:blipFill>
          <a:blip r:embed="rId5">
            <a:alphaModFix/>
          </a:blip>
          <a:stretch>
            <a:fillRect/>
          </a:stretch>
        </p:blipFill>
        <p:spPr>
          <a:xfrm>
            <a:off x="1766450" y="1918700"/>
            <a:ext cx="2311301" cy="2908350"/>
          </a:xfrm>
          <a:prstGeom prst="rect">
            <a:avLst/>
          </a:prstGeom>
          <a:noFill/>
          <a:ln>
            <a:noFill/>
          </a:ln>
        </p:spPr>
      </p:pic>
      <p:sp>
        <p:nvSpPr>
          <p:cNvPr id="695" name="Google Shape;695;p64"/>
          <p:cNvSpPr txBox="1"/>
          <p:nvPr/>
        </p:nvSpPr>
        <p:spPr>
          <a:xfrm>
            <a:off x="382900" y="2808875"/>
            <a:ext cx="15048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technician displays the data obtained from the experiment in the graph on the left.</a:t>
            </a:r>
            <a:endParaRPr/>
          </a:p>
        </p:txBody>
      </p:sp>
      <p:sp>
        <p:nvSpPr>
          <p:cNvPr id="696" name="Google Shape;696;p64"/>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Half-life</a:t>
            </a:r>
            <a:endParaRPr sz="1000" i="1"/>
          </a:p>
        </p:txBody>
      </p:sp>
      <p:pic>
        <p:nvPicPr>
          <p:cNvPr id="697" name="Google Shape;697;p64">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65"/>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703" name="Google Shape;703;p65"/>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2024 </a:t>
            </a:r>
            <a:r>
              <a:rPr lang="en-GB">
                <a:solidFill>
                  <a:schemeClr val="dk1"/>
                </a:solidFill>
              </a:rPr>
              <a:t>Q8aiii</a:t>
            </a:r>
            <a:endParaRPr/>
          </a:p>
        </p:txBody>
      </p:sp>
      <p:sp>
        <p:nvSpPr>
          <p:cNvPr id="704" name="Google Shape;704;p65"/>
          <p:cNvSpPr txBox="1"/>
          <p:nvPr/>
        </p:nvSpPr>
        <p:spPr>
          <a:xfrm>
            <a:off x="206775" y="1033325"/>
            <a:ext cx="4352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sets up the following circuit to investigate the relationship between the current in and the voltage across a lamp.</a:t>
            </a:r>
            <a:endParaRPr/>
          </a:p>
        </p:txBody>
      </p:sp>
      <p:sp>
        <p:nvSpPr>
          <p:cNvPr id="705" name="Google Shape;705;p6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706" name="Google Shape;706;p65"/>
          <p:cNvSpPr txBox="1"/>
          <p:nvPr/>
        </p:nvSpPr>
        <p:spPr>
          <a:xfrm>
            <a:off x="4497525" y="1605175"/>
            <a:ext cx="42048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Describe how the student obtained a range of values of current and voltage using this circuit. </a:t>
            </a:r>
            <a:r>
              <a:rPr lang="en-GB" b="1"/>
              <a:t>(1)</a:t>
            </a:r>
            <a:endParaRPr b="1"/>
          </a:p>
        </p:txBody>
      </p:sp>
      <p:sp>
        <p:nvSpPr>
          <p:cNvPr id="707" name="Google Shape;707;p65"/>
          <p:cNvSpPr txBox="1"/>
          <p:nvPr/>
        </p:nvSpPr>
        <p:spPr>
          <a:xfrm>
            <a:off x="4497525" y="2511900"/>
            <a:ext cx="4204800" cy="354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a:solidFill>
                  <a:schemeClr val="dk1"/>
                </a:solidFill>
              </a:rPr>
              <a:t>(The student) </a:t>
            </a:r>
            <a:r>
              <a:rPr lang="en-GB" sz="1100" b="1">
                <a:solidFill>
                  <a:schemeClr val="dk1"/>
                </a:solidFill>
              </a:rPr>
              <a:t>varied</a:t>
            </a:r>
            <a:r>
              <a:rPr lang="en-GB" sz="1100">
                <a:solidFill>
                  <a:schemeClr val="dk1"/>
                </a:solidFill>
              </a:rPr>
              <a:t> the </a:t>
            </a:r>
            <a:r>
              <a:rPr lang="en-GB" sz="1100" b="1">
                <a:solidFill>
                  <a:schemeClr val="dk1"/>
                </a:solidFill>
              </a:rPr>
              <a:t>resistance</a:t>
            </a:r>
            <a:r>
              <a:rPr lang="en-GB" sz="1100">
                <a:solidFill>
                  <a:schemeClr val="dk1"/>
                </a:solidFill>
              </a:rPr>
              <a:t> of the </a:t>
            </a:r>
            <a:r>
              <a:rPr lang="en-GB" sz="1100" b="1">
                <a:solidFill>
                  <a:schemeClr val="dk1"/>
                </a:solidFill>
              </a:rPr>
              <a:t>variable</a:t>
            </a:r>
            <a:r>
              <a:rPr lang="en-GB" sz="1100">
                <a:solidFill>
                  <a:schemeClr val="dk1"/>
                </a:solidFill>
              </a:rPr>
              <a:t> </a:t>
            </a:r>
            <a:r>
              <a:rPr lang="en-GB" sz="1100" b="1">
                <a:solidFill>
                  <a:schemeClr val="dk1"/>
                </a:solidFill>
              </a:rPr>
              <a:t>resistor</a:t>
            </a:r>
            <a:r>
              <a:rPr lang="en-GB" sz="1100">
                <a:solidFill>
                  <a:schemeClr val="dk1"/>
                </a:solidFill>
              </a:rPr>
              <a:t> </a:t>
            </a:r>
            <a:r>
              <a:rPr lang="en-GB" sz="1100" b="1">
                <a:solidFill>
                  <a:schemeClr val="dk1"/>
                </a:solidFill>
              </a:rPr>
              <a:t>(1)</a:t>
            </a:r>
            <a:endParaRPr sz="1100" b="1">
              <a:solidFill>
                <a:schemeClr val="dk1"/>
              </a:solidFill>
            </a:endParaRPr>
          </a:p>
        </p:txBody>
      </p:sp>
      <p:pic>
        <p:nvPicPr>
          <p:cNvPr id="708" name="Google Shape;708;p65"/>
          <p:cNvPicPr preferRelativeResize="0"/>
          <p:nvPr/>
        </p:nvPicPr>
        <p:blipFill>
          <a:blip r:embed="rId4">
            <a:alphaModFix/>
          </a:blip>
          <a:stretch>
            <a:fillRect/>
          </a:stretch>
        </p:blipFill>
        <p:spPr>
          <a:xfrm>
            <a:off x="710700" y="2028525"/>
            <a:ext cx="2620400" cy="1928400"/>
          </a:xfrm>
          <a:prstGeom prst="rect">
            <a:avLst/>
          </a:prstGeom>
          <a:noFill/>
          <a:ln>
            <a:noFill/>
          </a:ln>
        </p:spPr>
      </p:pic>
      <p:sp>
        <p:nvSpPr>
          <p:cNvPr id="709" name="Google Shape;709;p65"/>
          <p:cNvSpPr txBox="1"/>
          <p:nvPr/>
        </p:nvSpPr>
        <p:spPr>
          <a:xfrm>
            <a:off x="206775" y="4055075"/>
            <a:ext cx="4352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uses the circuit to obtain a range of measurements of current in the lamp and voltage across the lamp.</a:t>
            </a:r>
            <a:endParaRPr/>
          </a:p>
        </p:txBody>
      </p:sp>
      <p:sp>
        <p:nvSpPr>
          <p:cNvPr id="710" name="Google Shape;710;p65"/>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Ohm’s Law</a:t>
            </a:r>
            <a:endParaRPr sz="1000" i="1">
              <a:solidFill>
                <a:schemeClr val="dk1"/>
              </a:solidFill>
            </a:endParaRPr>
          </a:p>
        </p:txBody>
      </p:sp>
      <p:pic>
        <p:nvPicPr>
          <p:cNvPr id="711" name="Google Shape;711;p65">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66"/>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717" name="Google Shape;717;p66"/>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2016 </a:t>
            </a:r>
            <a:r>
              <a:rPr lang="en-GB">
                <a:solidFill>
                  <a:schemeClr val="dk1"/>
                </a:solidFill>
              </a:rPr>
              <a:t>Q2a&amp;b</a:t>
            </a:r>
            <a:endParaRPr/>
          </a:p>
        </p:txBody>
      </p:sp>
      <p:sp>
        <p:nvSpPr>
          <p:cNvPr id="718" name="Google Shape;718;p66"/>
          <p:cNvSpPr txBox="1"/>
          <p:nvPr/>
        </p:nvSpPr>
        <p:spPr>
          <a:xfrm>
            <a:off x="425475" y="1268450"/>
            <a:ext cx="3972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investigates the resistance of a resistor using the circuit shown.</a:t>
            </a:r>
            <a:endParaRPr/>
          </a:p>
        </p:txBody>
      </p:sp>
      <p:sp>
        <p:nvSpPr>
          <p:cNvPr id="719" name="Google Shape;719;p6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720" name="Google Shape;720;p66"/>
          <p:cNvSpPr txBox="1"/>
          <p:nvPr/>
        </p:nvSpPr>
        <p:spPr>
          <a:xfrm>
            <a:off x="5049250" y="2485450"/>
            <a:ext cx="3782400" cy="354000"/>
          </a:xfrm>
          <a:prstGeom prst="rect">
            <a:avLst/>
          </a:prstGeom>
          <a:solidFill>
            <a:srgbClr val="C9DAF8"/>
          </a:solidFill>
          <a:ln>
            <a:noFill/>
          </a:ln>
        </p:spPr>
        <p:txBody>
          <a:bodyPr spcFirstLastPara="1" wrap="square" lIns="91425" tIns="91425" rIns="91425" bIns="91425" anchor="t" anchorCtr="0">
            <a:spAutoFit/>
          </a:bodyPr>
          <a:lstStyle/>
          <a:p>
            <a:pPr marL="457200" lvl="0" indent="-298450" algn="l" rtl="0">
              <a:lnSpc>
                <a:spcPct val="200000"/>
              </a:lnSpc>
              <a:spcBef>
                <a:spcPts val="0"/>
              </a:spcBef>
              <a:spcAft>
                <a:spcPts val="0"/>
              </a:spcAft>
              <a:buClr>
                <a:schemeClr val="dk1"/>
              </a:buClr>
              <a:buSzPts val="1100"/>
              <a:buAutoNum type="alphaLcParenR"/>
            </a:pPr>
            <a:r>
              <a:rPr lang="en-GB" sz="1100" b="1">
                <a:solidFill>
                  <a:schemeClr val="dk1"/>
                </a:solidFill>
              </a:rPr>
              <a:t>Voltmeter</a:t>
            </a:r>
            <a:r>
              <a:rPr lang="en-GB" sz="1100">
                <a:solidFill>
                  <a:schemeClr val="dk1"/>
                </a:solidFill>
              </a:rPr>
              <a:t> across </a:t>
            </a:r>
            <a:r>
              <a:rPr lang="en-GB" sz="1100" b="1">
                <a:solidFill>
                  <a:schemeClr val="dk1"/>
                </a:solidFill>
              </a:rPr>
              <a:t>resistor</a:t>
            </a:r>
            <a:r>
              <a:rPr lang="en-GB" sz="1100">
                <a:solidFill>
                  <a:schemeClr val="dk1"/>
                </a:solidFill>
              </a:rPr>
              <a:t> </a:t>
            </a:r>
            <a:r>
              <a:rPr lang="en-GB" sz="1100" b="1">
                <a:solidFill>
                  <a:schemeClr val="dk1"/>
                </a:solidFill>
              </a:rPr>
              <a:t>R</a:t>
            </a:r>
            <a:r>
              <a:rPr lang="en-GB" sz="1100">
                <a:solidFill>
                  <a:schemeClr val="dk1"/>
                </a:solidFill>
              </a:rPr>
              <a:t> </a:t>
            </a:r>
            <a:r>
              <a:rPr lang="en-GB" sz="1100" b="1">
                <a:solidFill>
                  <a:schemeClr val="dk1"/>
                </a:solidFill>
              </a:rPr>
              <a:t>(1)</a:t>
            </a:r>
            <a:endParaRPr sz="1100" b="1">
              <a:solidFill>
                <a:schemeClr val="dk1"/>
              </a:solidFill>
            </a:endParaRPr>
          </a:p>
        </p:txBody>
      </p:sp>
      <p:sp>
        <p:nvSpPr>
          <p:cNvPr id="721" name="Google Shape;721;p66"/>
          <p:cNvSpPr txBox="1"/>
          <p:nvPr/>
        </p:nvSpPr>
        <p:spPr>
          <a:xfrm>
            <a:off x="5049250" y="3009725"/>
            <a:ext cx="3782400" cy="8313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alphaLcParenR" startAt="2"/>
            </a:pPr>
            <a:r>
              <a:rPr lang="en-GB">
                <a:solidFill>
                  <a:schemeClr val="dk1"/>
                </a:solidFill>
              </a:rPr>
              <a:t>Describe how the student obtains a range of values of voltage and current. </a:t>
            </a:r>
            <a:r>
              <a:rPr lang="en-GB" b="1">
                <a:solidFill>
                  <a:schemeClr val="dk1"/>
                </a:solidFill>
              </a:rPr>
              <a:t>(1)</a:t>
            </a:r>
            <a:endParaRPr b="1"/>
          </a:p>
        </p:txBody>
      </p:sp>
      <p:pic>
        <p:nvPicPr>
          <p:cNvPr id="722" name="Google Shape;722;p66"/>
          <p:cNvPicPr preferRelativeResize="0"/>
          <p:nvPr/>
        </p:nvPicPr>
        <p:blipFill>
          <a:blip r:embed="rId4">
            <a:alphaModFix/>
          </a:blip>
          <a:stretch>
            <a:fillRect/>
          </a:stretch>
        </p:blipFill>
        <p:spPr>
          <a:xfrm>
            <a:off x="382900" y="1995838"/>
            <a:ext cx="3722762" cy="2101350"/>
          </a:xfrm>
          <a:prstGeom prst="rect">
            <a:avLst/>
          </a:prstGeom>
          <a:noFill/>
          <a:ln>
            <a:noFill/>
          </a:ln>
        </p:spPr>
      </p:pic>
      <p:sp>
        <p:nvSpPr>
          <p:cNvPr id="723" name="Google Shape;723;p66"/>
          <p:cNvSpPr txBox="1"/>
          <p:nvPr/>
        </p:nvSpPr>
        <p:spPr>
          <a:xfrm>
            <a:off x="5049250" y="4011300"/>
            <a:ext cx="3782400" cy="523200"/>
          </a:xfrm>
          <a:prstGeom prst="rect">
            <a:avLst/>
          </a:prstGeom>
          <a:solidFill>
            <a:srgbClr val="C9DAF8"/>
          </a:solidFill>
          <a:ln>
            <a:noFill/>
          </a:ln>
        </p:spPr>
        <p:txBody>
          <a:bodyPr spcFirstLastPara="1" wrap="square" lIns="91425" tIns="91425" rIns="91425" bIns="91425" anchor="t" anchorCtr="0">
            <a:spAutoFit/>
          </a:bodyPr>
          <a:lstStyle/>
          <a:p>
            <a:pPr marL="457200" lvl="0" indent="-298450" algn="l" rtl="0">
              <a:spcBef>
                <a:spcPts val="0"/>
              </a:spcBef>
              <a:spcAft>
                <a:spcPts val="0"/>
              </a:spcAft>
              <a:buClr>
                <a:schemeClr val="dk1"/>
              </a:buClr>
              <a:buSzPts val="1100"/>
              <a:buAutoNum type="alphaLcParenR" startAt="2"/>
            </a:pPr>
            <a:r>
              <a:rPr lang="en-GB" sz="1100">
                <a:solidFill>
                  <a:schemeClr val="dk1"/>
                </a:solidFill>
              </a:rPr>
              <a:t>increase/decrease/vary/</a:t>
            </a:r>
            <a:r>
              <a:rPr lang="en-GB" sz="1100" b="1">
                <a:solidFill>
                  <a:schemeClr val="dk1"/>
                </a:solidFill>
              </a:rPr>
              <a:t>change</a:t>
            </a:r>
            <a:r>
              <a:rPr lang="en-GB" sz="1100">
                <a:solidFill>
                  <a:schemeClr val="dk1"/>
                </a:solidFill>
              </a:rPr>
              <a:t> the </a:t>
            </a:r>
            <a:r>
              <a:rPr lang="en-GB" sz="1100" b="1">
                <a:solidFill>
                  <a:schemeClr val="dk1"/>
                </a:solidFill>
              </a:rPr>
              <a:t>resistance</a:t>
            </a:r>
            <a:r>
              <a:rPr lang="en-GB" sz="1100">
                <a:solidFill>
                  <a:schemeClr val="dk1"/>
                </a:solidFill>
              </a:rPr>
              <a:t> of the </a:t>
            </a:r>
            <a:r>
              <a:rPr lang="en-GB" sz="1100" b="1">
                <a:solidFill>
                  <a:schemeClr val="dk1"/>
                </a:solidFill>
              </a:rPr>
              <a:t>variable</a:t>
            </a:r>
            <a:r>
              <a:rPr lang="en-GB" sz="1100">
                <a:solidFill>
                  <a:schemeClr val="dk1"/>
                </a:solidFill>
              </a:rPr>
              <a:t> </a:t>
            </a:r>
            <a:r>
              <a:rPr lang="en-GB" sz="1100" b="1">
                <a:solidFill>
                  <a:schemeClr val="dk1"/>
                </a:solidFill>
              </a:rPr>
              <a:t>resistor</a:t>
            </a:r>
            <a:r>
              <a:rPr lang="en-GB" sz="1100">
                <a:solidFill>
                  <a:schemeClr val="dk1"/>
                </a:solidFill>
              </a:rPr>
              <a:t> </a:t>
            </a:r>
            <a:r>
              <a:rPr lang="en-GB" sz="1100" b="1">
                <a:solidFill>
                  <a:schemeClr val="dk1"/>
                </a:solidFill>
              </a:rPr>
              <a:t>(1)</a:t>
            </a:r>
            <a:endParaRPr sz="1100" b="1">
              <a:solidFill>
                <a:schemeClr val="dk1"/>
              </a:solidFill>
            </a:endParaRPr>
          </a:p>
        </p:txBody>
      </p:sp>
      <p:sp>
        <p:nvSpPr>
          <p:cNvPr id="724" name="Google Shape;724;p66"/>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Ohm’s Law</a:t>
            </a:r>
            <a:endParaRPr sz="1000" i="1"/>
          </a:p>
        </p:txBody>
      </p:sp>
      <p:sp>
        <p:nvSpPr>
          <p:cNvPr id="725" name="Google Shape;725;p66"/>
          <p:cNvSpPr txBox="1"/>
          <p:nvPr/>
        </p:nvSpPr>
        <p:spPr>
          <a:xfrm>
            <a:off x="5049250" y="1268475"/>
            <a:ext cx="3782400" cy="10467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Clr>
                <a:schemeClr val="dk1"/>
              </a:buClr>
              <a:buSzPts val="1400"/>
              <a:buAutoNum type="alphaLcParenR"/>
            </a:pPr>
            <a:r>
              <a:rPr lang="en-GB">
                <a:solidFill>
                  <a:schemeClr val="dk1"/>
                </a:solidFill>
              </a:rPr>
              <a:t>Complete the circuit diagram to show where a voltmeter must be connected to measure the voltage across resistor R. </a:t>
            </a:r>
            <a:r>
              <a:rPr lang="en-GB" b="1">
                <a:solidFill>
                  <a:schemeClr val="dk1"/>
                </a:solidFill>
              </a:rPr>
              <a:t>(1)</a:t>
            </a:r>
            <a:endParaRPr/>
          </a:p>
        </p:txBody>
      </p:sp>
      <p:pic>
        <p:nvPicPr>
          <p:cNvPr id="726" name="Google Shape;726;p66">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Google Shape;731;p67"/>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732" name="Google Shape;732;p67"/>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2022 </a:t>
            </a:r>
            <a:r>
              <a:rPr lang="en-GB">
                <a:solidFill>
                  <a:schemeClr val="dk1"/>
                </a:solidFill>
              </a:rPr>
              <a:t>Q9a</a:t>
            </a:r>
            <a:endParaRPr/>
          </a:p>
        </p:txBody>
      </p:sp>
      <p:sp>
        <p:nvSpPr>
          <p:cNvPr id="733" name="Google Shape;733;p6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734" name="Google Shape;734;p67"/>
          <p:cNvSpPr txBox="1"/>
          <p:nvPr/>
        </p:nvSpPr>
        <p:spPr>
          <a:xfrm>
            <a:off x="221225" y="4281425"/>
            <a:ext cx="49659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Use all the appropriate data to establish the relationship between the pressure and the temperature of the gas. </a:t>
            </a:r>
            <a:r>
              <a:rPr lang="en-GB" b="1"/>
              <a:t>(3)</a:t>
            </a:r>
            <a:endParaRPr b="1"/>
          </a:p>
        </p:txBody>
      </p:sp>
      <p:sp>
        <p:nvSpPr>
          <p:cNvPr id="735" name="Google Shape;735;p67"/>
          <p:cNvSpPr txBox="1"/>
          <p:nvPr/>
        </p:nvSpPr>
        <p:spPr>
          <a:xfrm>
            <a:off x="311700" y="1124650"/>
            <a:ext cx="4572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group of students are investigating how the pressure of a fixed mass of gas varies with its temperature. This is known as Gay-Lussac’s Law.</a:t>
            </a:r>
            <a:endParaRPr/>
          </a:p>
        </p:txBody>
      </p:sp>
      <p:pic>
        <p:nvPicPr>
          <p:cNvPr id="736" name="Google Shape;736;p67"/>
          <p:cNvPicPr preferRelativeResize="0"/>
          <p:nvPr/>
        </p:nvPicPr>
        <p:blipFill>
          <a:blip r:embed="rId4">
            <a:alphaModFix/>
          </a:blip>
          <a:stretch>
            <a:fillRect/>
          </a:stretch>
        </p:blipFill>
        <p:spPr>
          <a:xfrm>
            <a:off x="221225" y="2822550"/>
            <a:ext cx="2313128" cy="1262100"/>
          </a:xfrm>
          <a:prstGeom prst="rect">
            <a:avLst/>
          </a:prstGeom>
          <a:noFill/>
          <a:ln>
            <a:noFill/>
          </a:ln>
        </p:spPr>
      </p:pic>
      <p:sp>
        <p:nvSpPr>
          <p:cNvPr id="737" name="Google Shape;737;p67"/>
          <p:cNvSpPr txBox="1"/>
          <p:nvPr/>
        </p:nvSpPr>
        <p:spPr>
          <a:xfrm>
            <a:off x="2490313" y="2081450"/>
            <a:ext cx="2486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students’ results are shown.</a:t>
            </a:r>
            <a:endParaRPr/>
          </a:p>
        </p:txBody>
      </p:sp>
      <p:pic>
        <p:nvPicPr>
          <p:cNvPr id="738" name="Google Shape;738;p67"/>
          <p:cNvPicPr preferRelativeResize="0"/>
          <p:nvPr/>
        </p:nvPicPr>
        <p:blipFill>
          <a:blip r:embed="rId5">
            <a:alphaModFix/>
          </a:blip>
          <a:stretch>
            <a:fillRect/>
          </a:stretch>
        </p:blipFill>
        <p:spPr>
          <a:xfrm>
            <a:off x="2534350" y="2841902"/>
            <a:ext cx="2322075" cy="1223400"/>
          </a:xfrm>
          <a:prstGeom prst="rect">
            <a:avLst/>
          </a:prstGeom>
          <a:noFill/>
          <a:ln>
            <a:noFill/>
          </a:ln>
        </p:spPr>
      </p:pic>
      <p:sp>
        <p:nvSpPr>
          <p:cNvPr id="739" name="Google Shape;739;p67"/>
          <p:cNvSpPr txBox="1"/>
          <p:nvPr/>
        </p:nvSpPr>
        <p:spPr>
          <a:xfrm>
            <a:off x="311700" y="2081462"/>
            <a:ext cx="2028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The students set up an experiment as shown.</a:t>
            </a:r>
            <a:endParaRPr/>
          </a:p>
        </p:txBody>
      </p:sp>
      <p:sp>
        <p:nvSpPr>
          <p:cNvPr id="740" name="Google Shape;740;p67"/>
          <p:cNvSpPr/>
          <p:nvPr/>
        </p:nvSpPr>
        <p:spPr>
          <a:xfrm>
            <a:off x="5663350" y="1188450"/>
            <a:ext cx="2883300" cy="37086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41" name="Google Shape;741;p67"/>
          <p:cNvPicPr preferRelativeResize="0"/>
          <p:nvPr/>
        </p:nvPicPr>
        <p:blipFill>
          <a:blip r:embed="rId6">
            <a:alphaModFix/>
          </a:blip>
          <a:stretch>
            <a:fillRect/>
          </a:stretch>
        </p:blipFill>
        <p:spPr>
          <a:xfrm>
            <a:off x="5877425" y="1280350"/>
            <a:ext cx="1029423" cy="1829187"/>
          </a:xfrm>
          <a:prstGeom prst="rect">
            <a:avLst/>
          </a:prstGeom>
          <a:noFill/>
          <a:ln>
            <a:noFill/>
          </a:ln>
        </p:spPr>
      </p:pic>
      <p:pic>
        <p:nvPicPr>
          <p:cNvPr id="742" name="Google Shape;742;p67"/>
          <p:cNvPicPr preferRelativeResize="0"/>
          <p:nvPr/>
        </p:nvPicPr>
        <p:blipFill>
          <a:blip r:embed="rId7">
            <a:alphaModFix/>
          </a:blip>
          <a:stretch>
            <a:fillRect/>
          </a:stretch>
        </p:blipFill>
        <p:spPr>
          <a:xfrm>
            <a:off x="5877429" y="3292750"/>
            <a:ext cx="2168087" cy="1457100"/>
          </a:xfrm>
          <a:prstGeom prst="rect">
            <a:avLst/>
          </a:prstGeom>
          <a:noFill/>
          <a:ln>
            <a:noFill/>
          </a:ln>
        </p:spPr>
      </p:pic>
      <p:sp>
        <p:nvSpPr>
          <p:cNvPr id="743" name="Google Shape;743;p67"/>
          <p:cNvSpPr txBox="1"/>
          <p:nvPr/>
        </p:nvSpPr>
        <p:spPr>
          <a:xfrm>
            <a:off x="6984250" y="1280338"/>
            <a:ext cx="1562400" cy="203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t>First two marks are awarded for the calculations:</a:t>
            </a:r>
            <a:endParaRPr sz="1000"/>
          </a:p>
          <a:p>
            <a:pPr marL="0" lvl="0" indent="0" algn="l" rtl="0">
              <a:spcBef>
                <a:spcPts val="0"/>
              </a:spcBef>
              <a:spcAft>
                <a:spcPts val="0"/>
              </a:spcAft>
              <a:buNone/>
            </a:pPr>
            <a:endParaRPr sz="1000"/>
          </a:p>
          <a:p>
            <a:pPr marL="0" lvl="0" indent="0" algn="l" rtl="0">
              <a:spcBef>
                <a:spcPts val="0"/>
              </a:spcBef>
              <a:spcAft>
                <a:spcPts val="0"/>
              </a:spcAft>
              <a:buNone/>
            </a:pPr>
            <a:r>
              <a:rPr lang="en-GB" sz="1000"/>
              <a:t>• All four calculations correct </a:t>
            </a:r>
            <a:r>
              <a:rPr lang="en-GB" sz="1000" b="1"/>
              <a:t>(2)</a:t>
            </a:r>
            <a:endParaRPr sz="1000" b="1"/>
          </a:p>
          <a:p>
            <a:pPr marL="0" lvl="0" indent="0" algn="l" rtl="0">
              <a:spcBef>
                <a:spcPts val="0"/>
              </a:spcBef>
              <a:spcAft>
                <a:spcPts val="0"/>
              </a:spcAft>
              <a:buNone/>
            </a:pPr>
            <a:endParaRPr sz="1000"/>
          </a:p>
          <a:p>
            <a:pPr marL="0" lvl="0" indent="0" algn="l" rtl="0">
              <a:spcBef>
                <a:spcPts val="0"/>
              </a:spcBef>
              <a:spcAft>
                <a:spcPts val="0"/>
              </a:spcAft>
              <a:buNone/>
            </a:pPr>
            <a:r>
              <a:rPr lang="en-GB" sz="1000"/>
              <a:t>• Three calculations correct (1)</a:t>
            </a:r>
            <a:endParaRPr sz="1000"/>
          </a:p>
          <a:p>
            <a:pPr marL="0" lvl="0" indent="0" algn="l" rtl="0">
              <a:spcBef>
                <a:spcPts val="0"/>
              </a:spcBef>
              <a:spcAft>
                <a:spcPts val="0"/>
              </a:spcAft>
              <a:buNone/>
            </a:pPr>
            <a:endParaRPr sz="1000"/>
          </a:p>
          <a:p>
            <a:pPr marL="0" lvl="0" indent="0" algn="l" rtl="0">
              <a:spcBef>
                <a:spcPts val="0"/>
              </a:spcBef>
              <a:spcAft>
                <a:spcPts val="0"/>
              </a:spcAft>
              <a:buNone/>
            </a:pPr>
            <a:r>
              <a:rPr lang="en-GB" sz="1000"/>
              <a:t>• Fewer than three calculations correct (0)</a:t>
            </a:r>
            <a:endParaRPr sz="1000"/>
          </a:p>
        </p:txBody>
      </p:sp>
      <p:sp>
        <p:nvSpPr>
          <p:cNvPr id="744" name="Google Shape;744;p67"/>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Gas laws</a:t>
            </a:r>
            <a:endParaRPr sz="1000" i="1">
              <a:solidFill>
                <a:schemeClr val="dk1"/>
              </a:solidFill>
            </a:endParaRPr>
          </a:p>
        </p:txBody>
      </p:sp>
      <p:sp>
        <p:nvSpPr>
          <p:cNvPr id="745" name="Google Shape;745;p67"/>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8" action="ppaction://hlinksldjump"/>
              </a:rPr>
              <a:t>Relationship sheet</a:t>
            </a:r>
            <a:endParaRPr sz="1000">
              <a:solidFill>
                <a:schemeClr val="dk2"/>
              </a:solidFill>
            </a:endParaRPr>
          </a:p>
        </p:txBody>
      </p:sp>
      <p:pic>
        <p:nvPicPr>
          <p:cNvPr id="746" name="Google Shape;746;p67">
            <a:hlinkClick r:id="rId9"/>
          </p:cNvPr>
          <p:cNvPicPr preferRelativeResize="0"/>
          <p:nvPr/>
        </p:nvPicPr>
        <p:blipFill>
          <a:blip r:embed="rId10">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4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4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68"/>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752" name="Google Shape;752;p68"/>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2018 </a:t>
            </a:r>
            <a:r>
              <a:rPr lang="en-GB">
                <a:solidFill>
                  <a:schemeClr val="dk1"/>
                </a:solidFill>
              </a:rPr>
              <a:t>Q9ai</a:t>
            </a:r>
            <a:endParaRPr/>
          </a:p>
        </p:txBody>
      </p:sp>
      <p:sp>
        <p:nvSpPr>
          <p:cNvPr id="753" name="Google Shape;753;p6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754" name="Google Shape;754;p68"/>
          <p:cNvSpPr/>
          <p:nvPr/>
        </p:nvSpPr>
        <p:spPr>
          <a:xfrm>
            <a:off x="5671575" y="1033325"/>
            <a:ext cx="2492700" cy="38598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55" name="Google Shape;755;p68"/>
          <p:cNvSpPr txBox="1"/>
          <p:nvPr/>
        </p:nvSpPr>
        <p:spPr>
          <a:xfrm>
            <a:off x="311700" y="4277525"/>
            <a:ext cx="49659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Using </a:t>
            </a:r>
            <a:r>
              <a:rPr lang="en-GB" b="1"/>
              <a:t>all </a:t>
            </a:r>
            <a:r>
              <a:rPr lang="en-GB"/>
              <a:t>the data, establish the relationship between the pressure and the temperature of the gas. </a:t>
            </a:r>
            <a:r>
              <a:rPr lang="en-GB" b="1"/>
              <a:t>(3)</a:t>
            </a:r>
            <a:endParaRPr b="1"/>
          </a:p>
        </p:txBody>
      </p:sp>
      <p:sp>
        <p:nvSpPr>
          <p:cNvPr id="756" name="Google Shape;756;p68"/>
          <p:cNvSpPr txBox="1"/>
          <p:nvPr/>
        </p:nvSpPr>
        <p:spPr>
          <a:xfrm>
            <a:off x="311700" y="1124650"/>
            <a:ext cx="4572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sets up an experiment to investigate the relationship between the pressure and temperature of a fixed mass of gas as shown.</a:t>
            </a:r>
            <a:endParaRPr/>
          </a:p>
        </p:txBody>
      </p:sp>
      <p:pic>
        <p:nvPicPr>
          <p:cNvPr id="757" name="Google Shape;757;p68"/>
          <p:cNvPicPr preferRelativeResize="0"/>
          <p:nvPr/>
        </p:nvPicPr>
        <p:blipFill>
          <a:blip r:embed="rId4">
            <a:alphaModFix/>
          </a:blip>
          <a:stretch>
            <a:fillRect/>
          </a:stretch>
        </p:blipFill>
        <p:spPr>
          <a:xfrm>
            <a:off x="2854900" y="1955950"/>
            <a:ext cx="2492700" cy="1442905"/>
          </a:xfrm>
          <a:prstGeom prst="rect">
            <a:avLst/>
          </a:prstGeom>
          <a:noFill/>
          <a:ln>
            <a:noFill/>
          </a:ln>
        </p:spPr>
      </p:pic>
      <p:sp>
        <p:nvSpPr>
          <p:cNvPr id="758" name="Google Shape;758;p68"/>
          <p:cNvSpPr txBox="1"/>
          <p:nvPr/>
        </p:nvSpPr>
        <p:spPr>
          <a:xfrm>
            <a:off x="311700" y="2047275"/>
            <a:ext cx="3000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heats the water and records the following readings of pressure and temperature.</a:t>
            </a:r>
            <a:endParaRPr/>
          </a:p>
        </p:txBody>
      </p:sp>
      <p:pic>
        <p:nvPicPr>
          <p:cNvPr id="759" name="Google Shape;759;p68"/>
          <p:cNvPicPr preferRelativeResize="0"/>
          <p:nvPr/>
        </p:nvPicPr>
        <p:blipFill>
          <a:blip r:embed="rId5">
            <a:alphaModFix/>
          </a:blip>
          <a:stretch>
            <a:fillRect/>
          </a:stretch>
        </p:blipFill>
        <p:spPr>
          <a:xfrm>
            <a:off x="382896" y="3398850"/>
            <a:ext cx="3046629" cy="688275"/>
          </a:xfrm>
          <a:prstGeom prst="rect">
            <a:avLst/>
          </a:prstGeom>
          <a:noFill/>
          <a:ln>
            <a:noFill/>
          </a:ln>
        </p:spPr>
      </p:pic>
      <p:pic>
        <p:nvPicPr>
          <p:cNvPr id="760" name="Google Shape;760;p68"/>
          <p:cNvPicPr preferRelativeResize="0"/>
          <p:nvPr/>
        </p:nvPicPr>
        <p:blipFill>
          <a:blip r:embed="rId6">
            <a:alphaModFix/>
          </a:blip>
          <a:stretch>
            <a:fillRect/>
          </a:stretch>
        </p:blipFill>
        <p:spPr>
          <a:xfrm>
            <a:off x="5764250" y="1172075"/>
            <a:ext cx="2301450" cy="351227"/>
          </a:xfrm>
          <a:prstGeom prst="rect">
            <a:avLst/>
          </a:prstGeom>
          <a:noFill/>
          <a:ln>
            <a:noFill/>
          </a:ln>
        </p:spPr>
      </p:pic>
      <p:pic>
        <p:nvPicPr>
          <p:cNvPr id="761" name="Google Shape;761;p68"/>
          <p:cNvPicPr preferRelativeResize="0"/>
          <p:nvPr/>
        </p:nvPicPr>
        <p:blipFill>
          <a:blip r:embed="rId7">
            <a:alphaModFix/>
          </a:blip>
          <a:stretch>
            <a:fillRect/>
          </a:stretch>
        </p:blipFill>
        <p:spPr>
          <a:xfrm>
            <a:off x="5764250" y="1541375"/>
            <a:ext cx="2066742" cy="1933924"/>
          </a:xfrm>
          <a:prstGeom prst="rect">
            <a:avLst/>
          </a:prstGeom>
          <a:noFill/>
          <a:ln>
            <a:noFill/>
          </a:ln>
        </p:spPr>
      </p:pic>
      <p:pic>
        <p:nvPicPr>
          <p:cNvPr id="762" name="Google Shape;762;p68"/>
          <p:cNvPicPr preferRelativeResize="0"/>
          <p:nvPr/>
        </p:nvPicPr>
        <p:blipFill>
          <a:blip r:embed="rId8">
            <a:alphaModFix/>
          </a:blip>
          <a:stretch>
            <a:fillRect/>
          </a:stretch>
        </p:blipFill>
        <p:spPr>
          <a:xfrm>
            <a:off x="5764250" y="3475300"/>
            <a:ext cx="1907275" cy="1380875"/>
          </a:xfrm>
          <a:prstGeom prst="rect">
            <a:avLst/>
          </a:prstGeom>
          <a:noFill/>
          <a:ln>
            <a:noFill/>
          </a:ln>
        </p:spPr>
      </p:pic>
      <p:sp>
        <p:nvSpPr>
          <p:cNvPr id="763" name="Google Shape;763;p68"/>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Gas laws</a:t>
            </a:r>
            <a:endParaRPr sz="1000" i="1">
              <a:solidFill>
                <a:schemeClr val="dk1"/>
              </a:solidFill>
            </a:endParaRPr>
          </a:p>
        </p:txBody>
      </p:sp>
      <p:sp>
        <p:nvSpPr>
          <p:cNvPr id="764" name="Google Shape;764;p68"/>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9" action="ppaction://hlinksldjump"/>
              </a:rPr>
              <a:t>Relationship sheet</a:t>
            </a:r>
            <a:endParaRPr sz="1000">
              <a:solidFill>
                <a:schemeClr val="dk2"/>
              </a:solidFill>
            </a:endParaRPr>
          </a:p>
        </p:txBody>
      </p:sp>
      <p:pic>
        <p:nvPicPr>
          <p:cNvPr id="765" name="Google Shape;765;p68">
            <a:hlinkClick r:id="rId10"/>
          </p:cNvPr>
          <p:cNvPicPr preferRelativeResize="0"/>
          <p:nvPr/>
        </p:nvPicPr>
        <p:blipFill>
          <a:blip r:embed="rId11">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6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6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69"/>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771" name="Google Shape;771;p69"/>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SQP </a:t>
            </a:r>
            <a:r>
              <a:rPr lang="en-GB">
                <a:solidFill>
                  <a:schemeClr val="dk1"/>
                </a:solidFill>
              </a:rPr>
              <a:t>Q8a</a:t>
            </a:r>
            <a:endParaRPr/>
          </a:p>
        </p:txBody>
      </p:sp>
      <p:sp>
        <p:nvSpPr>
          <p:cNvPr id="772" name="Google Shape;772;p6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773" name="Google Shape;773;p69"/>
          <p:cNvSpPr txBox="1"/>
          <p:nvPr/>
        </p:nvSpPr>
        <p:spPr>
          <a:xfrm>
            <a:off x="4859825" y="2146350"/>
            <a:ext cx="3813600" cy="10467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romanLcParenR"/>
            </a:pPr>
            <a:r>
              <a:rPr lang="en-GB"/>
              <a:t>Draw a graph of p against 1/V </a:t>
            </a:r>
            <a:r>
              <a:rPr lang="en-GB" b="1"/>
              <a:t>(3)</a:t>
            </a:r>
            <a:endParaRPr b="1"/>
          </a:p>
          <a:p>
            <a:pPr marL="457200" lvl="0" indent="-317500" algn="l" rtl="0">
              <a:spcBef>
                <a:spcPts val="0"/>
              </a:spcBef>
              <a:spcAft>
                <a:spcPts val="0"/>
              </a:spcAft>
              <a:buSzPts val="1400"/>
              <a:buAutoNum type="romanLcParenR"/>
            </a:pPr>
            <a:r>
              <a:rPr lang="en-GB"/>
              <a:t>Explain how the graph confirms that pressure is directly proportional to 1/volume. </a:t>
            </a:r>
            <a:r>
              <a:rPr lang="en-GB" b="1"/>
              <a:t>(1)</a:t>
            </a:r>
            <a:endParaRPr b="1"/>
          </a:p>
        </p:txBody>
      </p:sp>
      <p:sp>
        <p:nvSpPr>
          <p:cNvPr id="774" name="Google Shape;774;p69"/>
          <p:cNvSpPr txBox="1"/>
          <p:nvPr/>
        </p:nvSpPr>
        <p:spPr>
          <a:xfrm>
            <a:off x="311700" y="1124650"/>
            <a:ext cx="42603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carries out an experiment to investigate the relationship between the pressure and volume of a fixed mass of gas using the apparatus shown.</a:t>
            </a:r>
            <a:endParaRPr/>
          </a:p>
        </p:txBody>
      </p:sp>
      <p:sp>
        <p:nvSpPr>
          <p:cNvPr id="775" name="Google Shape;775;p69"/>
          <p:cNvSpPr txBox="1"/>
          <p:nvPr/>
        </p:nvSpPr>
        <p:spPr>
          <a:xfrm>
            <a:off x="151950" y="3386100"/>
            <a:ext cx="4579800" cy="1757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The pressure </a:t>
            </a:r>
            <a:r>
              <a:rPr lang="en-GB" i="1"/>
              <a:t>p</a:t>
            </a:r>
            <a:r>
              <a:rPr lang="en-GB"/>
              <a:t> of the gas is recorded using a pressure sensor connected to a computer. The volume </a:t>
            </a:r>
            <a:r>
              <a:rPr lang="en-GB" i="1"/>
              <a:t>V</a:t>
            </a:r>
            <a:r>
              <a:rPr lang="en-GB"/>
              <a:t> of the gas in the syringe is also recorded. The student pushes the piston to alter the volume and a series of readings is taken.</a:t>
            </a:r>
            <a:endParaRPr/>
          </a:p>
          <a:p>
            <a:pPr marL="0" lvl="0" indent="0" algn="l" rtl="0">
              <a:spcBef>
                <a:spcPts val="500"/>
              </a:spcBef>
              <a:spcAft>
                <a:spcPts val="0"/>
              </a:spcAft>
              <a:buNone/>
            </a:pPr>
            <a:r>
              <a:rPr lang="en-GB"/>
              <a:t>The temperature of the gas is constant during the experiment. </a:t>
            </a:r>
            <a:r>
              <a:rPr lang="en-GB">
                <a:solidFill>
                  <a:schemeClr val="dk1"/>
                </a:solidFill>
              </a:rPr>
              <a:t>The results are shown.</a:t>
            </a:r>
            <a:endParaRPr/>
          </a:p>
        </p:txBody>
      </p:sp>
      <p:pic>
        <p:nvPicPr>
          <p:cNvPr id="776" name="Google Shape;776;p69"/>
          <p:cNvPicPr preferRelativeResize="0"/>
          <p:nvPr/>
        </p:nvPicPr>
        <p:blipFill>
          <a:blip r:embed="rId4">
            <a:alphaModFix/>
          </a:blip>
          <a:stretch>
            <a:fillRect/>
          </a:stretch>
        </p:blipFill>
        <p:spPr>
          <a:xfrm>
            <a:off x="4663800" y="1250600"/>
            <a:ext cx="4385450" cy="831300"/>
          </a:xfrm>
          <a:prstGeom prst="rect">
            <a:avLst/>
          </a:prstGeom>
          <a:noFill/>
          <a:ln>
            <a:noFill/>
          </a:ln>
        </p:spPr>
      </p:pic>
      <p:sp>
        <p:nvSpPr>
          <p:cNvPr id="777" name="Google Shape;777;p69"/>
          <p:cNvSpPr txBox="1"/>
          <p:nvPr/>
        </p:nvSpPr>
        <p:spPr>
          <a:xfrm>
            <a:off x="4859825" y="3257500"/>
            <a:ext cx="2047500" cy="1118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i) Axes labelled with units </a:t>
            </a:r>
            <a:r>
              <a:rPr lang="en-GB" sz="1100" b="1">
                <a:solidFill>
                  <a:schemeClr val="dk1"/>
                </a:solidFill>
              </a:rPr>
              <a:t>(1)</a:t>
            </a:r>
            <a:endParaRPr sz="1100" b="1">
              <a:solidFill>
                <a:schemeClr val="dk1"/>
              </a:solidFill>
            </a:endParaRPr>
          </a:p>
          <a:p>
            <a:pPr marL="0" lvl="0" indent="0" algn="l" rtl="0">
              <a:spcBef>
                <a:spcPts val="1000"/>
              </a:spcBef>
              <a:spcAft>
                <a:spcPts val="0"/>
              </a:spcAft>
              <a:buClr>
                <a:schemeClr val="dk1"/>
              </a:buClr>
              <a:buSzPts val="1100"/>
              <a:buFont typeface="Arial"/>
              <a:buNone/>
            </a:pPr>
            <a:r>
              <a:rPr lang="en-GB" sz="1100">
                <a:solidFill>
                  <a:schemeClr val="dk1"/>
                </a:solidFill>
              </a:rPr>
              <a:t>Axes scaled linearly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Data points accurately plotted with line of best fit </a:t>
            </a:r>
            <a:r>
              <a:rPr lang="en-GB" sz="1100" b="1">
                <a:solidFill>
                  <a:schemeClr val="dk1"/>
                </a:solidFill>
              </a:rPr>
              <a:t>(1)</a:t>
            </a:r>
            <a:endParaRPr sz="1100" b="1">
              <a:solidFill>
                <a:schemeClr val="dk1"/>
              </a:solidFill>
            </a:endParaRPr>
          </a:p>
        </p:txBody>
      </p:sp>
      <p:pic>
        <p:nvPicPr>
          <p:cNvPr id="778" name="Google Shape;778;p69"/>
          <p:cNvPicPr preferRelativeResize="0"/>
          <p:nvPr/>
        </p:nvPicPr>
        <p:blipFill>
          <a:blip r:embed="rId5">
            <a:alphaModFix/>
          </a:blip>
          <a:stretch>
            <a:fillRect/>
          </a:stretch>
        </p:blipFill>
        <p:spPr>
          <a:xfrm>
            <a:off x="655449" y="1955950"/>
            <a:ext cx="3247610" cy="1494350"/>
          </a:xfrm>
          <a:prstGeom prst="rect">
            <a:avLst/>
          </a:prstGeom>
          <a:noFill/>
          <a:ln>
            <a:noFill/>
          </a:ln>
        </p:spPr>
      </p:pic>
      <p:sp>
        <p:nvSpPr>
          <p:cNvPr id="779" name="Google Shape;779;p69"/>
          <p:cNvSpPr txBox="1"/>
          <p:nvPr/>
        </p:nvSpPr>
        <p:spPr>
          <a:xfrm>
            <a:off x="4859825" y="4532325"/>
            <a:ext cx="3813600" cy="523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a:solidFill>
                  <a:schemeClr val="dk1"/>
                </a:solidFill>
              </a:rPr>
              <a:t>ii) The line of best fit is a straight line which passes through the origin </a:t>
            </a:r>
            <a:r>
              <a:rPr lang="en-GB" sz="1100" b="1">
                <a:solidFill>
                  <a:schemeClr val="dk1"/>
                </a:solidFill>
              </a:rPr>
              <a:t>(1)</a:t>
            </a:r>
            <a:endParaRPr sz="1100" b="1">
              <a:solidFill>
                <a:schemeClr val="dk1"/>
              </a:solidFill>
            </a:endParaRPr>
          </a:p>
        </p:txBody>
      </p:sp>
      <p:sp>
        <p:nvSpPr>
          <p:cNvPr id="780" name="Google Shape;780;p69"/>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Gas laws</a:t>
            </a:r>
            <a:endParaRPr sz="1000" i="1">
              <a:solidFill>
                <a:schemeClr val="dk1"/>
              </a:solidFill>
            </a:endParaRPr>
          </a:p>
        </p:txBody>
      </p:sp>
      <p:pic>
        <p:nvPicPr>
          <p:cNvPr id="781" name="Google Shape;781;p69" title="Chart"/>
          <p:cNvPicPr preferRelativeResize="0"/>
          <p:nvPr/>
        </p:nvPicPr>
        <p:blipFill>
          <a:blip r:embed="rId6">
            <a:alphaModFix/>
          </a:blip>
          <a:stretch>
            <a:fillRect/>
          </a:stretch>
        </p:blipFill>
        <p:spPr>
          <a:xfrm>
            <a:off x="6977341" y="3257498"/>
            <a:ext cx="1808784" cy="1118400"/>
          </a:xfrm>
          <a:prstGeom prst="rect">
            <a:avLst/>
          </a:prstGeom>
          <a:noFill/>
          <a:ln w="38100" cap="flat" cmpd="sng">
            <a:solidFill>
              <a:srgbClr val="D3E3FD"/>
            </a:solidFill>
            <a:prstDash val="solid"/>
            <a:round/>
            <a:headEnd type="none" w="sm" len="sm"/>
            <a:tailEnd type="none" w="sm" len="sm"/>
          </a:ln>
        </p:spPr>
      </p:pic>
      <p:pic>
        <p:nvPicPr>
          <p:cNvPr id="782" name="Google Shape;782;p69">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8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70"/>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788" name="Google Shape;788;p70"/>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SQP </a:t>
            </a:r>
            <a:r>
              <a:rPr lang="en-GB">
                <a:solidFill>
                  <a:schemeClr val="dk1"/>
                </a:solidFill>
              </a:rPr>
              <a:t>Q8d</a:t>
            </a:r>
            <a:endParaRPr/>
          </a:p>
        </p:txBody>
      </p:sp>
      <p:sp>
        <p:nvSpPr>
          <p:cNvPr id="789" name="Google Shape;789;p7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790" name="Google Shape;790;p70"/>
          <p:cNvSpPr txBox="1"/>
          <p:nvPr/>
        </p:nvSpPr>
        <p:spPr>
          <a:xfrm>
            <a:off x="311700" y="1955950"/>
            <a:ext cx="4087500" cy="2940000"/>
          </a:xfrm>
          <a:prstGeom prst="rect">
            <a:avLst/>
          </a:prstGeom>
          <a:solidFill>
            <a:srgbClr val="EAD1DC"/>
          </a:solidFill>
          <a:ln>
            <a:noFill/>
          </a:ln>
        </p:spPr>
        <p:txBody>
          <a:bodyPr spcFirstLastPara="1" wrap="square" lIns="91425" tIns="91425" rIns="91425" bIns="91425" anchor="t" anchorCtr="0">
            <a:spAutoFit/>
          </a:bodyPr>
          <a:lstStyle/>
          <a:p>
            <a:pPr marL="457200" lvl="0" indent="-317500" algn="l" rtl="0">
              <a:spcBef>
                <a:spcPts val="0"/>
              </a:spcBef>
              <a:spcAft>
                <a:spcPts val="0"/>
              </a:spcAft>
              <a:buSzPts val="1400"/>
              <a:buAutoNum type="romanLcPeriod"/>
            </a:pPr>
            <a:r>
              <a:rPr lang="en-GB"/>
              <a:t>When carrying out the experiment, the student clamped the syringe rather than holding it in their hand.</a:t>
            </a:r>
            <a:endParaRPr/>
          </a:p>
          <a:p>
            <a:pPr marL="457200" lvl="0" indent="0" algn="l" rtl="0">
              <a:spcBef>
                <a:spcPts val="1000"/>
              </a:spcBef>
              <a:spcAft>
                <a:spcPts val="0"/>
              </a:spcAft>
              <a:buNone/>
            </a:pPr>
            <a:r>
              <a:rPr lang="en-GB"/>
              <a:t>Explain why this is better experimental practice. </a:t>
            </a:r>
            <a:r>
              <a:rPr lang="en-GB" b="1"/>
              <a:t>(2)</a:t>
            </a:r>
            <a:endParaRPr b="1"/>
          </a:p>
          <a:p>
            <a:pPr marL="457200" lvl="0" indent="-317500" algn="l" rtl="0">
              <a:spcBef>
                <a:spcPts val="1000"/>
              </a:spcBef>
              <a:spcAft>
                <a:spcPts val="0"/>
              </a:spcAft>
              <a:buSzPts val="1400"/>
              <a:buAutoNum type="romanLcPeriod" startAt="2"/>
            </a:pPr>
            <a:r>
              <a:rPr lang="en-GB"/>
              <a:t>A second student suggests that replacing the short tubing between the syringe and the pressure sensor with one of longer length would improve the experiment.</a:t>
            </a:r>
            <a:endParaRPr/>
          </a:p>
          <a:p>
            <a:pPr marL="457200" lvl="0" indent="0" algn="l" rtl="0">
              <a:spcBef>
                <a:spcPts val="1000"/>
              </a:spcBef>
              <a:spcAft>
                <a:spcPts val="1000"/>
              </a:spcAft>
              <a:buNone/>
            </a:pPr>
            <a:r>
              <a:rPr lang="en-GB"/>
              <a:t>Explain why this student’s suggestion is incorrect. </a:t>
            </a:r>
            <a:r>
              <a:rPr lang="en-GB" b="1"/>
              <a:t>(2)</a:t>
            </a:r>
            <a:endParaRPr b="1"/>
          </a:p>
        </p:txBody>
      </p:sp>
      <p:sp>
        <p:nvSpPr>
          <p:cNvPr id="791" name="Google Shape;791;p70"/>
          <p:cNvSpPr txBox="1"/>
          <p:nvPr/>
        </p:nvSpPr>
        <p:spPr>
          <a:xfrm>
            <a:off x="311700" y="1124650"/>
            <a:ext cx="4572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carries out an experiment to investigate the relationship between the pressure and volume of a fixed mass of gas using the apparatus shown.</a:t>
            </a:r>
            <a:endParaRPr/>
          </a:p>
        </p:txBody>
      </p:sp>
      <p:sp>
        <p:nvSpPr>
          <p:cNvPr id="792" name="Google Shape;792;p70"/>
          <p:cNvSpPr txBox="1"/>
          <p:nvPr/>
        </p:nvSpPr>
        <p:spPr>
          <a:xfrm>
            <a:off x="4705600" y="2726300"/>
            <a:ext cx="4147200" cy="10665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GB" sz="1100">
                <a:solidFill>
                  <a:schemeClr val="dk1"/>
                </a:solidFill>
              </a:rPr>
              <a:t>i.Using a clamp will prevent </a:t>
            </a:r>
            <a:r>
              <a:rPr lang="en-GB" sz="1100" b="1">
                <a:solidFill>
                  <a:schemeClr val="dk1"/>
                </a:solidFill>
              </a:rPr>
              <a:t>heat</a:t>
            </a:r>
            <a:r>
              <a:rPr lang="en-GB" sz="1100">
                <a:solidFill>
                  <a:schemeClr val="dk1"/>
                </a:solidFill>
              </a:rPr>
              <a:t> from the student’s hand </a:t>
            </a:r>
            <a:r>
              <a:rPr lang="en-GB" sz="1100" b="1">
                <a:solidFill>
                  <a:schemeClr val="dk1"/>
                </a:solidFill>
              </a:rPr>
              <a:t>increasing the temperature</a:t>
            </a:r>
            <a:r>
              <a:rPr lang="en-GB" sz="1100">
                <a:solidFill>
                  <a:schemeClr val="dk1"/>
                </a:solidFill>
              </a:rPr>
              <a:t> of the gas in the syringe </a:t>
            </a:r>
            <a:r>
              <a:rPr lang="en-GB" sz="1100" b="1">
                <a:solidFill>
                  <a:schemeClr val="dk1"/>
                </a:solidFill>
              </a:rPr>
              <a:t>(1)</a:t>
            </a:r>
            <a:endParaRPr sz="1100" b="1">
              <a:solidFill>
                <a:schemeClr val="dk1"/>
              </a:solidFill>
            </a:endParaRPr>
          </a:p>
          <a:p>
            <a:pPr marL="0" lvl="0" indent="0" algn="l" rtl="0">
              <a:lnSpc>
                <a:spcPct val="115000"/>
              </a:lnSpc>
              <a:spcBef>
                <a:spcPts val="1000"/>
              </a:spcBef>
              <a:spcAft>
                <a:spcPts val="0"/>
              </a:spcAft>
              <a:buNone/>
            </a:pPr>
            <a:r>
              <a:rPr lang="en-GB" sz="1100" b="1">
                <a:solidFill>
                  <a:schemeClr val="dk1"/>
                </a:solidFill>
              </a:rPr>
              <a:t>If</a:t>
            </a:r>
            <a:r>
              <a:rPr lang="en-GB" sz="1100">
                <a:solidFill>
                  <a:schemeClr val="dk1"/>
                </a:solidFill>
              </a:rPr>
              <a:t> the </a:t>
            </a:r>
            <a:r>
              <a:rPr lang="en-GB" sz="1100" b="1">
                <a:solidFill>
                  <a:schemeClr val="dk1"/>
                </a:solidFill>
              </a:rPr>
              <a:t>temperature</a:t>
            </a:r>
            <a:r>
              <a:rPr lang="en-GB" sz="1100">
                <a:solidFill>
                  <a:schemeClr val="dk1"/>
                </a:solidFill>
              </a:rPr>
              <a:t> of the gas in the syringe is </a:t>
            </a:r>
            <a:r>
              <a:rPr lang="en-GB" sz="1100" b="1">
                <a:solidFill>
                  <a:schemeClr val="dk1"/>
                </a:solidFill>
              </a:rPr>
              <a:t>not constant</a:t>
            </a:r>
            <a:r>
              <a:rPr lang="en-GB" sz="1100">
                <a:solidFill>
                  <a:schemeClr val="dk1"/>
                </a:solidFill>
              </a:rPr>
              <a:t>, the experiment would </a:t>
            </a:r>
            <a:r>
              <a:rPr lang="en-GB" sz="1100" b="1">
                <a:solidFill>
                  <a:schemeClr val="dk1"/>
                </a:solidFill>
              </a:rPr>
              <a:t>not be valid</a:t>
            </a:r>
            <a:r>
              <a:rPr lang="en-GB" sz="1100">
                <a:solidFill>
                  <a:schemeClr val="dk1"/>
                </a:solidFill>
              </a:rPr>
              <a:t> </a:t>
            </a:r>
            <a:r>
              <a:rPr lang="en-GB" sz="1100" b="1">
                <a:solidFill>
                  <a:schemeClr val="dk1"/>
                </a:solidFill>
              </a:rPr>
              <a:t>(1)</a:t>
            </a:r>
            <a:endParaRPr sz="1100">
              <a:solidFill>
                <a:schemeClr val="dk1"/>
              </a:solidFill>
            </a:endParaRPr>
          </a:p>
        </p:txBody>
      </p:sp>
      <p:pic>
        <p:nvPicPr>
          <p:cNvPr id="793" name="Google Shape;793;p70"/>
          <p:cNvPicPr preferRelativeResize="0"/>
          <p:nvPr/>
        </p:nvPicPr>
        <p:blipFill>
          <a:blip r:embed="rId4">
            <a:alphaModFix/>
          </a:blip>
          <a:stretch>
            <a:fillRect/>
          </a:stretch>
        </p:blipFill>
        <p:spPr>
          <a:xfrm>
            <a:off x="5038787" y="1124645"/>
            <a:ext cx="3480824" cy="1601655"/>
          </a:xfrm>
          <a:prstGeom prst="rect">
            <a:avLst/>
          </a:prstGeom>
          <a:noFill/>
          <a:ln>
            <a:noFill/>
          </a:ln>
        </p:spPr>
      </p:pic>
      <p:sp>
        <p:nvSpPr>
          <p:cNvPr id="794" name="Google Shape;794;p70"/>
          <p:cNvSpPr txBox="1"/>
          <p:nvPr/>
        </p:nvSpPr>
        <p:spPr>
          <a:xfrm>
            <a:off x="4705600" y="3906825"/>
            <a:ext cx="4147200" cy="9903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ii The suggestion is incorrect because the </a:t>
            </a:r>
            <a:r>
              <a:rPr lang="en-GB" sz="1100" b="1">
                <a:solidFill>
                  <a:schemeClr val="dk1"/>
                </a:solidFill>
              </a:rPr>
              <a:t>volume of air</a:t>
            </a:r>
            <a:r>
              <a:rPr lang="en-GB" sz="1100">
                <a:solidFill>
                  <a:schemeClr val="dk1"/>
                </a:solidFill>
              </a:rPr>
              <a:t> in the tubing is </a:t>
            </a:r>
            <a:r>
              <a:rPr lang="en-GB" sz="1100" b="1">
                <a:solidFill>
                  <a:schemeClr val="dk1"/>
                </a:solidFill>
              </a:rPr>
              <a:t>not</a:t>
            </a:r>
            <a:r>
              <a:rPr lang="en-GB" sz="1100">
                <a:solidFill>
                  <a:schemeClr val="dk1"/>
                </a:solidFill>
              </a:rPr>
              <a:t> being read from the </a:t>
            </a:r>
            <a:r>
              <a:rPr lang="en-GB" sz="1100" b="1">
                <a:solidFill>
                  <a:schemeClr val="dk1"/>
                </a:solidFill>
              </a:rPr>
              <a:t>scale</a:t>
            </a:r>
            <a:r>
              <a:rPr lang="en-GB" sz="1100">
                <a:solidFill>
                  <a:schemeClr val="dk1"/>
                </a:solidFill>
              </a:rPr>
              <a:t> on the </a:t>
            </a:r>
            <a:r>
              <a:rPr lang="en-GB" sz="1100" b="1">
                <a:solidFill>
                  <a:schemeClr val="dk1"/>
                </a:solidFill>
              </a:rPr>
              <a:t>syringe</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a:solidFill>
                  <a:schemeClr val="dk1"/>
                </a:solidFill>
              </a:rPr>
              <a:t>A </a:t>
            </a:r>
            <a:r>
              <a:rPr lang="en-GB" sz="1100" b="1">
                <a:solidFill>
                  <a:schemeClr val="dk1"/>
                </a:solidFill>
              </a:rPr>
              <a:t>longer</a:t>
            </a:r>
            <a:r>
              <a:rPr lang="en-GB" sz="1100">
                <a:solidFill>
                  <a:schemeClr val="dk1"/>
                </a:solidFill>
              </a:rPr>
              <a:t> </a:t>
            </a:r>
            <a:r>
              <a:rPr lang="en-GB" sz="1100" b="1">
                <a:solidFill>
                  <a:schemeClr val="dk1"/>
                </a:solidFill>
              </a:rPr>
              <a:t>length</a:t>
            </a:r>
            <a:r>
              <a:rPr lang="en-GB" sz="1100">
                <a:solidFill>
                  <a:schemeClr val="dk1"/>
                </a:solidFill>
              </a:rPr>
              <a:t> of </a:t>
            </a:r>
            <a:r>
              <a:rPr lang="en-GB" sz="1100" b="1">
                <a:solidFill>
                  <a:schemeClr val="dk1"/>
                </a:solidFill>
              </a:rPr>
              <a:t>tubing</a:t>
            </a:r>
            <a:r>
              <a:rPr lang="en-GB" sz="1100">
                <a:solidFill>
                  <a:schemeClr val="dk1"/>
                </a:solidFill>
              </a:rPr>
              <a:t> would </a:t>
            </a:r>
            <a:r>
              <a:rPr lang="en-GB" sz="1100" b="1">
                <a:solidFill>
                  <a:schemeClr val="dk1"/>
                </a:solidFill>
              </a:rPr>
              <a:t>increase</a:t>
            </a:r>
            <a:r>
              <a:rPr lang="en-GB" sz="1100">
                <a:solidFill>
                  <a:schemeClr val="dk1"/>
                </a:solidFill>
              </a:rPr>
              <a:t> the (systematic) </a:t>
            </a:r>
            <a:r>
              <a:rPr lang="en-GB" sz="1100" b="1">
                <a:solidFill>
                  <a:schemeClr val="dk1"/>
                </a:solidFill>
              </a:rPr>
              <a:t>uncertainty</a:t>
            </a:r>
            <a:r>
              <a:rPr lang="en-GB" sz="1100">
                <a:solidFill>
                  <a:schemeClr val="dk1"/>
                </a:solidFill>
              </a:rPr>
              <a:t> in the </a:t>
            </a:r>
            <a:r>
              <a:rPr lang="en-GB" sz="1100" b="1">
                <a:solidFill>
                  <a:schemeClr val="dk1"/>
                </a:solidFill>
              </a:rPr>
              <a:t>experiment</a:t>
            </a:r>
            <a:r>
              <a:rPr lang="en-GB" sz="1100">
                <a:solidFill>
                  <a:schemeClr val="dk1"/>
                </a:solidFill>
              </a:rPr>
              <a:t> </a:t>
            </a:r>
            <a:r>
              <a:rPr lang="en-GB" sz="1100" b="1">
                <a:solidFill>
                  <a:schemeClr val="dk1"/>
                </a:solidFill>
              </a:rPr>
              <a:t>(1)</a:t>
            </a:r>
            <a:endParaRPr sz="1100" b="1">
              <a:solidFill>
                <a:schemeClr val="dk1"/>
              </a:solidFill>
            </a:endParaRPr>
          </a:p>
        </p:txBody>
      </p:sp>
      <p:sp>
        <p:nvSpPr>
          <p:cNvPr id="795" name="Google Shape;795;p70"/>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Gas laws</a:t>
            </a:r>
            <a:endParaRPr sz="1000" i="1"/>
          </a:p>
        </p:txBody>
      </p:sp>
      <p:pic>
        <p:nvPicPr>
          <p:cNvPr id="796" name="Google Shape;796;p70">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p71"/>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802" name="Google Shape;802;p71"/>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2014 </a:t>
            </a:r>
            <a:r>
              <a:rPr lang="en-GB">
                <a:solidFill>
                  <a:schemeClr val="dk1"/>
                </a:solidFill>
              </a:rPr>
              <a:t>Q3a</a:t>
            </a:r>
            <a:endParaRPr/>
          </a:p>
        </p:txBody>
      </p:sp>
      <p:sp>
        <p:nvSpPr>
          <p:cNvPr id="803" name="Google Shape;803;p7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804" name="Google Shape;804;p71"/>
          <p:cNvSpPr txBox="1"/>
          <p:nvPr/>
        </p:nvSpPr>
        <p:spPr>
          <a:xfrm>
            <a:off x="213825" y="3297000"/>
            <a:ext cx="4965900" cy="164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The heater has a power rating of 15 W. </a:t>
            </a:r>
            <a:endParaRPr/>
          </a:p>
          <a:p>
            <a:pPr marL="0" lvl="0" indent="0" algn="l" rtl="0">
              <a:spcBef>
                <a:spcPts val="1000"/>
              </a:spcBef>
              <a:spcAft>
                <a:spcPts val="0"/>
              </a:spcAft>
              <a:buClr>
                <a:schemeClr val="dk1"/>
              </a:buClr>
              <a:buSzPts val="1100"/>
              <a:buFont typeface="Arial"/>
              <a:buNone/>
            </a:pPr>
            <a:r>
              <a:rPr lang="en-GB"/>
              <a:t>The initial temperature of the block is measured.</a:t>
            </a:r>
            <a:endParaRPr/>
          </a:p>
          <a:p>
            <a:pPr marL="0" lvl="0" indent="0" algn="l" rtl="0">
              <a:spcBef>
                <a:spcPts val="1000"/>
              </a:spcBef>
              <a:spcAft>
                <a:spcPts val="0"/>
              </a:spcAft>
              <a:buClr>
                <a:schemeClr val="dk1"/>
              </a:buClr>
              <a:buSzPts val="1100"/>
              <a:buFont typeface="Arial"/>
              <a:buNone/>
            </a:pPr>
            <a:r>
              <a:rPr lang="en-GB"/>
              <a:t>The heater is switched on for 10 minutes and the final temperature of the block is recorded.</a:t>
            </a:r>
            <a:endParaRPr/>
          </a:p>
          <a:p>
            <a:pPr marL="0" lvl="0" indent="0" algn="l" rtl="0">
              <a:spcBef>
                <a:spcPts val="1000"/>
              </a:spcBef>
              <a:spcAft>
                <a:spcPts val="1000"/>
              </a:spcAft>
              <a:buNone/>
            </a:pPr>
            <a:r>
              <a:rPr lang="en-GB"/>
              <a:t>This procedure is repeated for the other two blocks.</a:t>
            </a:r>
            <a:endParaRPr/>
          </a:p>
        </p:txBody>
      </p:sp>
      <p:pic>
        <p:nvPicPr>
          <p:cNvPr id="805" name="Google Shape;805;p71"/>
          <p:cNvPicPr preferRelativeResize="0"/>
          <p:nvPr/>
        </p:nvPicPr>
        <p:blipFill>
          <a:blip r:embed="rId4">
            <a:alphaModFix/>
          </a:blip>
          <a:stretch>
            <a:fillRect/>
          </a:stretch>
        </p:blipFill>
        <p:spPr>
          <a:xfrm>
            <a:off x="311700" y="1684927"/>
            <a:ext cx="3520746" cy="1512925"/>
          </a:xfrm>
          <a:prstGeom prst="rect">
            <a:avLst/>
          </a:prstGeom>
          <a:noFill/>
          <a:ln>
            <a:noFill/>
          </a:ln>
        </p:spPr>
      </p:pic>
      <p:sp>
        <p:nvSpPr>
          <p:cNvPr id="806" name="Google Shape;806;p71"/>
          <p:cNvSpPr txBox="1"/>
          <p:nvPr/>
        </p:nvSpPr>
        <p:spPr>
          <a:xfrm>
            <a:off x="311700" y="1124650"/>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is investigating the specific heat capacity of three metal blocks X, Y and Z.</a:t>
            </a:r>
            <a:endParaRPr/>
          </a:p>
        </p:txBody>
      </p:sp>
      <p:sp>
        <p:nvSpPr>
          <p:cNvPr id="807" name="Google Shape;807;p71"/>
          <p:cNvSpPr txBox="1"/>
          <p:nvPr/>
        </p:nvSpPr>
        <p:spPr>
          <a:xfrm>
            <a:off x="4951075" y="1124650"/>
            <a:ext cx="3813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The student’s results are shown in the table.</a:t>
            </a:r>
            <a:endParaRPr>
              <a:solidFill>
                <a:schemeClr val="dk1"/>
              </a:solidFill>
            </a:endParaRPr>
          </a:p>
        </p:txBody>
      </p:sp>
      <p:pic>
        <p:nvPicPr>
          <p:cNvPr id="808" name="Google Shape;808;p71"/>
          <p:cNvPicPr preferRelativeResize="0"/>
          <p:nvPr/>
        </p:nvPicPr>
        <p:blipFill>
          <a:blip r:embed="rId5">
            <a:alphaModFix/>
          </a:blip>
          <a:stretch>
            <a:fillRect/>
          </a:stretch>
        </p:blipFill>
        <p:spPr>
          <a:xfrm>
            <a:off x="4936727" y="1524850"/>
            <a:ext cx="3842585" cy="1600200"/>
          </a:xfrm>
          <a:prstGeom prst="rect">
            <a:avLst/>
          </a:prstGeom>
          <a:noFill/>
          <a:ln>
            <a:noFill/>
          </a:ln>
        </p:spPr>
      </p:pic>
      <p:sp>
        <p:nvSpPr>
          <p:cNvPr id="809" name="Google Shape;809;p71"/>
          <p:cNvSpPr/>
          <p:nvPr/>
        </p:nvSpPr>
        <p:spPr>
          <a:xfrm>
            <a:off x="4936725" y="3285900"/>
            <a:ext cx="3977100" cy="1669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Find energy provided by heater.</a:t>
            </a:r>
            <a:endParaRPr/>
          </a:p>
          <a:p>
            <a:pPr marL="457200" lvl="0" indent="0" algn="l" rtl="0">
              <a:spcBef>
                <a:spcPts val="0"/>
              </a:spcBef>
              <a:spcAft>
                <a:spcPts val="0"/>
              </a:spcAft>
              <a:buNone/>
            </a:pPr>
            <a:endParaRPr/>
          </a:p>
          <a:p>
            <a:pPr marL="457200" lvl="0" indent="-317500" algn="l" rtl="0">
              <a:spcBef>
                <a:spcPts val="0"/>
              </a:spcBef>
              <a:spcAft>
                <a:spcPts val="0"/>
              </a:spcAft>
              <a:buSzPts val="1400"/>
              <a:buChar char="●"/>
            </a:pPr>
            <a:r>
              <a:rPr lang="en-GB"/>
              <a:t>Identify block with largest value of </a:t>
            </a:r>
            <a:r>
              <a:rPr lang="en-GB" i="1"/>
              <a:t>c</a:t>
            </a:r>
            <a:r>
              <a:rPr lang="en-GB"/>
              <a:t>.</a:t>
            </a:r>
            <a:endParaRPr/>
          </a:p>
          <a:p>
            <a:pPr marL="457200" lvl="0" indent="0" algn="l" rtl="0">
              <a:spcBef>
                <a:spcPts val="0"/>
              </a:spcBef>
              <a:spcAft>
                <a:spcPts val="0"/>
              </a:spcAft>
              <a:buNone/>
            </a:pPr>
            <a:endParaRPr/>
          </a:p>
          <a:p>
            <a:pPr marL="457200" lvl="0" indent="-317500" algn="l" rtl="0">
              <a:spcBef>
                <a:spcPts val="0"/>
              </a:spcBef>
              <a:spcAft>
                <a:spcPts val="0"/>
              </a:spcAft>
              <a:buSzPts val="1400"/>
              <a:buChar char="●"/>
            </a:pPr>
            <a:r>
              <a:rPr lang="en-GB"/>
              <a:t>Calculate specific heat capacity of block with largest value of </a:t>
            </a:r>
            <a:r>
              <a:rPr lang="en-GB" i="1"/>
              <a:t>c</a:t>
            </a:r>
            <a:r>
              <a:rPr lang="en-GB"/>
              <a:t>.</a:t>
            </a:r>
            <a:endParaRPr/>
          </a:p>
        </p:txBody>
      </p:sp>
      <p:sp>
        <p:nvSpPr>
          <p:cNvPr id="810" name="Google Shape;810;p71"/>
          <p:cNvSpPr txBox="1"/>
          <p:nvPr/>
        </p:nvSpPr>
        <p:spPr>
          <a:xfrm>
            <a:off x="7639175" y="4671255"/>
            <a:ext cx="1125900" cy="215400"/>
          </a:xfrm>
          <a:prstGeom prst="rect">
            <a:avLst/>
          </a:prstGeom>
          <a:solidFill>
            <a:srgbClr val="C9DAF8"/>
          </a:solidFill>
          <a:ln>
            <a:noFill/>
          </a:ln>
        </p:spPr>
        <p:txBody>
          <a:bodyPr spcFirstLastPara="1" wrap="square" lIns="0" tIns="0" rIns="0" bIns="0" anchor="t" anchorCtr="0">
            <a:spAutoFit/>
          </a:bodyPr>
          <a:lstStyle/>
          <a:p>
            <a:pPr marL="0" lvl="0" indent="0" algn="ctr" rtl="0">
              <a:spcBef>
                <a:spcPts val="0"/>
              </a:spcBef>
              <a:spcAft>
                <a:spcPts val="0"/>
              </a:spcAft>
              <a:buNone/>
            </a:pPr>
            <a:r>
              <a:rPr lang="en-GB" b="1"/>
              <a:t>900 Jkg</a:t>
            </a:r>
            <a:r>
              <a:rPr lang="en-GB" b="1" baseline="30000"/>
              <a:t>-1</a:t>
            </a:r>
            <a:r>
              <a:rPr lang="en-GB" b="1"/>
              <a:t>°C</a:t>
            </a:r>
            <a:r>
              <a:rPr lang="en-GB" b="1" baseline="30000"/>
              <a:t>-1</a:t>
            </a:r>
            <a:endParaRPr b="1" baseline="30000"/>
          </a:p>
        </p:txBody>
      </p:sp>
      <p:sp>
        <p:nvSpPr>
          <p:cNvPr id="811" name="Google Shape;811;p71"/>
          <p:cNvSpPr txBox="1"/>
          <p:nvPr/>
        </p:nvSpPr>
        <p:spPr>
          <a:xfrm>
            <a:off x="8075500" y="3580775"/>
            <a:ext cx="6153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9000 J</a:t>
            </a:r>
            <a:endParaRPr b="1"/>
          </a:p>
        </p:txBody>
      </p:sp>
      <p:sp>
        <p:nvSpPr>
          <p:cNvPr id="812" name="Google Shape;812;p71"/>
          <p:cNvSpPr txBox="1"/>
          <p:nvPr/>
        </p:nvSpPr>
        <p:spPr>
          <a:xfrm>
            <a:off x="8513500" y="4012800"/>
            <a:ext cx="177300" cy="215400"/>
          </a:xfrm>
          <a:prstGeom prst="rect">
            <a:avLst/>
          </a:prstGeom>
          <a:solidFill>
            <a:srgbClr val="C9DAF8"/>
          </a:solidFill>
          <a:ln>
            <a:noFill/>
          </a:ln>
        </p:spPr>
        <p:txBody>
          <a:bodyPr spcFirstLastPara="1" wrap="square" lIns="0" tIns="0" rIns="0" bIns="0" anchor="t" anchorCtr="0">
            <a:spAutoFit/>
          </a:bodyPr>
          <a:lstStyle/>
          <a:p>
            <a:pPr marL="0" lvl="0" indent="0" algn="ctr" rtl="0">
              <a:spcBef>
                <a:spcPts val="0"/>
              </a:spcBef>
              <a:spcAft>
                <a:spcPts val="0"/>
              </a:spcAft>
              <a:buNone/>
            </a:pPr>
            <a:r>
              <a:rPr lang="en-GB" b="1"/>
              <a:t>X</a:t>
            </a:r>
            <a:endParaRPr b="1"/>
          </a:p>
        </p:txBody>
      </p:sp>
      <p:sp>
        <p:nvSpPr>
          <p:cNvPr id="813" name="Google Shape;813;p71"/>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000" i="1">
                <a:solidFill>
                  <a:schemeClr val="dk1"/>
                </a:solidFill>
              </a:rPr>
              <a:t>Specific heat capacity</a:t>
            </a:r>
            <a:endParaRPr sz="1000" i="1"/>
          </a:p>
        </p:txBody>
      </p:sp>
      <p:sp>
        <p:nvSpPr>
          <p:cNvPr id="814" name="Google Shape;814;p71"/>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6" action="ppaction://hlinksldjump"/>
              </a:rPr>
              <a:t>Relationship sheet</a:t>
            </a:r>
            <a:endParaRPr sz="1000">
              <a:solidFill>
                <a:schemeClr val="dk2"/>
              </a:solidFill>
            </a:endParaRPr>
          </a:p>
        </p:txBody>
      </p:sp>
      <p:pic>
        <p:nvPicPr>
          <p:cNvPr id="815" name="Google Shape;815;p71">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8"/>
          <p:cNvSpPr txBox="1">
            <a:spLocks noGrp="1"/>
          </p:cNvSpPr>
          <p:nvPr>
            <p:ph type="title"/>
          </p:nvPr>
        </p:nvSpPr>
        <p:spPr>
          <a:xfrm>
            <a:off x="2036700" y="133075"/>
            <a:ext cx="507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Common Explanation Questions</a:t>
            </a:r>
            <a:endParaRPr b="1">
              <a:latin typeface="Nunito"/>
              <a:ea typeface="Nunito"/>
              <a:cs typeface="Nunito"/>
              <a:sym typeface="Nunito"/>
            </a:endParaRPr>
          </a:p>
        </p:txBody>
      </p:sp>
      <p:sp>
        <p:nvSpPr>
          <p:cNvPr id="113" name="Google Shape;113;p1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grpSp>
        <p:nvGrpSpPr>
          <p:cNvPr id="114" name="Google Shape;114;p18"/>
          <p:cNvGrpSpPr/>
          <p:nvPr/>
        </p:nvGrpSpPr>
        <p:grpSpPr>
          <a:xfrm>
            <a:off x="3096700" y="986550"/>
            <a:ext cx="2909437" cy="572700"/>
            <a:chOff x="554213" y="2285400"/>
            <a:chExt cx="2909437" cy="572700"/>
          </a:xfrm>
        </p:grpSpPr>
        <p:sp>
          <p:nvSpPr>
            <p:cNvPr id="115" name="Google Shape;115;p18"/>
            <p:cNvSpPr/>
            <p:nvPr/>
          </p:nvSpPr>
          <p:spPr>
            <a:xfrm>
              <a:off x="595350" y="2285400"/>
              <a:ext cx="28683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6" name="Google Shape;116;p18"/>
            <p:cNvSpPr txBox="1"/>
            <p:nvPr/>
          </p:nvSpPr>
          <p:spPr>
            <a:xfrm>
              <a:off x="554213" y="2331150"/>
              <a:ext cx="2868300" cy="481200"/>
            </a:xfrm>
            <a:prstGeom prst="rect">
              <a:avLst/>
            </a:prstGeom>
            <a:noFill/>
            <a:ln>
              <a:noFill/>
            </a:ln>
          </p:spPr>
          <p:txBody>
            <a:bodyPr spcFirstLastPara="1" wrap="square" lIns="0" tIns="0" rIns="0" bIns="0" anchor="t" anchorCtr="0">
              <a:normAutofit fontScale="77500" lnSpcReduction="20000"/>
            </a:bodyPr>
            <a:lstStyle/>
            <a:p>
              <a:pPr marL="0" lvl="0" indent="0" algn="ctr" rtl="0">
                <a:lnSpc>
                  <a:spcPct val="110000"/>
                </a:lnSpc>
                <a:spcBef>
                  <a:spcPts val="0"/>
                </a:spcBef>
                <a:spcAft>
                  <a:spcPts val="0"/>
                </a:spcAft>
                <a:buNone/>
              </a:pPr>
              <a:r>
                <a:rPr lang="en-GB" sz="4500" b="1">
                  <a:solidFill>
                    <a:srgbClr val="0D1C45"/>
                  </a:solidFill>
                </a:rPr>
                <a:t>⚡ </a:t>
              </a:r>
              <a:r>
                <a:rPr lang="en-GB" sz="3250">
                  <a:solidFill>
                    <a:srgbClr val="0D1C45"/>
                  </a:solidFill>
                  <a:latin typeface="Nunito"/>
                  <a:ea typeface="Nunito"/>
                  <a:cs typeface="Nunito"/>
                  <a:sym typeface="Nunito"/>
                </a:rPr>
                <a:t>Electricity</a:t>
              </a:r>
              <a:r>
                <a:rPr lang="en-GB" sz="4500" b="1">
                  <a:solidFill>
                    <a:srgbClr val="0D1C45"/>
                  </a:solidFill>
                </a:rPr>
                <a:t> ⚡</a:t>
              </a:r>
              <a:endParaRPr sz="4500" b="1">
                <a:solidFill>
                  <a:srgbClr val="0D1C45"/>
                </a:solidFill>
              </a:endParaRPr>
            </a:p>
          </p:txBody>
        </p:sp>
      </p:grpSp>
      <p:graphicFrame>
        <p:nvGraphicFramePr>
          <p:cNvPr id="117" name="Google Shape;117;p18"/>
          <p:cNvGraphicFramePr/>
          <p:nvPr/>
        </p:nvGraphicFramePr>
        <p:xfrm>
          <a:off x="274900" y="2165000"/>
          <a:ext cx="3000000" cy="3000000"/>
        </p:xfrm>
        <a:graphic>
          <a:graphicData uri="http://schemas.openxmlformats.org/drawingml/2006/table">
            <a:tbl>
              <a:tblPr>
                <a:noFill/>
                <a:tableStyleId>{D506777C-C052-4AE0-8132-7D2D3A3D9816}</a:tableStyleId>
              </a:tblPr>
              <a:tblGrid>
                <a:gridCol w="2526000">
                  <a:extLst>
                    <a:ext uri="{9D8B030D-6E8A-4147-A177-3AD203B41FA5}">
                      <a16:colId xmlns:a16="http://schemas.microsoft.com/office/drawing/2014/main" val="20000"/>
                    </a:ext>
                  </a:extLst>
                </a:gridCol>
                <a:gridCol w="6068175">
                  <a:extLst>
                    <a:ext uri="{9D8B030D-6E8A-4147-A177-3AD203B41FA5}">
                      <a16:colId xmlns:a16="http://schemas.microsoft.com/office/drawing/2014/main" val="20001"/>
                    </a:ext>
                  </a:extLst>
                </a:gridCol>
              </a:tblGrid>
              <a:tr h="361100">
                <a:tc>
                  <a:txBody>
                    <a:bodyPr/>
                    <a:lstStyle/>
                    <a:p>
                      <a:pPr marL="0" lvl="0" indent="0" algn="ctr" rtl="0">
                        <a:spcBef>
                          <a:spcPts val="0"/>
                        </a:spcBef>
                        <a:spcAft>
                          <a:spcPts val="0"/>
                        </a:spcAft>
                        <a:buNone/>
                      </a:pPr>
                      <a:r>
                        <a:rPr lang="en-GB" sz="1200"/>
                        <a:t>AC/DC</a:t>
                      </a:r>
                      <a:endParaRPr sz="1200"/>
                    </a:p>
                  </a:txBody>
                  <a:tcPr marL="91425" marR="91425" marT="91425" marB="91425"/>
                </a:tc>
                <a:tc>
                  <a:txBody>
                    <a:bodyPr/>
                    <a:lstStyle/>
                    <a:p>
                      <a:pPr marL="0" lvl="0" indent="0" algn="l" rtl="0">
                        <a:spcBef>
                          <a:spcPts val="0"/>
                        </a:spcBef>
                        <a:spcAft>
                          <a:spcPts val="0"/>
                        </a:spcAft>
                        <a:buNone/>
                      </a:pPr>
                      <a:r>
                        <a:rPr lang="en-GB" sz="1200" b="1" u="sng">
                          <a:solidFill>
                            <a:srgbClr val="0097A7"/>
                          </a:solidFill>
                          <a:hlinkClick r:id="rId4" action="ppaction://hlinksldjump">
                            <a:extLst>
                              <a:ext uri="{A12FA001-AC4F-418D-AE19-62706E023703}">
                                <ahyp:hlinkClr xmlns:ahyp="http://schemas.microsoft.com/office/drawing/2018/hyperlinkcolor" val="tx"/>
                              </a:ext>
                            </a:extLst>
                          </a:hlinkClick>
                        </a:rPr>
                        <a:t>2017 </a:t>
                      </a:r>
                      <a:r>
                        <a:rPr lang="en-GB" sz="1200" u="sng">
                          <a:solidFill>
                            <a:srgbClr val="0097A7"/>
                          </a:solidFill>
                          <a:hlinkClick r:id="rId4" action="ppaction://hlinksldjump">
                            <a:extLst>
                              <a:ext uri="{A12FA001-AC4F-418D-AE19-62706E023703}">
                                <ahyp:hlinkClr xmlns:ahyp="http://schemas.microsoft.com/office/drawing/2018/hyperlinkcolor" val="tx"/>
                              </a:ext>
                            </a:extLst>
                          </a:hlinkClick>
                        </a:rPr>
                        <a:t>1b</a:t>
                      </a:r>
                      <a:r>
                        <a:rPr lang="en-GB">
                          <a:solidFill>
                            <a:srgbClr val="0097A7"/>
                          </a:solidFill>
                        </a:rPr>
                        <a:t>, </a:t>
                      </a:r>
                      <a:r>
                        <a:rPr lang="en-GB" sz="1200" b="1" u="sng">
                          <a:solidFill>
                            <a:srgbClr val="0097A7"/>
                          </a:solidFill>
                          <a:hlinkClick r:id="rId5" action="ppaction://hlinksldjump">
                            <a:extLst>
                              <a:ext uri="{A12FA001-AC4F-418D-AE19-62706E023703}">
                                <ahyp:hlinkClr xmlns:ahyp="http://schemas.microsoft.com/office/drawing/2018/hyperlinkcolor" val="tx"/>
                              </a:ext>
                            </a:extLst>
                          </a:hlinkClick>
                        </a:rPr>
                        <a:t>2024</a:t>
                      </a:r>
                      <a:r>
                        <a:rPr lang="en-GB" sz="1200" u="sng">
                          <a:solidFill>
                            <a:srgbClr val="0097A7"/>
                          </a:solidFill>
                          <a:hlinkClick r:id="rId5" action="ppaction://hlinksldjump">
                            <a:extLst>
                              <a:ext uri="{A12FA001-AC4F-418D-AE19-62706E023703}">
                                <ahyp:hlinkClr xmlns:ahyp="http://schemas.microsoft.com/office/drawing/2018/hyperlinkcolor" val="tx"/>
                              </a:ext>
                            </a:extLst>
                          </a:hlinkClick>
                        </a:rPr>
                        <a:t> 7a</a:t>
                      </a:r>
                      <a:r>
                        <a:rPr lang="en-GB" sz="1200" b="1">
                          <a:solidFill>
                            <a:srgbClr val="0097A7"/>
                          </a:solidFill>
                        </a:rPr>
                        <a:t> </a:t>
                      </a:r>
                      <a:endParaRPr sz="1200">
                        <a:solidFill>
                          <a:srgbClr val="0097A7"/>
                        </a:solidFill>
                      </a:endParaRPr>
                    </a:p>
                  </a:txBody>
                  <a:tcPr marL="91425" marR="91425" marT="91425" marB="91425"/>
                </a:tc>
                <a:extLst>
                  <a:ext uri="{0D108BD9-81ED-4DB2-BD59-A6C34878D82A}">
                    <a16:rowId xmlns:a16="http://schemas.microsoft.com/office/drawing/2014/main" val="10000"/>
                  </a:ext>
                </a:extLst>
              </a:tr>
              <a:tr h="361100">
                <a:tc>
                  <a:txBody>
                    <a:bodyPr/>
                    <a:lstStyle/>
                    <a:p>
                      <a:pPr marL="0" lvl="0" indent="0" algn="ctr" rtl="0">
                        <a:spcBef>
                          <a:spcPts val="0"/>
                        </a:spcBef>
                        <a:spcAft>
                          <a:spcPts val="0"/>
                        </a:spcAft>
                        <a:buNone/>
                      </a:pPr>
                      <a:r>
                        <a:rPr lang="en-GB" sz="1200"/>
                        <a:t>Switches</a:t>
                      </a:r>
                      <a:endParaRPr sz="1200"/>
                    </a:p>
                  </a:txBody>
                  <a:tcPr marL="91425" marR="91425" marT="91425" marB="91425"/>
                </a:tc>
                <a:tc>
                  <a:txBody>
                    <a:bodyPr/>
                    <a:lstStyle/>
                    <a:p>
                      <a:pPr marL="0" lvl="0" indent="0" algn="l" rtl="0">
                        <a:spcBef>
                          <a:spcPts val="0"/>
                        </a:spcBef>
                        <a:spcAft>
                          <a:spcPts val="0"/>
                        </a:spcAft>
                        <a:buNone/>
                      </a:pPr>
                      <a:r>
                        <a:rPr lang="en-GB" sz="1200" b="1" u="sng">
                          <a:solidFill>
                            <a:srgbClr val="0097A7"/>
                          </a:solidFill>
                          <a:hlinkClick r:id="rId6" action="ppaction://hlinksldjump">
                            <a:extLst>
                              <a:ext uri="{A12FA001-AC4F-418D-AE19-62706E023703}">
                                <ahyp:hlinkClr xmlns:ahyp="http://schemas.microsoft.com/office/drawing/2018/hyperlinkcolor" val="tx"/>
                              </a:ext>
                            </a:extLst>
                          </a:hlinkClick>
                        </a:rPr>
                        <a:t>2014</a:t>
                      </a:r>
                      <a:r>
                        <a:rPr lang="en-GB" sz="1200" u="sng">
                          <a:solidFill>
                            <a:srgbClr val="0097A7"/>
                          </a:solidFill>
                          <a:hlinkClick r:id="rId6" action="ppaction://hlinksldjump">
                            <a:extLst>
                              <a:ext uri="{A12FA001-AC4F-418D-AE19-62706E023703}">
                                <ahyp:hlinkClr xmlns:ahyp="http://schemas.microsoft.com/office/drawing/2018/hyperlinkcolor" val="tx"/>
                              </a:ext>
                            </a:extLst>
                          </a:hlinkClick>
                        </a:rPr>
                        <a:t> 1bii</a:t>
                      </a:r>
                      <a:r>
                        <a:rPr lang="en-GB" sz="1200">
                          <a:solidFill>
                            <a:srgbClr val="0097A7"/>
                          </a:solidFill>
                        </a:rPr>
                        <a:t>, </a:t>
                      </a:r>
                      <a:r>
                        <a:rPr lang="en-GB" sz="1200" b="1" u="sng">
                          <a:solidFill>
                            <a:srgbClr val="0097A7"/>
                          </a:solidFill>
                          <a:hlinkClick r:id="rId7" action="ppaction://hlinksldjump">
                            <a:extLst>
                              <a:ext uri="{A12FA001-AC4F-418D-AE19-62706E023703}">
                                <ahyp:hlinkClr xmlns:ahyp="http://schemas.microsoft.com/office/drawing/2018/hyperlinkcolor" val="tx"/>
                              </a:ext>
                            </a:extLst>
                          </a:hlinkClick>
                        </a:rPr>
                        <a:t>2015 </a:t>
                      </a:r>
                      <a:r>
                        <a:rPr lang="en-GB" sz="1200" u="sng">
                          <a:solidFill>
                            <a:srgbClr val="0097A7"/>
                          </a:solidFill>
                          <a:hlinkClick r:id="rId7" action="ppaction://hlinksldjump">
                            <a:extLst>
                              <a:ext uri="{A12FA001-AC4F-418D-AE19-62706E023703}">
                                <ahyp:hlinkClr xmlns:ahyp="http://schemas.microsoft.com/office/drawing/2018/hyperlinkcolor" val="tx"/>
                              </a:ext>
                            </a:extLst>
                          </a:hlinkClick>
                        </a:rPr>
                        <a:t>1c</a:t>
                      </a:r>
                      <a:r>
                        <a:rPr lang="en-GB" sz="1200">
                          <a:solidFill>
                            <a:srgbClr val="0097A7"/>
                          </a:solidFill>
                        </a:rPr>
                        <a:t>, </a:t>
                      </a:r>
                      <a:r>
                        <a:rPr lang="en-GB" sz="1200" b="1" u="sng">
                          <a:solidFill>
                            <a:srgbClr val="0097A7"/>
                          </a:solidFill>
                          <a:hlinkClick r:id="rId8" action="ppaction://hlinksldjump">
                            <a:extLst>
                              <a:ext uri="{A12FA001-AC4F-418D-AE19-62706E023703}">
                                <ahyp:hlinkClr xmlns:ahyp="http://schemas.microsoft.com/office/drawing/2018/hyperlinkcolor" val="tx"/>
                              </a:ext>
                            </a:extLst>
                          </a:hlinkClick>
                        </a:rPr>
                        <a:t>2020</a:t>
                      </a:r>
                      <a:r>
                        <a:rPr lang="en-GB" sz="1200" u="sng">
                          <a:solidFill>
                            <a:srgbClr val="0097A7"/>
                          </a:solidFill>
                          <a:hlinkClick r:id="rId8" action="ppaction://hlinksldjump">
                            <a:extLst>
                              <a:ext uri="{A12FA001-AC4F-418D-AE19-62706E023703}">
                                <ahyp:hlinkClr xmlns:ahyp="http://schemas.microsoft.com/office/drawing/2018/hyperlinkcolor" val="tx"/>
                              </a:ext>
                            </a:extLst>
                          </a:hlinkClick>
                        </a:rPr>
                        <a:t> 6b</a:t>
                      </a:r>
                      <a:r>
                        <a:rPr lang="en-GB" sz="1200">
                          <a:solidFill>
                            <a:srgbClr val="0097A7"/>
                          </a:solidFill>
                        </a:rPr>
                        <a:t>, </a:t>
                      </a:r>
                      <a:r>
                        <a:rPr lang="en-GB" sz="1200" b="1" u="sng">
                          <a:solidFill>
                            <a:srgbClr val="0097A7"/>
                          </a:solidFill>
                          <a:hlinkClick r:id="rId9" action="ppaction://hlinksldjump">
                            <a:extLst>
                              <a:ext uri="{A12FA001-AC4F-418D-AE19-62706E023703}">
                                <ahyp:hlinkClr xmlns:ahyp="http://schemas.microsoft.com/office/drawing/2018/hyperlinkcolor" val="tx"/>
                              </a:ext>
                            </a:extLst>
                          </a:hlinkClick>
                        </a:rPr>
                        <a:t>2023 </a:t>
                      </a:r>
                      <a:r>
                        <a:rPr lang="en-GB" sz="1200" u="sng">
                          <a:solidFill>
                            <a:srgbClr val="0097A7"/>
                          </a:solidFill>
                          <a:hlinkClick r:id="rId9" action="ppaction://hlinksldjump">
                            <a:extLst>
                              <a:ext uri="{A12FA001-AC4F-418D-AE19-62706E023703}">
                                <ahyp:hlinkClr xmlns:ahyp="http://schemas.microsoft.com/office/drawing/2018/hyperlinkcolor" val="tx"/>
                              </a:ext>
                            </a:extLst>
                          </a:hlinkClick>
                        </a:rPr>
                        <a:t>6bii</a:t>
                      </a:r>
                      <a:endParaRPr sz="1200" b="1">
                        <a:solidFill>
                          <a:srgbClr val="0097A7"/>
                        </a:solidFill>
                      </a:endParaRPr>
                    </a:p>
                  </a:txBody>
                  <a:tcPr marL="91425" marR="91425" marT="91425" marB="91425"/>
                </a:tc>
                <a:extLst>
                  <a:ext uri="{0D108BD9-81ED-4DB2-BD59-A6C34878D82A}">
                    <a16:rowId xmlns:a16="http://schemas.microsoft.com/office/drawing/2014/main" val="10001"/>
                  </a:ext>
                </a:extLst>
              </a:tr>
              <a:tr h="0">
                <a:tc>
                  <a:txBody>
                    <a:bodyPr/>
                    <a:lstStyle/>
                    <a:p>
                      <a:pPr marL="0" lvl="0" indent="0" algn="ctr" rtl="0">
                        <a:spcBef>
                          <a:spcPts val="0"/>
                        </a:spcBef>
                        <a:spcAft>
                          <a:spcPts val="0"/>
                        </a:spcAft>
                        <a:buNone/>
                      </a:pPr>
                      <a:r>
                        <a:rPr lang="en-GB" sz="1200"/>
                        <a:t>Resistors</a:t>
                      </a:r>
                      <a:endParaRPr sz="1200"/>
                    </a:p>
                  </a:txBody>
                  <a:tcPr marL="91425" marR="91425" marT="91425" marB="91425">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b="1" u="sng">
                          <a:solidFill>
                            <a:srgbClr val="0097A7"/>
                          </a:solidFill>
                          <a:hlinkClick r:id="rId10" action="ppaction://hlinksldjump">
                            <a:extLst>
                              <a:ext uri="{A12FA001-AC4F-418D-AE19-62706E023703}">
                                <ahyp:hlinkClr xmlns:ahyp="http://schemas.microsoft.com/office/drawing/2018/hyperlinkcolor" val="tx"/>
                              </a:ext>
                            </a:extLst>
                          </a:hlinkClick>
                        </a:rPr>
                        <a:t>2019</a:t>
                      </a:r>
                      <a:r>
                        <a:rPr lang="en-GB" sz="1200" u="sng">
                          <a:solidFill>
                            <a:srgbClr val="0097A7"/>
                          </a:solidFill>
                          <a:hlinkClick r:id="rId10" action="ppaction://hlinksldjump">
                            <a:extLst>
                              <a:ext uri="{A12FA001-AC4F-418D-AE19-62706E023703}">
                                <ahyp:hlinkClr xmlns:ahyp="http://schemas.microsoft.com/office/drawing/2018/hyperlinkcolor" val="tx"/>
                              </a:ext>
                            </a:extLst>
                          </a:hlinkClick>
                        </a:rPr>
                        <a:t> 5b</a:t>
                      </a:r>
                      <a:r>
                        <a:rPr lang="en-GB">
                          <a:solidFill>
                            <a:srgbClr val="0097A7"/>
                          </a:solidFill>
                        </a:rPr>
                        <a:t>, </a:t>
                      </a:r>
                      <a:r>
                        <a:rPr lang="en-GB" sz="1200" b="1" u="sng">
                          <a:solidFill>
                            <a:srgbClr val="0097A7"/>
                          </a:solidFill>
                          <a:hlinkClick r:id="rId11" action="ppaction://hlinksldjump">
                            <a:extLst>
                              <a:ext uri="{A12FA001-AC4F-418D-AE19-62706E023703}">
                                <ahyp:hlinkClr xmlns:ahyp="http://schemas.microsoft.com/office/drawing/2018/hyperlinkcolor" val="tx"/>
                              </a:ext>
                            </a:extLst>
                          </a:hlinkClick>
                        </a:rPr>
                        <a:t>2020</a:t>
                      </a:r>
                      <a:r>
                        <a:rPr lang="en-GB" sz="1200" u="sng">
                          <a:solidFill>
                            <a:srgbClr val="0097A7"/>
                          </a:solidFill>
                          <a:hlinkClick r:id="rId11" action="ppaction://hlinksldjump">
                            <a:extLst>
                              <a:ext uri="{A12FA001-AC4F-418D-AE19-62706E023703}">
                                <ahyp:hlinkClr xmlns:ahyp="http://schemas.microsoft.com/office/drawing/2018/hyperlinkcolor" val="tx"/>
                              </a:ext>
                            </a:extLst>
                          </a:hlinkClick>
                        </a:rPr>
                        <a:t> 6ai</a:t>
                      </a:r>
                      <a:r>
                        <a:rPr lang="en-GB" b="1">
                          <a:solidFill>
                            <a:srgbClr val="0097A7"/>
                          </a:solidFill>
                        </a:rPr>
                        <a:t>, </a:t>
                      </a:r>
                      <a:r>
                        <a:rPr lang="en-GB" sz="1200" b="1" u="sng">
                          <a:solidFill>
                            <a:schemeClr val="accent5"/>
                          </a:solidFill>
                          <a:hlinkClick r:id="rId12" action="ppaction://hlinksldjump">
                            <a:extLst>
                              <a:ext uri="{A12FA001-AC4F-418D-AE19-62706E023703}">
                                <ahyp:hlinkClr xmlns:ahyp="http://schemas.microsoft.com/office/drawing/2018/hyperlinkcolor" val="tx"/>
                              </a:ext>
                            </a:extLst>
                          </a:hlinkClick>
                        </a:rPr>
                        <a:t>2022 </a:t>
                      </a:r>
                      <a:r>
                        <a:rPr lang="en-GB" sz="1200" u="sng">
                          <a:solidFill>
                            <a:schemeClr val="accent5"/>
                          </a:solidFill>
                          <a:hlinkClick r:id="rId12" action="ppaction://hlinksldjump">
                            <a:extLst>
                              <a:ext uri="{A12FA001-AC4F-418D-AE19-62706E023703}">
                                <ahyp:hlinkClr xmlns:ahyp="http://schemas.microsoft.com/office/drawing/2018/hyperlinkcolor" val="tx"/>
                              </a:ext>
                            </a:extLst>
                          </a:hlinkClick>
                        </a:rPr>
                        <a:t>6cii</a:t>
                      </a:r>
                      <a:r>
                        <a:rPr lang="en-GB" sz="1200">
                          <a:solidFill>
                            <a:schemeClr val="accent5"/>
                          </a:solidFill>
                        </a:rPr>
                        <a:t>,</a:t>
                      </a:r>
                      <a:endParaRPr b="1">
                        <a:solidFill>
                          <a:srgbClr val="0097A7"/>
                        </a:solidFill>
                      </a:endParaRPr>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0">
                <a:tc>
                  <a:txBody>
                    <a:bodyPr/>
                    <a:lstStyle/>
                    <a:p>
                      <a:pPr marL="0" lvl="0" indent="0" algn="ctr" rtl="0">
                        <a:lnSpc>
                          <a:spcPct val="115000"/>
                        </a:lnSpc>
                        <a:spcBef>
                          <a:spcPts val="0"/>
                        </a:spcBef>
                        <a:spcAft>
                          <a:spcPts val="1200"/>
                        </a:spcAft>
                        <a:buNone/>
                      </a:pPr>
                      <a:r>
                        <a:rPr lang="en-GB" sz="1200">
                          <a:solidFill>
                            <a:schemeClr val="dk1"/>
                          </a:solidFill>
                        </a:rPr>
                        <a:t>NPN and MOSFET (transistors)</a:t>
                      </a:r>
                      <a:endParaRPr sz="1200">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b="1" u="sng">
                          <a:solidFill>
                            <a:srgbClr val="0097A7"/>
                          </a:solidFill>
                          <a:hlinkClick r:id="rId13" action="ppaction://hlinksldjump">
                            <a:extLst>
                              <a:ext uri="{A12FA001-AC4F-418D-AE19-62706E023703}">
                                <ahyp:hlinkClr xmlns:ahyp="http://schemas.microsoft.com/office/drawing/2018/hyperlinkcolor" val="tx"/>
                              </a:ext>
                            </a:extLst>
                          </a:hlinkClick>
                        </a:rPr>
                        <a:t>2014 2bi,</a:t>
                      </a:r>
                      <a:r>
                        <a:rPr lang="en-GB" sz="1200">
                          <a:solidFill>
                            <a:srgbClr val="0097A7"/>
                          </a:solidFill>
                        </a:rPr>
                        <a:t> </a:t>
                      </a:r>
                      <a:r>
                        <a:rPr lang="en-GB" sz="1200" b="1" u="sng">
                          <a:solidFill>
                            <a:srgbClr val="0097A7"/>
                          </a:solidFill>
                          <a:hlinkClick r:id="rId14" action="ppaction://hlinksldjump">
                            <a:extLst>
                              <a:ext uri="{A12FA001-AC4F-418D-AE19-62706E023703}">
                                <ahyp:hlinkClr xmlns:ahyp="http://schemas.microsoft.com/office/drawing/2018/hyperlinkcolor" val="tx"/>
                              </a:ext>
                            </a:extLst>
                          </a:hlinkClick>
                        </a:rPr>
                        <a:t>2014 </a:t>
                      </a:r>
                      <a:r>
                        <a:rPr lang="en-GB" sz="1200" u="sng">
                          <a:solidFill>
                            <a:srgbClr val="0097A7"/>
                          </a:solidFill>
                          <a:hlinkClick r:id="rId14" action="ppaction://hlinksldjump">
                            <a:extLst>
                              <a:ext uri="{A12FA001-AC4F-418D-AE19-62706E023703}">
                                <ahyp:hlinkClr xmlns:ahyp="http://schemas.microsoft.com/office/drawing/2018/hyperlinkcolor" val="tx"/>
                              </a:ext>
                            </a:extLst>
                          </a:hlinkClick>
                        </a:rPr>
                        <a:t>2bii</a:t>
                      </a:r>
                      <a:r>
                        <a:rPr lang="en-GB" sz="1200">
                          <a:solidFill>
                            <a:srgbClr val="0097A7"/>
                          </a:solidFill>
                        </a:rPr>
                        <a:t>, </a:t>
                      </a:r>
                      <a:r>
                        <a:rPr lang="en-GB" sz="1200" b="1" u="sng">
                          <a:solidFill>
                            <a:srgbClr val="0097A7"/>
                          </a:solidFill>
                          <a:hlinkClick r:id="rId15" action="ppaction://hlinksldjump">
                            <a:extLst>
                              <a:ext uri="{A12FA001-AC4F-418D-AE19-62706E023703}">
                                <ahyp:hlinkClr xmlns:ahyp="http://schemas.microsoft.com/office/drawing/2018/hyperlinkcolor" val="tx"/>
                              </a:ext>
                            </a:extLst>
                          </a:hlinkClick>
                        </a:rPr>
                        <a:t>2016 </a:t>
                      </a:r>
                      <a:r>
                        <a:rPr lang="en-GB" sz="1200" u="sng">
                          <a:solidFill>
                            <a:srgbClr val="0097A7"/>
                          </a:solidFill>
                          <a:hlinkClick r:id="rId15" action="ppaction://hlinksldjump">
                            <a:extLst>
                              <a:ext uri="{A12FA001-AC4F-418D-AE19-62706E023703}">
                                <ahyp:hlinkClr xmlns:ahyp="http://schemas.microsoft.com/office/drawing/2018/hyperlinkcolor" val="tx"/>
                              </a:ext>
                            </a:extLst>
                          </a:hlinkClick>
                        </a:rPr>
                        <a:t>3c</a:t>
                      </a:r>
                      <a:r>
                        <a:rPr lang="en-GB" sz="1200">
                          <a:solidFill>
                            <a:srgbClr val="0097A7"/>
                          </a:solidFill>
                        </a:rPr>
                        <a:t>, </a:t>
                      </a:r>
                      <a:r>
                        <a:rPr lang="en-GB" sz="1200" b="1" u="sng">
                          <a:solidFill>
                            <a:srgbClr val="0097A7"/>
                          </a:solidFill>
                          <a:hlinkClick r:id="rId16" action="ppaction://hlinksldjump">
                            <a:extLst>
                              <a:ext uri="{A12FA001-AC4F-418D-AE19-62706E023703}">
                                <ahyp:hlinkClr xmlns:ahyp="http://schemas.microsoft.com/office/drawing/2018/hyperlinkcolor" val="tx"/>
                              </a:ext>
                            </a:extLst>
                          </a:hlinkClick>
                        </a:rPr>
                        <a:t>SPQ </a:t>
                      </a:r>
                      <a:r>
                        <a:rPr lang="en-GB" sz="1200" u="sng">
                          <a:solidFill>
                            <a:srgbClr val="0097A7"/>
                          </a:solidFill>
                          <a:hlinkClick r:id="rId16" action="ppaction://hlinksldjump">
                            <a:extLst>
                              <a:ext uri="{A12FA001-AC4F-418D-AE19-62706E023703}">
                                <ahyp:hlinkClr xmlns:ahyp="http://schemas.microsoft.com/office/drawing/2018/hyperlinkcolor" val="tx"/>
                              </a:ext>
                            </a:extLst>
                          </a:hlinkClick>
                        </a:rPr>
                        <a:t>6a</a:t>
                      </a:r>
                      <a:r>
                        <a:rPr lang="en-GB" sz="1200">
                          <a:solidFill>
                            <a:srgbClr val="0097A7"/>
                          </a:solidFill>
                        </a:rPr>
                        <a:t>, </a:t>
                      </a:r>
                      <a:r>
                        <a:rPr lang="en-GB" sz="1200" b="1" u="sng">
                          <a:solidFill>
                            <a:srgbClr val="0097A7"/>
                          </a:solidFill>
                          <a:hlinkClick r:id="rId17" action="ppaction://hlinksldjump">
                            <a:extLst>
                              <a:ext uri="{A12FA001-AC4F-418D-AE19-62706E023703}">
                                <ahyp:hlinkClr xmlns:ahyp="http://schemas.microsoft.com/office/drawing/2018/hyperlinkcolor" val="tx"/>
                              </a:ext>
                            </a:extLst>
                          </a:hlinkClick>
                        </a:rPr>
                        <a:t>2020 </a:t>
                      </a:r>
                      <a:r>
                        <a:rPr lang="en-GB" sz="1200" u="sng">
                          <a:solidFill>
                            <a:srgbClr val="0097A7"/>
                          </a:solidFill>
                          <a:hlinkClick r:id="rId17" action="ppaction://hlinksldjump">
                            <a:extLst>
                              <a:ext uri="{A12FA001-AC4F-418D-AE19-62706E023703}">
                                <ahyp:hlinkClr xmlns:ahyp="http://schemas.microsoft.com/office/drawing/2018/hyperlinkcolor" val="tx"/>
                              </a:ext>
                            </a:extLst>
                          </a:hlinkClick>
                        </a:rPr>
                        <a:t>7bi</a:t>
                      </a:r>
                      <a:r>
                        <a:rPr lang="en-GB" sz="1200">
                          <a:solidFill>
                            <a:srgbClr val="0097A7"/>
                          </a:solidFill>
                        </a:rPr>
                        <a:t>, </a:t>
                      </a:r>
                      <a:r>
                        <a:rPr lang="en-GB" sz="1200" b="1" u="sng">
                          <a:solidFill>
                            <a:srgbClr val="0097A7"/>
                          </a:solidFill>
                          <a:hlinkClick r:id="rId18" action="ppaction://hlinksldjump">
                            <a:extLst>
                              <a:ext uri="{A12FA001-AC4F-418D-AE19-62706E023703}">
                                <ahyp:hlinkClr xmlns:ahyp="http://schemas.microsoft.com/office/drawing/2018/hyperlinkcolor" val="tx"/>
                              </a:ext>
                            </a:extLst>
                          </a:hlinkClick>
                        </a:rPr>
                        <a:t>2022 </a:t>
                      </a:r>
                      <a:r>
                        <a:rPr lang="en-GB" sz="1200" u="sng">
                          <a:solidFill>
                            <a:srgbClr val="0097A7"/>
                          </a:solidFill>
                          <a:hlinkClick r:id="rId18" action="ppaction://hlinksldjump">
                            <a:extLst>
                              <a:ext uri="{A12FA001-AC4F-418D-AE19-62706E023703}">
                                <ahyp:hlinkClr xmlns:ahyp="http://schemas.microsoft.com/office/drawing/2018/hyperlinkcolor" val="tx"/>
                              </a:ext>
                            </a:extLst>
                          </a:hlinkClick>
                        </a:rPr>
                        <a:t>7c</a:t>
                      </a:r>
                      <a:r>
                        <a:rPr lang="en-GB" sz="1200">
                          <a:solidFill>
                            <a:srgbClr val="0097A7"/>
                          </a:solidFill>
                        </a:rPr>
                        <a:t>, </a:t>
                      </a:r>
                      <a:r>
                        <a:rPr lang="en-GB" sz="1200" b="1" u="sng">
                          <a:solidFill>
                            <a:srgbClr val="0097A7"/>
                          </a:solidFill>
                          <a:hlinkClick r:id="rId19" action="ppaction://hlinksldjump">
                            <a:extLst>
                              <a:ext uri="{A12FA001-AC4F-418D-AE19-62706E023703}">
                                <ahyp:hlinkClr xmlns:ahyp="http://schemas.microsoft.com/office/drawing/2018/hyperlinkcolor" val="tx"/>
                              </a:ext>
                            </a:extLst>
                          </a:hlinkClick>
                        </a:rPr>
                        <a:t>2024</a:t>
                      </a:r>
                      <a:r>
                        <a:rPr lang="en-GB" sz="1200" u="sng">
                          <a:solidFill>
                            <a:srgbClr val="0097A7"/>
                          </a:solidFill>
                          <a:hlinkClick r:id="rId19" action="ppaction://hlinksldjump">
                            <a:extLst>
                              <a:ext uri="{A12FA001-AC4F-418D-AE19-62706E023703}">
                                <ahyp:hlinkClr xmlns:ahyp="http://schemas.microsoft.com/office/drawing/2018/hyperlinkcolor" val="tx"/>
                              </a:ext>
                            </a:extLst>
                          </a:hlinkClick>
                        </a:rPr>
                        <a:t> 7c</a:t>
                      </a:r>
                      <a:endParaRPr sz="1200" b="1">
                        <a:solidFill>
                          <a:srgbClr val="0097A7"/>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61100">
                <a:tc>
                  <a:txBody>
                    <a:bodyPr/>
                    <a:lstStyle/>
                    <a:p>
                      <a:pPr marL="0" lvl="0" indent="0" algn="ctr" rtl="0">
                        <a:spcBef>
                          <a:spcPts val="0"/>
                        </a:spcBef>
                        <a:spcAft>
                          <a:spcPts val="0"/>
                        </a:spcAft>
                        <a:buNone/>
                      </a:pPr>
                      <a:r>
                        <a:rPr lang="en-GB" sz="1200"/>
                        <a:t>Power</a:t>
                      </a:r>
                      <a:endParaRPr sz="1200"/>
                    </a:p>
                  </a:txBody>
                  <a:tcPr marL="91425" marR="91425" marT="91425" marB="91425">
                    <a:lnT w="9525" cap="flat" cmpd="sng">
                      <a:solidFill>
                        <a:srgbClr val="9E9E9E"/>
                      </a:solidFill>
                      <a:prstDash val="solid"/>
                      <a:round/>
                      <a:headEnd type="none" w="sm" len="sm"/>
                      <a:tailEnd type="none" w="sm" len="sm"/>
                    </a:lnT>
                  </a:tcPr>
                </a:tc>
                <a:tc>
                  <a:txBody>
                    <a:bodyPr/>
                    <a:lstStyle/>
                    <a:p>
                      <a:pPr marL="0" lvl="0" indent="0" algn="l" rtl="0">
                        <a:spcBef>
                          <a:spcPts val="0"/>
                        </a:spcBef>
                        <a:spcAft>
                          <a:spcPts val="0"/>
                        </a:spcAft>
                        <a:buClr>
                          <a:schemeClr val="dk1"/>
                        </a:buClr>
                        <a:buSzPts val="1100"/>
                        <a:buFont typeface="Arial"/>
                        <a:buNone/>
                      </a:pPr>
                      <a:r>
                        <a:rPr lang="en-GB" sz="1200" b="1" u="sng">
                          <a:solidFill>
                            <a:srgbClr val="0097A7"/>
                          </a:solidFill>
                          <a:hlinkClick r:id="rId20" action="ppaction://hlinksldjump">
                            <a:extLst>
                              <a:ext uri="{A12FA001-AC4F-418D-AE19-62706E023703}">
                                <ahyp:hlinkClr xmlns:ahyp="http://schemas.microsoft.com/office/drawing/2018/hyperlinkcolor" val="tx"/>
                              </a:ext>
                            </a:extLst>
                          </a:hlinkClick>
                        </a:rPr>
                        <a:t>2017</a:t>
                      </a:r>
                      <a:r>
                        <a:rPr lang="en-GB" sz="1200" u="sng">
                          <a:solidFill>
                            <a:srgbClr val="0097A7"/>
                          </a:solidFill>
                          <a:hlinkClick r:id="rId20" action="ppaction://hlinksldjump">
                            <a:extLst>
                              <a:ext uri="{A12FA001-AC4F-418D-AE19-62706E023703}">
                                <ahyp:hlinkClr xmlns:ahyp="http://schemas.microsoft.com/office/drawing/2018/hyperlinkcolor" val="tx"/>
                              </a:ext>
                            </a:extLst>
                          </a:hlinkClick>
                        </a:rPr>
                        <a:t> 2bii</a:t>
                      </a:r>
                      <a:r>
                        <a:rPr lang="en-GB" sz="1200">
                          <a:solidFill>
                            <a:srgbClr val="0097A7"/>
                          </a:solidFill>
                        </a:rPr>
                        <a:t>, </a:t>
                      </a:r>
                      <a:r>
                        <a:rPr lang="en-GB" sz="1200" b="1" u="sng">
                          <a:solidFill>
                            <a:srgbClr val="0097A7"/>
                          </a:solidFill>
                          <a:hlinkClick r:id="rId21" action="ppaction://hlinksldjump">
                            <a:extLst>
                              <a:ext uri="{A12FA001-AC4F-418D-AE19-62706E023703}">
                                <ahyp:hlinkClr xmlns:ahyp="http://schemas.microsoft.com/office/drawing/2018/hyperlinkcolor" val="tx"/>
                              </a:ext>
                            </a:extLst>
                          </a:hlinkClick>
                        </a:rPr>
                        <a:t>SPQ</a:t>
                      </a:r>
                      <a:r>
                        <a:rPr lang="en-GB" sz="1200" u="sng">
                          <a:solidFill>
                            <a:srgbClr val="0097A7"/>
                          </a:solidFill>
                          <a:hlinkClick r:id="rId21" action="ppaction://hlinksldjump">
                            <a:extLst>
                              <a:ext uri="{A12FA001-AC4F-418D-AE19-62706E023703}">
                                <ahyp:hlinkClr xmlns:ahyp="http://schemas.microsoft.com/office/drawing/2018/hyperlinkcolor" val="tx"/>
                              </a:ext>
                            </a:extLst>
                          </a:hlinkClick>
                        </a:rPr>
                        <a:t> 5b</a:t>
                      </a:r>
                      <a:r>
                        <a:rPr lang="en-GB" sz="1200">
                          <a:solidFill>
                            <a:srgbClr val="0097A7"/>
                          </a:solidFill>
                        </a:rPr>
                        <a:t>, </a:t>
                      </a:r>
                      <a:r>
                        <a:rPr lang="en-GB" sz="1200" b="1" u="sng">
                          <a:solidFill>
                            <a:srgbClr val="0097A7"/>
                          </a:solidFill>
                          <a:hlinkClick r:id="rId22" action="ppaction://hlinksldjump">
                            <a:extLst>
                              <a:ext uri="{A12FA001-AC4F-418D-AE19-62706E023703}">
                                <ahyp:hlinkClr xmlns:ahyp="http://schemas.microsoft.com/office/drawing/2018/hyperlinkcolor" val="tx"/>
                              </a:ext>
                            </a:extLst>
                          </a:hlinkClick>
                        </a:rPr>
                        <a:t>2019 </a:t>
                      </a:r>
                      <a:r>
                        <a:rPr lang="en-GB" sz="1200" u="sng">
                          <a:solidFill>
                            <a:srgbClr val="0097A7"/>
                          </a:solidFill>
                          <a:hlinkClick r:id="rId22" action="ppaction://hlinksldjump">
                            <a:extLst>
                              <a:ext uri="{A12FA001-AC4F-418D-AE19-62706E023703}">
                                <ahyp:hlinkClr xmlns:ahyp="http://schemas.microsoft.com/office/drawing/2018/hyperlinkcolor" val="tx"/>
                              </a:ext>
                            </a:extLst>
                          </a:hlinkClick>
                        </a:rPr>
                        <a:t>6bii</a:t>
                      </a:r>
                      <a:r>
                        <a:rPr lang="en-GB" sz="1200">
                          <a:solidFill>
                            <a:srgbClr val="0097A7"/>
                          </a:solidFill>
                        </a:rPr>
                        <a:t>, </a:t>
                      </a:r>
                      <a:endParaRPr b="1">
                        <a:solidFill>
                          <a:srgbClr val="0097A7"/>
                        </a:solidFill>
                      </a:endParaRPr>
                    </a:p>
                  </a:txBody>
                  <a:tcPr marL="91425" marR="91425" marT="91425" marB="91425">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4"/>
                  </a:ext>
                </a:extLst>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72"/>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821" name="Google Shape;821;p72"/>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2017 MC </a:t>
            </a:r>
            <a:r>
              <a:rPr lang="en-GB">
                <a:solidFill>
                  <a:schemeClr val="dk1"/>
                </a:solidFill>
              </a:rPr>
              <a:t>Q5</a:t>
            </a:r>
            <a:endParaRPr/>
          </a:p>
        </p:txBody>
      </p:sp>
      <p:sp>
        <p:nvSpPr>
          <p:cNvPr id="822" name="Google Shape;822;p7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823" name="Google Shape;823;p72"/>
          <p:cNvSpPr txBox="1"/>
          <p:nvPr/>
        </p:nvSpPr>
        <p:spPr>
          <a:xfrm>
            <a:off x="311700" y="1124650"/>
            <a:ext cx="4572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Five students each carry out an experiment to determine the specific heat capacity of copper. The setup used by each student is shown.</a:t>
            </a:r>
            <a:endParaRPr/>
          </a:p>
        </p:txBody>
      </p:sp>
      <p:sp>
        <p:nvSpPr>
          <p:cNvPr id="824" name="Google Shape;824;p72"/>
          <p:cNvSpPr txBox="1"/>
          <p:nvPr/>
        </p:nvSpPr>
        <p:spPr>
          <a:xfrm>
            <a:off x="4951075" y="1124650"/>
            <a:ext cx="38139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The student with the setup that would allow the most accurate value for the specific heat capacity of copper to be determined is</a:t>
            </a:r>
            <a:endParaRPr>
              <a:solidFill>
                <a:schemeClr val="dk1"/>
              </a:solidFill>
            </a:endParaRPr>
          </a:p>
        </p:txBody>
      </p:sp>
      <p:pic>
        <p:nvPicPr>
          <p:cNvPr id="825" name="Google Shape;825;p72"/>
          <p:cNvPicPr preferRelativeResize="0"/>
          <p:nvPr/>
        </p:nvPicPr>
        <p:blipFill>
          <a:blip r:embed="rId4">
            <a:alphaModFix/>
          </a:blip>
          <a:stretch>
            <a:fillRect/>
          </a:stretch>
        </p:blipFill>
        <p:spPr>
          <a:xfrm>
            <a:off x="311700" y="1955950"/>
            <a:ext cx="3869775" cy="3103725"/>
          </a:xfrm>
          <a:prstGeom prst="rect">
            <a:avLst/>
          </a:prstGeom>
          <a:noFill/>
          <a:ln>
            <a:noFill/>
          </a:ln>
        </p:spPr>
      </p:pic>
      <p:sp>
        <p:nvSpPr>
          <p:cNvPr id="826" name="Google Shape;826;p72"/>
          <p:cNvSpPr/>
          <p:nvPr/>
        </p:nvSpPr>
        <p:spPr>
          <a:xfrm>
            <a:off x="6879475" y="2617775"/>
            <a:ext cx="1885500" cy="3693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27" name="Google Shape;827;p72"/>
          <p:cNvPicPr preferRelativeResize="0"/>
          <p:nvPr/>
        </p:nvPicPr>
        <p:blipFill>
          <a:blip r:embed="rId5">
            <a:alphaModFix/>
          </a:blip>
          <a:stretch>
            <a:fillRect/>
          </a:stretch>
        </p:blipFill>
        <p:spPr>
          <a:xfrm>
            <a:off x="4181475" y="3518200"/>
            <a:ext cx="2060250" cy="1541474"/>
          </a:xfrm>
          <a:prstGeom prst="rect">
            <a:avLst/>
          </a:prstGeom>
          <a:noFill/>
          <a:ln>
            <a:noFill/>
          </a:ln>
        </p:spPr>
      </p:pic>
      <p:pic>
        <p:nvPicPr>
          <p:cNvPr id="828" name="Google Shape;828;p72"/>
          <p:cNvPicPr preferRelativeResize="0"/>
          <p:nvPr/>
        </p:nvPicPr>
        <p:blipFill>
          <a:blip r:embed="rId6">
            <a:alphaModFix/>
          </a:blip>
          <a:stretch>
            <a:fillRect/>
          </a:stretch>
        </p:blipFill>
        <p:spPr>
          <a:xfrm>
            <a:off x="7056702" y="2265099"/>
            <a:ext cx="1531050" cy="1763450"/>
          </a:xfrm>
          <a:prstGeom prst="rect">
            <a:avLst/>
          </a:prstGeom>
          <a:noFill/>
          <a:ln>
            <a:noFill/>
          </a:ln>
        </p:spPr>
      </p:pic>
      <p:sp>
        <p:nvSpPr>
          <p:cNvPr id="829" name="Google Shape;829;p72"/>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000" i="1">
                <a:solidFill>
                  <a:schemeClr val="dk1"/>
                </a:solidFill>
              </a:rPr>
              <a:t>Specific heat capacity</a:t>
            </a:r>
            <a:endParaRPr sz="1000" i="1"/>
          </a:p>
        </p:txBody>
      </p:sp>
      <p:pic>
        <p:nvPicPr>
          <p:cNvPr id="830" name="Google Shape;830;p72">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p73"/>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836" name="Google Shape;836;p73"/>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2018 </a:t>
            </a:r>
            <a:r>
              <a:rPr lang="en-GB">
                <a:solidFill>
                  <a:schemeClr val="dk1"/>
                </a:solidFill>
              </a:rPr>
              <a:t>Q8a</a:t>
            </a:r>
            <a:endParaRPr b="1">
              <a:solidFill>
                <a:schemeClr val="dk1"/>
              </a:solidFill>
            </a:endParaRPr>
          </a:p>
        </p:txBody>
      </p:sp>
      <p:sp>
        <p:nvSpPr>
          <p:cNvPr id="837" name="Google Shape;837;p7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838" name="Google Shape;838;p73"/>
          <p:cNvSpPr txBox="1"/>
          <p:nvPr/>
        </p:nvSpPr>
        <p:spPr>
          <a:xfrm>
            <a:off x="311700" y="1124650"/>
            <a:ext cx="42603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carries out an experiment, using the apparatus shown, to determine a value for the specific heat capacity of water.</a:t>
            </a:r>
            <a:endParaRPr/>
          </a:p>
        </p:txBody>
      </p:sp>
      <p:pic>
        <p:nvPicPr>
          <p:cNvPr id="839" name="Google Shape;839;p73"/>
          <p:cNvPicPr preferRelativeResize="0"/>
          <p:nvPr/>
        </p:nvPicPr>
        <p:blipFill>
          <a:blip r:embed="rId4">
            <a:alphaModFix/>
          </a:blip>
          <a:stretch>
            <a:fillRect/>
          </a:stretch>
        </p:blipFill>
        <p:spPr>
          <a:xfrm>
            <a:off x="311700" y="1955950"/>
            <a:ext cx="3169025" cy="1630951"/>
          </a:xfrm>
          <a:prstGeom prst="rect">
            <a:avLst/>
          </a:prstGeom>
          <a:noFill/>
          <a:ln>
            <a:noFill/>
          </a:ln>
        </p:spPr>
      </p:pic>
      <p:sp>
        <p:nvSpPr>
          <p:cNvPr id="840" name="Google Shape;840;p73"/>
          <p:cNvSpPr txBox="1"/>
          <p:nvPr/>
        </p:nvSpPr>
        <p:spPr>
          <a:xfrm>
            <a:off x="4498025" y="1955950"/>
            <a:ext cx="14082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records these measurements.</a:t>
            </a:r>
            <a:endParaRPr/>
          </a:p>
        </p:txBody>
      </p:sp>
      <p:sp>
        <p:nvSpPr>
          <p:cNvPr id="841" name="Google Shape;841;p73"/>
          <p:cNvSpPr txBox="1"/>
          <p:nvPr/>
        </p:nvSpPr>
        <p:spPr>
          <a:xfrm>
            <a:off x="311700" y="3739300"/>
            <a:ext cx="35763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The student switches on the power supply and the immersion heater heats the water.</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The joulemeter measures the energy supplied to the immersion heater.</a:t>
            </a:r>
            <a:endParaRPr/>
          </a:p>
        </p:txBody>
      </p:sp>
      <p:pic>
        <p:nvPicPr>
          <p:cNvPr id="842" name="Google Shape;842;p73"/>
          <p:cNvPicPr preferRelativeResize="0"/>
          <p:nvPr/>
        </p:nvPicPr>
        <p:blipFill>
          <a:blip r:embed="rId5">
            <a:alphaModFix/>
          </a:blip>
          <a:stretch>
            <a:fillRect/>
          </a:stretch>
        </p:blipFill>
        <p:spPr>
          <a:xfrm>
            <a:off x="5376802" y="1142362"/>
            <a:ext cx="3261823" cy="1630950"/>
          </a:xfrm>
          <a:prstGeom prst="rect">
            <a:avLst/>
          </a:prstGeom>
          <a:noFill/>
          <a:ln>
            <a:noFill/>
          </a:ln>
        </p:spPr>
      </p:pic>
      <p:sp>
        <p:nvSpPr>
          <p:cNvPr id="843" name="Google Shape;843;p73"/>
          <p:cNvSpPr/>
          <p:nvPr/>
        </p:nvSpPr>
        <p:spPr>
          <a:xfrm>
            <a:off x="4498025" y="2831150"/>
            <a:ext cx="4140600" cy="2172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Calculate the specific heat capacity.</a:t>
            </a:r>
            <a:endParaRPr/>
          </a:p>
          <a:p>
            <a:pPr marL="457200" lvl="0" indent="0" algn="l" rtl="0">
              <a:spcBef>
                <a:spcPts val="0"/>
              </a:spcBef>
              <a:spcAft>
                <a:spcPts val="0"/>
              </a:spcAft>
              <a:buNone/>
            </a:pPr>
            <a:endParaRPr/>
          </a:p>
          <a:p>
            <a:pPr marL="457200" lvl="0" indent="0" algn="l" rtl="0">
              <a:spcBef>
                <a:spcPts val="0"/>
              </a:spcBef>
              <a:spcAft>
                <a:spcPts val="0"/>
              </a:spcAft>
              <a:buNone/>
            </a:pPr>
            <a:endParaRPr/>
          </a:p>
          <a:p>
            <a:pPr marL="457200" lvl="0" indent="-317500" algn="l" rtl="0">
              <a:spcBef>
                <a:spcPts val="0"/>
              </a:spcBef>
              <a:spcAft>
                <a:spcPts val="0"/>
              </a:spcAft>
              <a:buSzPts val="1400"/>
              <a:buChar char="●"/>
            </a:pPr>
            <a:r>
              <a:rPr lang="en-GB"/>
              <a:t>Why is the value different from the data sheet value?</a:t>
            </a:r>
            <a:endParaRPr/>
          </a:p>
          <a:p>
            <a:pPr marL="457200" lvl="0" indent="0" algn="l" rtl="0">
              <a:spcBef>
                <a:spcPts val="1000"/>
              </a:spcBef>
              <a:spcAft>
                <a:spcPts val="0"/>
              </a:spcAft>
              <a:buNone/>
            </a:pPr>
            <a:endParaRPr/>
          </a:p>
          <a:p>
            <a:pPr marL="457200" lvl="0" indent="-317500" algn="l" rtl="0">
              <a:spcBef>
                <a:spcPts val="0"/>
              </a:spcBef>
              <a:spcAft>
                <a:spcPts val="0"/>
              </a:spcAft>
              <a:buSzPts val="1400"/>
              <a:buChar char="●"/>
            </a:pPr>
            <a:r>
              <a:rPr lang="en-GB"/>
              <a:t>For how long is the immersion heater on in this experiment?</a:t>
            </a:r>
            <a:endParaRPr/>
          </a:p>
        </p:txBody>
      </p:sp>
      <p:sp>
        <p:nvSpPr>
          <p:cNvPr id="844" name="Google Shape;844;p73"/>
          <p:cNvSpPr txBox="1"/>
          <p:nvPr/>
        </p:nvSpPr>
        <p:spPr>
          <a:xfrm>
            <a:off x="8020406" y="4763021"/>
            <a:ext cx="530400" cy="215400"/>
          </a:xfrm>
          <a:prstGeom prst="rect">
            <a:avLst/>
          </a:prstGeom>
          <a:solidFill>
            <a:srgbClr val="C9DAF8"/>
          </a:solidFill>
          <a:ln>
            <a:noFill/>
          </a:ln>
        </p:spPr>
        <p:txBody>
          <a:bodyPr spcFirstLastPara="1" wrap="square" lIns="0" tIns="0" rIns="0" bIns="0" anchor="t" anchorCtr="0">
            <a:spAutoFit/>
          </a:bodyPr>
          <a:lstStyle/>
          <a:p>
            <a:pPr marL="0" lvl="0" indent="0" algn="ctr" rtl="0">
              <a:spcBef>
                <a:spcPts val="0"/>
              </a:spcBef>
              <a:spcAft>
                <a:spcPts val="0"/>
              </a:spcAft>
              <a:buNone/>
            </a:pPr>
            <a:r>
              <a:rPr lang="en-GB" b="1"/>
              <a:t>450 s</a:t>
            </a:r>
            <a:endParaRPr b="1"/>
          </a:p>
        </p:txBody>
      </p:sp>
      <p:sp>
        <p:nvSpPr>
          <p:cNvPr id="845" name="Google Shape;845;p73"/>
          <p:cNvSpPr txBox="1"/>
          <p:nvPr/>
        </p:nvSpPr>
        <p:spPr>
          <a:xfrm>
            <a:off x="7234675" y="3386450"/>
            <a:ext cx="1293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5 400 Jkg</a:t>
            </a:r>
            <a:r>
              <a:rPr lang="en-GB" b="1" baseline="30000"/>
              <a:t>-1</a:t>
            </a:r>
            <a:r>
              <a:rPr lang="en-GB" b="1"/>
              <a:t>°C</a:t>
            </a:r>
            <a:r>
              <a:rPr lang="en-GB" b="1" baseline="30000"/>
              <a:t>-1</a:t>
            </a:r>
            <a:r>
              <a:rPr lang="en-GB" b="1"/>
              <a:t> </a:t>
            </a:r>
            <a:endParaRPr b="1"/>
          </a:p>
        </p:txBody>
      </p:sp>
      <p:sp>
        <p:nvSpPr>
          <p:cNvPr id="846" name="Google Shape;846;p73"/>
          <p:cNvSpPr txBox="1"/>
          <p:nvPr/>
        </p:nvSpPr>
        <p:spPr>
          <a:xfrm>
            <a:off x="6485700" y="4021775"/>
            <a:ext cx="2042100" cy="431100"/>
          </a:xfrm>
          <a:prstGeom prst="rect">
            <a:avLst/>
          </a:prstGeom>
          <a:solidFill>
            <a:srgbClr val="C9DAF8"/>
          </a:solidFill>
          <a:ln>
            <a:noFill/>
          </a:ln>
        </p:spPr>
        <p:txBody>
          <a:bodyPr spcFirstLastPara="1" wrap="square" lIns="0" tIns="0" rIns="0" bIns="0" anchor="t" anchorCtr="0">
            <a:spAutoFit/>
          </a:bodyPr>
          <a:lstStyle/>
          <a:p>
            <a:pPr marL="0" lvl="0" indent="0" algn="ctr" rtl="0">
              <a:spcBef>
                <a:spcPts val="0"/>
              </a:spcBef>
              <a:spcAft>
                <a:spcPts val="0"/>
              </a:spcAft>
              <a:buNone/>
            </a:pPr>
            <a:r>
              <a:rPr lang="en-GB" b="1"/>
              <a:t>Heat</a:t>
            </a:r>
            <a:r>
              <a:rPr lang="en-GB"/>
              <a:t> (energy) is </a:t>
            </a:r>
            <a:r>
              <a:rPr lang="en-GB" b="1"/>
              <a:t>lost</a:t>
            </a:r>
            <a:r>
              <a:rPr lang="en-GB"/>
              <a:t> to the </a:t>
            </a:r>
            <a:r>
              <a:rPr lang="en-GB" b="1"/>
              <a:t>surroundings</a:t>
            </a:r>
            <a:r>
              <a:rPr lang="en-GB"/>
              <a:t>/to air.</a:t>
            </a:r>
            <a:endParaRPr/>
          </a:p>
        </p:txBody>
      </p:sp>
      <p:sp>
        <p:nvSpPr>
          <p:cNvPr id="847" name="Google Shape;847;p73"/>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000" i="1">
                <a:solidFill>
                  <a:schemeClr val="dk1"/>
                </a:solidFill>
              </a:rPr>
              <a:t>Specific heat capacity</a:t>
            </a:r>
            <a:endParaRPr sz="1000" i="1"/>
          </a:p>
        </p:txBody>
      </p:sp>
      <p:sp>
        <p:nvSpPr>
          <p:cNvPr id="848" name="Google Shape;848;p73"/>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6" action="ppaction://hlinksldjump"/>
              </a:rPr>
              <a:t>Relationship sheet</a:t>
            </a:r>
            <a:endParaRPr sz="1000">
              <a:solidFill>
                <a:schemeClr val="dk2"/>
              </a:solidFill>
            </a:endParaRPr>
          </a:p>
        </p:txBody>
      </p:sp>
      <p:pic>
        <p:nvPicPr>
          <p:cNvPr id="849" name="Google Shape;849;p73">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74"/>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855" name="Google Shape;855;p74"/>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2023 </a:t>
            </a:r>
            <a:r>
              <a:rPr lang="en-GB">
                <a:solidFill>
                  <a:schemeClr val="dk1"/>
                </a:solidFill>
              </a:rPr>
              <a:t>MC</a:t>
            </a:r>
            <a:r>
              <a:rPr lang="en-GB" b="1">
                <a:solidFill>
                  <a:schemeClr val="dk1"/>
                </a:solidFill>
              </a:rPr>
              <a:t> </a:t>
            </a:r>
            <a:r>
              <a:rPr lang="en-GB">
                <a:solidFill>
                  <a:schemeClr val="dk1"/>
                </a:solidFill>
              </a:rPr>
              <a:t>Q16</a:t>
            </a:r>
            <a:endParaRPr/>
          </a:p>
        </p:txBody>
      </p:sp>
      <p:sp>
        <p:nvSpPr>
          <p:cNvPr id="856" name="Google Shape;856;p7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857" name="Google Shape;857;p74"/>
          <p:cNvSpPr txBox="1"/>
          <p:nvPr/>
        </p:nvSpPr>
        <p:spPr>
          <a:xfrm>
            <a:off x="311700" y="1124650"/>
            <a:ext cx="42603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carries out an experiment to determine the specific heat capacity of copper using the apparatus shown.</a:t>
            </a:r>
            <a:endParaRPr/>
          </a:p>
        </p:txBody>
      </p:sp>
      <p:sp>
        <p:nvSpPr>
          <p:cNvPr id="858" name="Google Shape;858;p74"/>
          <p:cNvSpPr txBox="1"/>
          <p:nvPr/>
        </p:nvSpPr>
        <p:spPr>
          <a:xfrm>
            <a:off x="311700" y="2047275"/>
            <a:ext cx="4536000" cy="270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The student switches on the power supply and the electrical heater heats the block of copper. The joulemeter measures the energy supplied to the electrical heater.</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The student suggests the following measurements should also be made: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I The mass of the block of copper.</a:t>
            </a:r>
            <a:endParaRPr>
              <a:solidFill>
                <a:schemeClr val="dk1"/>
              </a:solidFill>
            </a:endParaRPr>
          </a:p>
          <a:p>
            <a:pPr marL="0" lvl="0" indent="0" algn="l" rtl="0">
              <a:spcBef>
                <a:spcPts val="600"/>
              </a:spcBef>
              <a:spcAft>
                <a:spcPts val="0"/>
              </a:spcAft>
              <a:buNone/>
            </a:pPr>
            <a:r>
              <a:rPr lang="en-GB">
                <a:solidFill>
                  <a:schemeClr val="dk1"/>
                </a:solidFill>
              </a:rPr>
              <a:t>II The initial and final readings on the thermometer.</a:t>
            </a:r>
            <a:endParaRPr>
              <a:solidFill>
                <a:schemeClr val="dk1"/>
              </a:solidFill>
            </a:endParaRPr>
          </a:p>
          <a:p>
            <a:pPr marL="0" lvl="0" indent="0" algn="l" rtl="0">
              <a:spcBef>
                <a:spcPts val="600"/>
              </a:spcBef>
              <a:spcAft>
                <a:spcPts val="600"/>
              </a:spcAft>
              <a:buNone/>
            </a:pPr>
            <a:r>
              <a:rPr lang="en-GB">
                <a:solidFill>
                  <a:schemeClr val="dk1"/>
                </a:solidFill>
              </a:rPr>
              <a:t>III The power rating of the electrical heater.</a:t>
            </a:r>
            <a:endParaRPr>
              <a:solidFill>
                <a:schemeClr val="dk1"/>
              </a:solidFill>
            </a:endParaRPr>
          </a:p>
        </p:txBody>
      </p:sp>
      <p:pic>
        <p:nvPicPr>
          <p:cNvPr id="859" name="Google Shape;859;p74"/>
          <p:cNvPicPr preferRelativeResize="0"/>
          <p:nvPr/>
        </p:nvPicPr>
        <p:blipFill>
          <a:blip r:embed="rId4">
            <a:alphaModFix/>
          </a:blip>
          <a:stretch>
            <a:fillRect/>
          </a:stretch>
        </p:blipFill>
        <p:spPr>
          <a:xfrm>
            <a:off x="5000113" y="777475"/>
            <a:ext cx="3247926" cy="2205899"/>
          </a:xfrm>
          <a:prstGeom prst="rect">
            <a:avLst/>
          </a:prstGeom>
          <a:noFill/>
          <a:ln>
            <a:noFill/>
          </a:ln>
        </p:spPr>
      </p:pic>
      <p:sp>
        <p:nvSpPr>
          <p:cNvPr id="860" name="Google Shape;860;p74"/>
          <p:cNvSpPr txBox="1"/>
          <p:nvPr/>
        </p:nvSpPr>
        <p:spPr>
          <a:xfrm>
            <a:off x="4847700" y="2983376"/>
            <a:ext cx="40896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Which of these measurements must be made to determine the specific heat capacity of copper?</a:t>
            </a:r>
            <a:endParaRPr/>
          </a:p>
        </p:txBody>
      </p:sp>
      <p:sp>
        <p:nvSpPr>
          <p:cNvPr id="861" name="Google Shape;861;p74"/>
          <p:cNvSpPr/>
          <p:nvPr/>
        </p:nvSpPr>
        <p:spPr>
          <a:xfrm>
            <a:off x="5000125" y="4182850"/>
            <a:ext cx="1587300" cy="3042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62" name="Google Shape;862;p74"/>
          <p:cNvPicPr preferRelativeResize="0"/>
          <p:nvPr/>
        </p:nvPicPr>
        <p:blipFill>
          <a:blip r:embed="rId5">
            <a:alphaModFix/>
          </a:blip>
          <a:stretch>
            <a:fillRect/>
          </a:stretch>
        </p:blipFill>
        <p:spPr>
          <a:xfrm>
            <a:off x="5000125" y="3598976"/>
            <a:ext cx="1616925" cy="1471950"/>
          </a:xfrm>
          <a:prstGeom prst="rect">
            <a:avLst/>
          </a:prstGeom>
          <a:noFill/>
          <a:ln>
            <a:noFill/>
          </a:ln>
        </p:spPr>
      </p:pic>
      <p:sp>
        <p:nvSpPr>
          <p:cNvPr id="863" name="Google Shape;863;p74"/>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000" i="1">
                <a:solidFill>
                  <a:schemeClr val="dk1"/>
                </a:solidFill>
              </a:rPr>
              <a:t>Specific heat capacity</a:t>
            </a:r>
            <a:endParaRPr sz="1000" i="1"/>
          </a:p>
        </p:txBody>
      </p:sp>
      <p:pic>
        <p:nvPicPr>
          <p:cNvPr id="864" name="Google Shape;864;p74">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75"/>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870" name="Google Shape;870;p75"/>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2024 </a:t>
            </a:r>
            <a:r>
              <a:rPr lang="en-GB">
                <a:solidFill>
                  <a:schemeClr val="dk1"/>
                </a:solidFill>
              </a:rPr>
              <a:t>MC</a:t>
            </a:r>
            <a:r>
              <a:rPr lang="en-GB" b="1">
                <a:solidFill>
                  <a:schemeClr val="dk1"/>
                </a:solidFill>
              </a:rPr>
              <a:t> </a:t>
            </a:r>
            <a:r>
              <a:rPr lang="en-GB">
                <a:solidFill>
                  <a:schemeClr val="dk1"/>
                </a:solidFill>
              </a:rPr>
              <a:t>Q15</a:t>
            </a:r>
            <a:endParaRPr/>
          </a:p>
        </p:txBody>
      </p:sp>
      <p:sp>
        <p:nvSpPr>
          <p:cNvPr id="871" name="Google Shape;871;p7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872" name="Google Shape;872;p75"/>
          <p:cNvSpPr txBox="1"/>
          <p:nvPr/>
        </p:nvSpPr>
        <p:spPr>
          <a:xfrm>
            <a:off x="311700" y="1021263"/>
            <a:ext cx="42603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A student carries out an experiment to determine the specific heat capacity of copper. The setup used by the student is shown.</a:t>
            </a:r>
            <a:endParaRPr/>
          </a:p>
          <a:p>
            <a:pPr marL="0" lvl="0" indent="0" algn="l" rtl="0">
              <a:spcBef>
                <a:spcPts val="0"/>
              </a:spcBef>
              <a:spcAft>
                <a:spcPts val="0"/>
              </a:spcAft>
              <a:buNone/>
            </a:pPr>
            <a:endParaRPr/>
          </a:p>
        </p:txBody>
      </p:sp>
      <p:sp>
        <p:nvSpPr>
          <p:cNvPr id="873" name="Google Shape;873;p75"/>
          <p:cNvSpPr/>
          <p:nvPr/>
        </p:nvSpPr>
        <p:spPr>
          <a:xfrm>
            <a:off x="3090975" y="3678150"/>
            <a:ext cx="3835500" cy="304200"/>
          </a:xfrm>
          <a:prstGeom prst="rect">
            <a:avLst/>
          </a:prstGeom>
          <a:solidFill>
            <a:srgbClr val="D3E3F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74" name="Google Shape;874;p75"/>
          <p:cNvPicPr preferRelativeResize="0"/>
          <p:nvPr/>
        </p:nvPicPr>
        <p:blipFill>
          <a:blip r:embed="rId4">
            <a:alphaModFix/>
          </a:blip>
          <a:stretch>
            <a:fillRect/>
          </a:stretch>
        </p:blipFill>
        <p:spPr>
          <a:xfrm>
            <a:off x="3090975" y="3410025"/>
            <a:ext cx="5568375" cy="1450775"/>
          </a:xfrm>
          <a:prstGeom prst="rect">
            <a:avLst/>
          </a:prstGeom>
          <a:noFill/>
          <a:ln>
            <a:noFill/>
          </a:ln>
        </p:spPr>
      </p:pic>
      <p:sp>
        <p:nvSpPr>
          <p:cNvPr id="875" name="Google Shape;875;p75"/>
          <p:cNvSpPr txBox="1"/>
          <p:nvPr/>
        </p:nvSpPr>
        <p:spPr>
          <a:xfrm>
            <a:off x="382900" y="3686325"/>
            <a:ext cx="22209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Which of the following changes would improve the accuracy of this experiment?</a:t>
            </a:r>
            <a:endParaRPr/>
          </a:p>
        </p:txBody>
      </p:sp>
      <p:pic>
        <p:nvPicPr>
          <p:cNvPr id="876" name="Google Shape;876;p75"/>
          <p:cNvPicPr preferRelativeResize="0"/>
          <p:nvPr/>
        </p:nvPicPr>
        <p:blipFill>
          <a:blip r:embed="rId5">
            <a:alphaModFix/>
          </a:blip>
          <a:stretch>
            <a:fillRect/>
          </a:stretch>
        </p:blipFill>
        <p:spPr>
          <a:xfrm>
            <a:off x="4572002" y="961140"/>
            <a:ext cx="4352100" cy="2230732"/>
          </a:xfrm>
          <a:prstGeom prst="rect">
            <a:avLst/>
          </a:prstGeom>
          <a:noFill/>
          <a:ln>
            <a:noFill/>
          </a:ln>
        </p:spPr>
      </p:pic>
      <p:sp>
        <p:nvSpPr>
          <p:cNvPr id="877" name="Google Shape;877;p75"/>
          <p:cNvSpPr txBox="1"/>
          <p:nvPr/>
        </p:nvSpPr>
        <p:spPr>
          <a:xfrm>
            <a:off x="311700" y="1874700"/>
            <a:ext cx="41814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heats the copper block for 5 minutes.</a:t>
            </a:r>
            <a:endParaRPr/>
          </a:p>
          <a:p>
            <a:pPr marL="0" lvl="0" indent="0" algn="l" rtl="0">
              <a:spcBef>
                <a:spcPts val="0"/>
              </a:spcBef>
              <a:spcAft>
                <a:spcPts val="0"/>
              </a:spcAft>
              <a:buNone/>
            </a:pPr>
            <a:endParaRPr/>
          </a:p>
          <a:p>
            <a:pPr marL="0" lvl="0" indent="0" algn="l" rtl="0">
              <a:spcBef>
                <a:spcPts val="0"/>
              </a:spcBef>
              <a:spcAft>
                <a:spcPts val="0"/>
              </a:spcAft>
              <a:buNone/>
            </a:pPr>
            <a:r>
              <a:rPr lang="en-GB"/>
              <a:t>The temperature of the block increases by 14 °C.</a:t>
            </a:r>
            <a:endParaRPr/>
          </a:p>
          <a:p>
            <a:pPr marL="0" lvl="0" indent="0" algn="l" rtl="0">
              <a:spcBef>
                <a:spcPts val="0"/>
              </a:spcBef>
              <a:spcAft>
                <a:spcPts val="0"/>
              </a:spcAft>
              <a:buNone/>
            </a:pPr>
            <a:endParaRPr/>
          </a:p>
          <a:p>
            <a:pPr marL="0" lvl="0" indent="0" algn="l" rtl="0">
              <a:spcBef>
                <a:spcPts val="0"/>
              </a:spcBef>
              <a:spcAft>
                <a:spcPts val="0"/>
              </a:spcAft>
              <a:buNone/>
            </a:pPr>
            <a:r>
              <a:rPr lang="en-GB"/>
              <a:t>The value of the specific heat capacity of copper determined by the student using this method is found to be inaccurate.</a:t>
            </a:r>
            <a:endParaRPr/>
          </a:p>
        </p:txBody>
      </p:sp>
      <p:sp>
        <p:nvSpPr>
          <p:cNvPr id="878" name="Google Shape;878;p75"/>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Specific heat capacity</a:t>
            </a:r>
            <a:endParaRPr sz="1000" i="1"/>
          </a:p>
        </p:txBody>
      </p:sp>
      <p:pic>
        <p:nvPicPr>
          <p:cNvPr id="879" name="Google Shape;879;p75">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sp>
        <p:nvSpPr>
          <p:cNvPr id="884" name="Google Shape;884;p76"/>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885" name="Google Shape;885;p76"/>
          <p:cNvSpPr txBox="1"/>
          <p:nvPr/>
        </p:nvSpPr>
        <p:spPr>
          <a:xfrm>
            <a:off x="6587450" y="546725"/>
            <a:ext cx="1293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b="1">
                <a:solidFill>
                  <a:schemeClr val="dk1"/>
                </a:solidFill>
              </a:rPr>
              <a:t>2018 </a:t>
            </a:r>
            <a:r>
              <a:rPr lang="en-GB">
                <a:solidFill>
                  <a:schemeClr val="dk1"/>
                </a:solidFill>
              </a:rPr>
              <a:t>Q8c</a:t>
            </a:r>
            <a:endParaRPr/>
          </a:p>
        </p:txBody>
      </p:sp>
      <p:sp>
        <p:nvSpPr>
          <p:cNvPr id="886" name="Google Shape;886;p7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887" name="Google Shape;887;p76"/>
          <p:cNvSpPr txBox="1"/>
          <p:nvPr/>
        </p:nvSpPr>
        <p:spPr>
          <a:xfrm>
            <a:off x="311700" y="1289125"/>
            <a:ext cx="39396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then carries out a second experiment, using the apparatus shown, to determine a value for the specific latent heat of vaporisation of water.</a:t>
            </a:r>
            <a:endParaRPr/>
          </a:p>
        </p:txBody>
      </p:sp>
      <p:sp>
        <p:nvSpPr>
          <p:cNvPr id="888" name="Google Shape;888;p76"/>
          <p:cNvSpPr txBox="1"/>
          <p:nvPr/>
        </p:nvSpPr>
        <p:spPr>
          <a:xfrm>
            <a:off x="311700" y="2938600"/>
            <a:ext cx="4053600" cy="1908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Describe how this apparatus would be used to determine a value for the specific latent heat of vaporisation of water.</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Your description must include:</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 measurements made</a:t>
            </a:r>
            <a:endParaRPr>
              <a:solidFill>
                <a:schemeClr val="dk1"/>
              </a:solidFill>
            </a:endParaRPr>
          </a:p>
          <a:p>
            <a:pPr marL="0" lvl="0" indent="0" algn="l" rtl="0">
              <a:spcBef>
                <a:spcPts val="0"/>
              </a:spcBef>
              <a:spcAft>
                <a:spcPts val="0"/>
              </a:spcAft>
              <a:buNone/>
            </a:pPr>
            <a:r>
              <a:rPr lang="en-GB">
                <a:solidFill>
                  <a:schemeClr val="dk1"/>
                </a:solidFill>
              </a:rPr>
              <a:t>• any necessary calculations </a:t>
            </a:r>
            <a:r>
              <a:rPr lang="en-GB" b="1">
                <a:solidFill>
                  <a:schemeClr val="dk1"/>
                </a:solidFill>
              </a:rPr>
              <a:t>(3)</a:t>
            </a:r>
            <a:endParaRPr>
              <a:solidFill>
                <a:schemeClr val="dk1"/>
              </a:solidFill>
            </a:endParaRPr>
          </a:p>
        </p:txBody>
      </p:sp>
      <p:pic>
        <p:nvPicPr>
          <p:cNvPr id="889" name="Google Shape;889;p76"/>
          <p:cNvPicPr preferRelativeResize="0"/>
          <p:nvPr/>
        </p:nvPicPr>
        <p:blipFill>
          <a:blip r:embed="rId4">
            <a:alphaModFix/>
          </a:blip>
          <a:stretch>
            <a:fillRect/>
          </a:stretch>
        </p:blipFill>
        <p:spPr>
          <a:xfrm>
            <a:off x="4721260" y="1143924"/>
            <a:ext cx="4189839" cy="2526187"/>
          </a:xfrm>
          <a:prstGeom prst="rect">
            <a:avLst/>
          </a:prstGeom>
          <a:noFill/>
          <a:ln>
            <a:noFill/>
          </a:ln>
        </p:spPr>
      </p:pic>
      <p:sp>
        <p:nvSpPr>
          <p:cNvPr id="890" name="Google Shape;890;p76"/>
          <p:cNvSpPr txBox="1"/>
          <p:nvPr/>
        </p:nvSpPr>
        <p:spPr>
          <a:xfrm>
            <a:off x="5000425" y="3898000"/>
            <a:ext cx="3631500" cy="949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a:solidFill>
                  <a:schemeClr val="dk1"/>
                </a:solidFill>
              </a:rPr>
              <a:t>(Measure the) </a:t>
            </a:r>
            <a:r>
              <a:rPr lang="en-GB" sz="1100" b="1">
                <a:solidFill>
                  <a:schemeClr val="dk1"/>
                </a:solidFill>
              </a:rPr>
              <a:t>mass</a:t>
            </a:r>
            <a:r>
              <a:rPr lang="en-GB" sz="1100">
                <a:solidFill>
                  <a:schemeClr val="dk1"/>
                </a:solidFill>
              </a:rPr>
              <a:t> of </a:t>
            </a:r>
            <a:r>
              <a:rPr lang="en-GB" sz="1100" b="1">
                <a:solidFill>
                  <a:schemeClr val="dk1"/>
                </a:solidFill>
              </a:rPr>
              <a:t>water</a:t>
            </a:r>
            <a:r>
              <a:rPr lang="en-GB" sz="1100">
                <a:solidFill>
                  <a:schemeClr val="dk1"/>
                </a:solidFill>
              </a:rPr>
              <a:t> </a:t>
            </a:r>
            <a:r>
              <a:rPr lang="en-GB" sz="1100" b="1">
                <a:solidFill>
                  <a:schemeClr val="dk1"/>
                </a:solidFill>
              </a:rPr>
              <a:t>evaporated</a:t>
            </a:r>
            <a:r>
              <a:rPr lang="en-GB" sz="1100">
                <a:solidFill>
                  <a:schemeClr val="dk1"/>
                </a:solidFill>
              </a:rPr>
              <a:t>.</a:t>
            </a:r>
            <a:r>
              <a:rPr lang="en-GB" sz="1100" b="1">
                <a:solidFill>
                  <a:schemeClr val="dk1"/>
                </a:solidFill>
              </a:rPr>
              <a:t> (1)</a:t>
            </a:r>
            <a:endParaRPr sz="1100" b="1">
              <a:solidFill>
                <a:schemeClr val="dk1"/>
              </a:solidFill>
            </a:endParaRPr>
          </a:p>
          <a:p>
            <a:pPr marL="0" lvl="0" indent="0" algn="l" rtl="0">
              <a:spcBef>
                <a:spcPts val="1000"/>
              </a:spcBef>
              <a:spcAft>
                <a:spcPts val="0"/>
              </a:spcAft>
              <a:buClr>
                <a:schemeClr val="dk1"/>
              </a:buClr>
              <a:buSzPts val="1100"/>
              <a:buFont typeface="Arial"/>
              <a:buNone/>
            </a:pPr>
            <a:r>
              <a:rPr lang="en-GB" sz="1100">
                <a:solidFill>
                  <a:schemeClr val="dk1"/>
                </a:solidFill>
              </a:rPr>
              <a:t>(Measure the) </a:t>
            </a:r>
            <a:r>
              <a:rPr lang="en-GB" sz="1100" b="1">
                <a:solidFill>
                  <a:schemeClr val="dk1"/>
                </a:solidFill>
              </a:rPr>
              <a:t>energy</a:t>
            </a:r>
            <a:r>
              <a:rPr lang="en-GB" sz="1100">
                <a:solidFill>
                  <a:schemeClr val="dk1"/>
                </a:solidFill>
              </a:rPr>
              <a:t> </a:t>
            </a:r>
            <a:r>
              <a:rPr lang="en-GB" sz="1100" b="1">
                <a:solidFill>
                  <a:schemeClr val="dk1"/>
                </a:solidFill>
              </a:rPr>
              <a:t>supplied</a:t>
            </a:r>
            <a:r>
              <a:rPr lang="en-GB" sz="1100">
                <a:solidFill>
                  <a:schemeClr val="dk1"/>
                </a:solidFill>
              </a:rPr>
              <a:t>.</a:t>
            </a:r>
            <a:r>
              <a:rPr lang="en-GB" sz="1100" b="1">
                <a:solidFill>
                  <a:schemeClr val="dk1"/>
                </a:solidFill>
              </a:rPr>
              <a:t> (1)</a:t>
            </a:r>
            <a:endParaRPr sz="1100" b="1">
              <a:solidFill>
                <a:schemeClr val="dk1"/>
              </a:solidFill>
            </a:endParaRPr>
          </a:p>
          <a:p>
            <a:pPr marL="0" lvl="0" indent="0" algn="l" rtl="0">
              <a:spcBef>
                <a:spcPts val="1000"/>
              </a:spcBef>
              <a:spcAft>
                <a:spcPts val="1000"/>
              </a:spcAft>
              <a:buNone/>
            </a:pPr>
            <a:r>
              <a:rPr lang="en-GB" sz="1100" b="1">
                <a:solidFill>
                  <a:schemeClr val="dk1"/>
                </a:solidFill>
              </a:rPr>
              <a:t>E</a:t>
            </a:r>
            <a:r>
              <a:rPr lang="en-GB" sz="1100" b="1" baseline="-25000">
                <a:solidFill>
                  <a:schemeClr val="dk1"/>
                </a:solidFill>
              </a:rPr>
              <a:t>h</a:t>
            </a:r>
            <a:r>
              <a:rPr lang="en-GB" sz="1100" b="1">
                <a:solidFill>
                  <a:schemeClr val="dk1"/>
                </a:solidFill>
              </a:rPr>
              <a:t> = ml</a:t>
            </a:r>
            <a:r>
              <a:rPr lang="en-GB" sz="1100">
                <a:solidFill>
                  <a:schemeClr val="dk1"/>
                </a:solidFill>
              </a:rPr>
              <a:t> </a:t>
            </a:r>
            <a:r>
              <a:rPr lang="en-GB" sz="1100" b="1">
                <a:solidFill>
                  <a:schemeClr val="dk1"/>
                </a:solidFill>
              </a:rPr>
              <a:t>(1)</a:t>
            </a:r>
            <a:endParaRPr sz="1100" b="1">
              <a:solidFill>
                <a:schemeClr val="dk1"/>
              </a:solidFill>
            </a:endParaRPr>
          </a:p>
        </p:txBody>
      </p:sp>
      <p:sp>
        <p:nvSpPr>
          <p:cNvPr id="891" name="Google Shape;891;p76"/>
          <p:cNvSpPr txBox="1"/>
          <p:nvPr/>
        </p:nvSpPr>
        <p:spPr>
          <a:xfrm>
            <a:off x="382900" y="60425"/>
            <a:ext cx="2149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Specific latent heat</a:t>
            </a:r>
            <a:endParaRPr sz="1000" i="1"/>
          </a:p>
        </p:txBody>
      </p:sp>
      <p:pic>
        <p:nvPicPr>
          <p:cNvPr id="892" name="Google Shape;892;p76">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Google Shape;897;p77"/>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2014 </a:t>
            </a:r>
            <a:r>
              <a:rPr lang="en-GB" sz="1200">
                <a:solidFill>
                  <a:schemeClr val="dk1"/>
                </a:solidFill>
              </a:rPr>
              <a:t>3c</a:t>
            </a:r>
            <a:endParaRPr/>
          </a:p>
        </p:txBody>
      </p:sp>
      <p:sp>
        <p:nvSpPr>
          <p:cNvPr id="898" name="Google Shape;898;p77"/>
          <p:cNvSpPr txBox="1"/>
          <p:nvPr/>
        </p:nvSpPr>
        <p:spPr>
          <a:xfrm>
            <a:off x="5190500" y="2137125"/>
            <a:ext cx="3631500" cy="949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Insulating</a:t>
            </a:r>
            <a:r>
              <a:rPr lang="en-GB" sz="1100">
                <a:solidFill>
                  <a:schemeClr val="dk1"/>
                </a:solidFill>
              </a:rPr>
              <a:t> the (metal) block </a:t>
            </a:r>
            <a:endParaRPr sz="1100">
              <a:solidFill>
                <a:schemeClr val="dk1"/>
              </a:solidFill>
            </a:endParaRPr>
          </a:p>
          <a:p>
            <a:pPr marL="0" lvl="0" indent="0" algn="l" rtl="0">
              <a:spcBef>
                <a:spcPts val="1000"/>
              </a:spcBef>
              <a:spcAft>
                <a:spcPts val="0"/>
              </a:spcAft>
              <a:buNone/>
            </a:pPr>
            <a:r>
              <a:rPr lang="en-GB" sz="1100" b="1">
                <a:solidFill>
                  <a:schemeClr val="dk1"/>
                </a:solidFill>
              </a:rPr>
              <a:t>OR</a:t>
            </a:r>
            <a:r>
              <a:rPr lang="en-GB" sz="1100">
                <a:solidFill>
                  <a:schemeClr val="dk1"/>
                </a:solidFill>
              </a:rPr>
              <a:t> </a:t>
            </a:r>
            <a:endParaRPr sz="1100">
              <a:solidFill>
                <a:schemeClr val="dk1"/>
              </a:solidFill>
            </a:endParaRPr>
          </a:p>
          <a:p>
            <a:pPr marL="0" lvl="0" indent="0" algn="l" rtl="0">
              <a:spcBef>
                <a:spcPts val="1000"/>
              </a:spcBef>
              <a:spcAft>
                <a:spcPts val="1000"/>
              </a:spcAft>
              <a:buNone/>
            </a:pPr>
            <a:r>
              <a:rPr lang="en-GB" sz="1100">
                <a:solidFill>
                  <a:schemeClr val="dk1"/>
                </a:solidFill>
              </a:rPr>
              <a:t>Switch </a:t>
            </a:r>
            <a:r>
              <a:rPr lang="en-GB" sz="1100" b="1">
                <a:solidFill>
                  <a:schemeClr val="dk1"/>
                </a:solidFill>
              </a:rPr>
              <a:t>heater</a:t>
            </a:r>
            <a:r>
              <a:rPr lang="en-GB" sz="1100">
                <a:solidFill>
                  <a:schemeClr val="dk1"/>
                </a:solidFill>
              </a:rPr>
              <a:t> </a:t>
            </a:r>
            <a:r>
              <a:rPr lang="en-GB" sz="1100" b="1">
                <a:solidFill>
                  <a:schemeClr val="dk1"/>
                </a:solidFill>
              </a:rPr>
              <a:t>on</a:t>
            </a:r>
            <a:r>
              <a:rPr lang="en-GB" sz="1100">
                <a:solidFill>
                  <a:schemeClr val="dk1"/>
                </a:solidFill>
              </a:rPr>
              <a:t> for </a:t>
            </a:r>
            <a:r>
              <a:rPr lang="en-GB" sz="1100" b="1">
                <a:solidFill>
                  <a:schemeClr val="dk1"/>
                </a:solidFill>
              </a:rPr>
              <a:t>shorter</a:t>
            </a:r>
            <a:r>
              <a:rPr lang="en-GB" sz="1100">
                <a:solidFill>
                  <a:schemeClr val="dk1"/>
                </a:solidFill>
              </a:rPr>
              <a:t> </a:t>
            </a:r>
            <a:r>
              <a:rPr lang="en-GB" sz="1100" b="1">
                <a:solidFill>
                  <a:schemeClr val="dk1"/>
                </a:solidFill>
              </a:rPr>
              <a:t>time</a:t>
            </a:r>
            <a:endParaRPr sz="1100" b="1">
              <a:solidFill>
                <a:schemeClr val="dk1"/>
              </a:solidFill>
            </a:endParaRPr>
          </a:p>
        </p:txBody>
      </p:sp>
      <p:sp>
        <p:nvSpPr>
          <p:cNvPr id="899" name="Google Shape;899;p77"/>
          <p:cNvSpPr txBox="1"/>
          <p:nvPr/>
        </p:nvSpPr>
        <p:spPr>
          <a:xfrm>
            <a:off x="213825" y="3197850"/>
            <a:ext cx="4449900" cy="1605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Due to energy losses, the specific heat capacities calculated in this investigation are different from the accepted values.</a:t>
            </a:r>
            <a:endParaRPr/>
          </a:p>
          <a:p>
            <a:pPr marL="0" lvl="0" indent="0" algn="l" rtl="0">
              <a:spcBef>
                <a:spcPts val="1000"/>
              </a:spcBef>
              <a:spcAft>
                <a:spcPts val="1000"/>
              </a:spcAft>
              <a:buClr>
                <a:schemeClr val="dk1"/>
              </a:buClr>
              <a:buSzPts val="1100"/>
              <a:buFont typeface="Arial"/>
              <a:buNone/>
            </a:pPr>
            <a:r>
              <a:rPr lang="en-GB"/>
              <a:t>The student decides to improve the set up in order to obtain a value closer to the accepted value for each block.</a:t>
            </a:r>
            <a:endParaRPr b="1"/>
          </a:p>
        </p:txBody>
      </p:sp>
      <p:pic>
        <p:nvPicPr>
          <p:cNvPr id="900" name="Google Shape;900;p77"/>
          <p:cNvPicPr preferRelativeResize="0"/>
          <p:nvPr/>
        </p:nvPicPr>
        <p:blipFill>
          <a:blip r:embed="rId3">
            <a:alphaModFix/>
          </a:blip>
          <a:stretch>
            <a:fillRect/>
          </a:stretch>
        </p:blipFill>
        <p:spPr>
          <a:xfrm>
            <a:off x="311700" y="1684927"/>
            <a:ext cx="3520746" cy="1512925"/>
          </a:xfrm>
          <a:prstGeom prst="rect">
            <a:avLst/>
          </a:prstGeom>
          <a:noFill/>
          <a:ln>
            <a:noFill/>
          </a:ln>
        </p:spPr>
      </p:pic>
      <p:sp>
        <p:nvSpPr>
          <p:cNvPr id="901" name="Google Shape;901;p77"/>
          <p:cNvSpPr txBox="1"/>
          <p:nvPr/>
        </p:nvSpPr>
        <p:spPr>
          <a:xfrm>
            <a:off x="311700" y="1124650"/>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is investigating the specific heat capacity of three metal blocks X, Y and Z.</a:t>
            </a:r>
            <a:endParaRPr/>
          </a:p>
        </p:txBody>
      </p:sp>
      <p:sp>
        <p:nvSpPr>
          <p:cNvPr id="902" name="Google Shape;902;p7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903" name="Google Shape;903;p77"/>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904" name="Google Shape;904;p77"/>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sp>
        <p:nvSpPr>
          <p:cNvPr id="905" name="Google Shape;905;p77"/>
          <p:cNvSpPr txBox="1"/>
          <p:nvPr/>
        </p:nvSpPr>
        <p:spPr>
          <a:xfrm>
            <a:off x="5190500" y="1255775"/>
            <a:ext cx="36315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Suggest a possible </a:t>
            </a:r>
            <a:r>
              <a:rPr lang="en-GB" b="1">
                <a:solidFill>
                  <a:schemeClr val="dk1"/>
                </a:solidFill>
              </a:rPr>
              <a:t>improvement</a:t>
            </a:r>
            <a:r>
              <a:rPr lang="en-GB">
                <a:solidFill>
                  <a:schemeClr val="dk1"/>
                </a:solidFill>
              </a:rPr>
              <a:t> that would reduce energy losses. </a:t>
            </a:r>
            <a:r>
              <a:rPr lang="en-GB" b="1">
                <a:solidFill>
                  <a:schemeClr val="dk1"/>
                </a:solidFill>
              </a:rPr>
              <a:t>(1)</a:t>
            </a:r>
            <a:endParaRPr b="1">
              <a:solidFill>
                <a:schemeClr val="dk1"/>
              </a:solidFill>
            </a:endParaRPr>
          </a:p>
        </p:txBody>
      </p:sp>
      <p:pic>
        <p:nvPicPr>
          <p:cNvPr id="906" name="Google Shape;906;p77">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p78"/>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sz="1200" b="1">
                <a:solidFill>
                  <a:schemeClr val="dk1"/>
                </a:solidFill>
              </a:rPr>
              <a:t>2015 </a:t>
            </a:r>
            <a:r>
              <a:rPr lang="en-GB" sz="1200">
                <a:solidFill>
                  <a:schemeClr val="dk1"/>
                </a:solidFill>
              </a:rPr>
              <a:t>11b</a:t>
            </a:r>
            <a:endParaRPr/>
          </a:p>
        </p:txBody>
      </p:sp>
      <p:sp>
        <p:nvSpPr>
          <p:cNvPr id="912" name="Google Shape;912;p78"/>
          <p:cNvSpPr txBox="1"/>
          <p:nvPr/>
        </p:nvSpPr>
        <p:spPr>
          <a:xfrm>
            <a:off x="5155875" y="2010025"/>
            <a:ext cx="3782100" cy="2474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250">
                <a:latin typeface="Trebuchet MS"/>
                <a:ea typeface="Trebuchet MS"/>
                <a:cs typeface="Trebuchet MS"/>
                <a:sym typeface="Trebuchet MS"/>
              </a:rPr>
              <a:t>Any</a:t>
            </a:r>
            <a:r>
              <a:rPr lang="en-GB" sz="1250"/>
              <a:t> </a:t>
            </a:r>
            <a:r>
              <a:rPr lang="en-GB" sz="1250" b="1">
                <a:latin typeface="Trebuchet MS"/>
                <a:ea typeface="Trebuchet MS"/>
                <a:cs typeface="Trebuchet MS"/>
                <a:sym typeface="Trebuchet MS"/>
              </a:rPr>
              <a:t>two</a:t>
            </a:r>
            <a:r>
              <a:rPr lang="en-GB" sz="1250"/>
              <a:t> </a:t>
            </a:r>
            <a:r>
              <a:rPr lang="en-GB" sz="1250">
                <a:latin typeface="Trebuchet MS"/>
                <a:ea typeface="Trebuchet MS"/>
                <a:cs typeface="Trebuchet MS"/>
                <a:sym typeface="Trebuchet MS"/>
              </a:rPr>
              <a:t>from:</a:t>
            </a:r>
            <a:endParaRPr sz="12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250" b="1">
                <a:latin typeface="Trebuchet MS"/>
                <a:ea typeface="Trebuchet MS"/>
                <a:cs typeface="Trebuchet MS"/>
                <a:sym typeface="Trebuchet MS"/>
              </a:rPr>
              <a:t>Repeat</a:t>
            </a:r>
            <a:r>
              <a:rPr lang="en-GB" sz="1250"/>
              <a:t> </a:t>
            </a:r>
            <a:r>
              <a:rPr lang="en-GB" sz="1250">
                <a:latin typeface="Trebuchet MS"/>
                <a:ea typeface="Trebuchet MS"/>
                <a:cs typeface="Trebuchet MS"/>
                <a:sym typeface="Trebuchet MS"/>
              </a:rPr>
              <a:t>(and</a:t>
            </a:r>
            <a:r>
              <a:rPr lang="en-GB" sz="1250"/>
              <a:t> </a:t>
            </a:r>
            <a:r>
              <a:rPr lang="en-GB" sz="1250">
                <a:latin typeface="Trebuchet MS"/>
                <a:ea typeface="Trebuchet MS"/>
                <a:cs typeface="Trebuchet MS"/>
                <a:sym typeface="Trebuchet MS"/>
              </a:rPr>
              <a:t>average)</a:t>
            </a:r>
            <a:r>
              <a:rPr lang="en-GB" sz="1250"/>
              <a:t> </a:t>
            </a:r>
            <a:endParaRPr sz="1250"/>
          </a:p>
          <a:p>
            <a:pPr marL="0" lvl="0" indent="0" algn="l" rtl="0">
              <a:lnSpc>
                <a:spcPct val="115000"/>
              </a:lnSpc>
              <a:spcBef>
                <a:spcPts val="1200"/>
              </a:spcBef>
              <a:spcAft>
                <a:spcPts val="0"/>
              </a:spcAft>
              <a:buNone/>
            </a:pPr>
            <a:r>
              <a:rPr lang="en-GB" sz="1250">
                <a:latin typeface="Trebuchet MS"/>
                <a:ea typeface="Trebuchet MS"/>
                <a:cs typeface="Trebuchet MS"/>
                <a:sym typeface="Trebuchet MS"/>
              </a:rPr>
              <a:t>Take</a:t>
            </a:r>
            <a:r>
              <a:rPr lang="en-GB" sz="1250"/>
              <a:t> </a:t>
            </a:r>
            <a:r>
              <a:rPr lang="en-GB" sz="1250">
                <a:latin typeface="Trebuchet MS"/>
                <a:ea typeface="Trebuchet MS"/>
                <a:cs typeface="Trebuchet MS"/>
                <a:sym typeface="Trebuchet MS"/>
              </a:rPr>
              <a:t>(</a:t>
            </a:r>
            <a:r>
              <a:rPr lang="en-GB" sz="1250" b="1">
                <a:latin typeface="Trebuchet MS"/>
                <a:ea typeface="Trebuchet MS"/>
                <a:cs typeface="Trebuchet MS"/>
                <a:sym typeface="Trebuchet MS"/>
              </a:rPr>
              <a:t>more</a:t>
            </a:r>
            <a:r>
              <a:rPr lang="en-GB" sz="1250">
                <a:latin typeface="Trebuchet MS"/>
                <a:ea typeface="Trebuchet MS"/>
                <a:cs typeface="Trebuchet MS"/>
                <a:sym typeface="Trebuchet MS"/>
              </a:rPr>
              <a:t>)</a:t>
            </a:r>
            <a:r>
              <a:rPr lang="en-GB" sz="1250"/>
              <a:t> </a:t>
            </a:r>
            <a:r>
              <a:rPr lang="en-GB" sz="1250" b="1">
                <a:latin typeface="Trebuchet MS"/>
                <a:ea typeface="Trebuchet MS"/>
                <a:cs typeface="Trebuchet MS"/>
                <a:sym typeface="Trebuchet MS"/>
              </a:rPr>
              <a:t>readings</a:t>
            </a:r>
            <a:r>
              <a:rPr lang="en-GB" sz="1250"/>
              <a:t> </a:t>
            </a:r>
            <a:r>
              <a:rPr lang="en-GB" sz="1250">
                <a:latin typeface="Trebuchet MS"/>
                <a:ea typeface="Trebuchet MS"/>
                <a:cs typeface="Trebuchet MS"/>
                <a:sym typeface="Trebuchet MS"/>
              </a:rPr>
              <a:t>in</a:t>
            </a:r>
            <a:r>
              <a:rPr lang="en-GB" sz="1250"/>
              <a:t> </a:t>
            </a:r>
            <a:r>
              <a:rPr lang="en-GB" sz="1250">
                <a:latin typeface="Trebuchet MS"/>
                <a:ea typeface="Trebuchet MS"/>
                <a:cs typeface="Trebuchet MS"/>
                <a:sym typeface="Trebuchet MS"/>
              </a:rPr>
              <a:t>the</a:t>
            </a:r>
            <a:r>
              <a:rPr lang="en-GB" sz="1250"/>
              <a:t> </a:t>
            </a:r>
            <a:r>
              <a:rPr lang="en-GB" sz="1250" b="1">
                <a:latin typeface="Trebuchet MS"/>
                <a:ea typeface="Trebuchet MS"/>
                <a:cs typeface="Trebuchet MS"/>
                <a:sym typeface="Trebuchet MS"/>
              </a:rPr>
              <a:t>0·15</a:t>
            </a:r>
            <a:r>
              <a:rPr lang="en-GB" sz="1250" b="1"/>
              <a:t> </a:t>
            </a:r>
            <a:r>
              <a:rPr lang="en-GB" sz="1250" b="1">
                <a:latin typeface="Trebuchet MS"/>
                <a:ea typeface="Trebuchet MS"/>
                <a:cs typeface="Trebuchet MS"/>
                <a:sym typeface="Trebuchet MS"/>
              </a:rPr>
              <a:t>(m)</a:t>
            </a:r>
            <a:r>
              <a:rPr lang="en-GB" sz="1250"/>
              <a:t> </a:t>
            </a:r>
            <a:r>
              <a:rPr lang="en-GB" sz="1250">
                <a:latin typeface="Trebuchet MS"/>
                <a:ea typeface="Trebuchet MS"/>
                <a:cs typeface="Trebuchet MS"/>
                <a:sym typeface="Trebuchet MS"/>
              </a:rPr>
              <a:t>to</a:t>
            </a:r>
            <a:r>
              <a:rPr lang="en-GB" sz="1250"/>
              <a:t> </a:t>
            </a:r>
            <a:r>
              <a:rPr lang="en-GB" sz="1250" b="1">
                <a:latin typeface="Trebuchet MS"/>
                <a:ea typeface="Trebuchet MS"/>
                <a:cs typeface="Trebuchet MS"/>
                <a:sym typeface="Trebuchet MS"/>
              </a:rPr>
              <a:t>0·35</a:t>
            </a:r>
            <a:r>
              <a:rPr lang="en-GB" sz="1250" b="1"/>
              <a:t> </a:t>
            </a:r>
            <a:r>
              <a:rPr lang="en-GB" sz="1250" b="1">
                <a:latin typeface="Trebuchet MS"/>
                <a:ea typeface="Trebuchet MS"/>
                <a:cs typeface="Trebuchet MS"/>
                <a:sym typeface="Trebuchet MS"/>
              </a:rPr>
              <a:t>(m)</a:t>
            </a:r>
            <a:r>
              <a:rPr lang="en-GB" sz="1250"/>
              <a:t> </a:t>
            </a:r>
            <a:r>
              <a:rPr lang="en-GB" sz="1250">
                <a:latin typeface="Trebuchet MS"/>
                <a:ea typeface="Trebuchet MS"/>
                <a:cs typeface="Trebuchet MS"/>
                <a:sym typeface="Trebuchet MS"/>
              </a:rPr>
              <a:t>drop</a:t>
            </a:r>
            <a:r>
              <a:rPr lang="en-GB" sz="1250"/>
              <a:t> </a:t>
            </a:r>
            <a:r>
              <a:rPr lang="en-GB" sz="1250" b="1">
                <a:latin typeface="Trebuchet MS"/>
                <a:ea typeface="Trebuchet MS"/>
                <a:cs typeface="Trebuchet MS"/>
                <a:sym typeface="Trebuchet MS"/>
              </a:rPr>
              <a:t>height</a:t>
            </a:r>
            <a:r>
              <a:rPr lang="en-GB" sz="1250"/>
              <a:t> </a:t>
            </a:r>
            <a:r>
              <a:rPr lang="en-GB" sz="1250" b="1">
                <a:latin typeface="Trebuchet MS"/>
                <a:ea typeface="Trebuchet MS"/>
                <a:cs typeface="Trebuchet MS"/>
                <a:sym typeface="Trebuchet MS"/>
              </a:rPr>
              <a:t>range</a:t>
            </a:r>
            <a:endParaRPr sz="1250" b="1"/>
          </a:p>
          <a:p>
            <a:pPr marL="0" lvl="0" indent="0" algn="l" rtl="0">
              <a:lnSpc>
                <a:spcPct val="115000"/>
              </a:lnSpc>
              <a:spcBef>
                <a:spcPts val="1200"/>
              </a:spcBef>
              <a:spcAft>
                <a:spcPts val="0"/>
              </a:spcAft>
              <a:buNone/>
            </a:pPr>
            <a:r>
              <a:rPr lang="en-GB" sz="1250" b="1">
                <a:latin typeface="Trebuchet MS"/>
                <a:ea typeface="Trebuchet MS"/>
                <a:cs typeface="Trebuchet MS"/>
                <a:sym typeface="Trebuchet MS"/>
              </a:rPr>
              <a:t>increase</a:t>
            </a:r>
            <a:r>
              <a:rPr lang="en-GB" sz="1250"/>
              <a:t> </a:t>
            </a:r>
            <a:r>
              <a:rPr lang="en-GB" sz="1250">
                <a:latin typeface="Trebuchet MS"/>
                <a:ea typeface="Trebuchet MS"/>
                <a:cs typeface="Trebuchet MS"/>
                <a:sym typeface="Trebuchet MS"/>
              </a:rPr>
              <a:t>the</a:t>
            </a:r>
            <a:r>
              <a:rPr lang="en-GB" sz="1250"/>
              <a:t> </a:t>
            </a:r>
            <a:r>
              <a:rPr lang="en-GB" sz="1250" b="1">
                <a:latin typeface="Trebuchet MS"/>
                <a:ea typeface="Trebuchet MS"/>
                <a:cs typeface="Trebuchet MS"/>
                <a:sym typeface="Trebuchet MS"/>
              </a:rPr>
              <a:t>height</a:t>
            </a:r>
            <a:r>
              <a:rPr lang="en-GB" sz="1250"/>
              <a:t> </a:t>
            </a:r>
            <a:r>
              <a:rPr lang="en-GB" sz="1250" b="1">
                <a:latin typeface="Trebuchet MS"/>
                <a:ea typeface="Trebuchet MS"/>
                <a:cs typeface="Trebuchet MS"/>
                <a:sym typeface="Trebuchet MS"/>
              </a:rPr>
              <a:t>range</a:t>
            </a:r>
            <a:r>
              <a:rPr lang="en-GB" sz="1250"/>
              <a:t> </a:t>
            </a:r>
            <a:endParaRPr sz="1250"/>
          </a:p>
          <a:p>
            <a:pPr marL="0" lvl="0" indent="0" algn="l" rtl="0">
              <a:lnSpc>
                <a:spcPct val="115000"/>
              </a:lnSpc>
              <a:spcBef>
                <a:spcPts val="1200"/>
              </a:spcBef>
              <a:spcAft>
                <a:spcPts val="0"/>
              </a:spcAft>
              <a:buNone/>
            </a:pPr>
            <a:r>
              <a:rPr lang="en-GB" sz="1250" b="1">
                <a:latin typeface="Trebuchet MS"/>
                <a:ea typeface="Trebuchet MS"/>
                <a:cs typeface="Trebuchet MS"/>
                <a:sym typeface="Trebuchet MS"/>
              </a:rPr>
              <a:t>level</a:t>
            </a:r>
            <a:r>
              <a:rPr lang="en-GB" sz="1250"/>
              <a:t> </a:t>
            </a:r>
            <a:r>
              <a:rPr lang="en-GB" sz="1250" b="1">
                <a:latin typeface="Trebuchet MS"/>
                <a:ea typeface="Trebuchet MS"/>
                <a:cs typeface="Trebuchet MS"/>
                <a:sym typeface="Trebuchet MS"/>
              </a:rPr>
              <a:t>sand</a:t>
            </a:r>
            <a:r>
              <a:rPr lang="en-GB" sz="1250"/>
              <a:t> </a:t>
            </a:r>
            <a:r>
              <a:rPr lang="en-GB" sz="1250">
                <a:latin typeface="Trebuchet MS"/>
                <a:ea typeface="Trebuchet MS"/>
                <a:cs typeface="Trebuchet MS"/>
                <a:sym typeface="Trebuchet MS"/>
              </a:rPr>
              <a:t>between</a:t>
            </a:r>
            <a:r>
              <a:rPr lang="en-GB" sz="1250"/>
              <a:t> </a:t>
            </a:r>
            <a:r>
              <a:rPr lang="en-GB" sz="1250">
                <a:latin typeface="Trebuchet MS"/>
                <a:ea typeface="Trebuchet MS"/>
                <a:cs typeface="Trebuchet MS"/>
                <a:sym typeface="Trebuchet MS"/>
              </a:rPr>
              <a:t>drops</a:t>
            </a:r>
            <a:endParaRPr sz="1250"/>
          </a:p>
          <a:p>
            <a:pPr marL="0" lvl="0" indent="0" algn="l" rtl="0">
              <a:lnSpc>
                <a:spcPct val="115000"/>
              </a:lnSpc>
              <a:spcBef>
                <a:spcPts val="1200"/>
              </a:spcBef>
              <a:spcAft>
                <a:spcPts val="1200"/>
              </a:spcAft>
              <a:buNone/>
            </a:pPr>
            <a:r>
              <a:rPr lang="en-GB" sz="1250" b="1">
                <a:latin typeface="Trebuchet MS"/>
                <a:ea typeface="Trebuchet MS"/>
                <a:cs typeface="Trebuchet MS"/>
                <a:sym typeface="Trebuchet MS"/>
              </a:rPr>
              <a:t>or</a:t>
            </a:r>
            <a:r>
              <a:rPr lang="en-GB" sz="1250"/>
              <a:t> </a:t>
            </a:r>
            <a:r>
              <a:rPr lang="en-GB" sz="1250">
                <a:latin typeface="Trebuchet MS"/>
                <a:ea typeface="Trebuchet MS"/>
                <a:cs typeface="Trebuchet MS"/>
                <a:sym typeface="Trebuchet MS"/>
              </a:rPr>
              <a:t>other</a:t>
            </a:r>
            <a:r>
              <a:rPr lang="en-GB" sz="1250"/>
              <a:t> </a:t>
            </a:r>
            <a:r>
              <a:rPr lang="en-GB" sz="1250" b="1">
                <a:latin typeface="Trebuchet MS"/>
                <a:ea typeface="Trebuchet MS"/>
                <a:cs typeface="Trebuchet MS"/>
                <a:sym typeface="Trebuchet MS"/>
              </a:rPr>
              <a:t>suitable</a:t>
            </a:r>
            <a:r>
              <a:rPr lang="en-GB" sz="1250"/>
              <a:t> </a:t>
            </a:r>
            <a:r>
              <a:rPr lang="en-GB" sz="1250" b="1">
                <a:latin typeface="Trebuchet MS"/>
                <a:ea typeface="Trebuchet MS"/>
                <a:cs typeface="Trebuchet MS"/>
                <a:sym typeface="Trebuchet MS"/>
              </a:rPr>
              <a:t>improvement</a:t>
            </a:r>
            <a:endParaRPr sz="1100" b="1">
              <a:solidFill>
                <a:schemeClr val="dk1"/>
              </a:solidFill>
            </a:endParaRPr>
          </a:p>
        </p:txBody>
      </p:sp>
      <p:sp>
        <p:nvSpPr>
          <p:cNvPr id="913" name="Google Shape;913;p78"/>
          <p:cNvSpPr txBox="1"/>
          <p:nvPr/>
        </p:nvSpPr>
        <p:spPr>
          <a:xfrm>
            <a:off x="5155875" y="1155225"/>
            <a:ext cx="37821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Suggest </a:t>
            </a:r>
            <a:r>
              <a:rPr lang="en-GB" b="1"/>
              <a:t>two</a:t>
            </a:r>
            <a:r>
              <a:rPr lang="en-GB"/>
              <a:t> </a:t>
            </a:r>
            <a:r>
              <a:rPr lang="en-GB" b="1"/>
              <a:t>improvements</a:t>
            </a:r>
            <a:r>
              <a:rPr lang="en-GB"/>
              <a:t> that the student could make to this investigation. </a:t>
            </a:r>
            <a:r>
              <a:rPr lang="en-GB" b="1"/>
              <a:t>(2)</a:t>
            </a:r>
            <a:endParaRPr b="1"/>
          </a:p>
        </p:txBody>
      </p:sp>
      <p:sp>
        <p:nvSpPr>
          <p:cNvPr id="914" name="Google Shape;914;p78"/>
          <p:cNvSpPr txBox="1"/>
          <p:nvPr/>
        </p:nvSpPr>
        <p:spPr>
          <a:xfrm>
            <a:off x="311700" y="1124650"/>
            <a:ext cx="45720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investigates how a crater is formed by dropping a marble into a tray of sand.</a:t>
            </a:r>
            <a:endParaRPr/>
          </a:p>
          <a:p>
            <a:pPr marL="0" lvl="0" indent="0" algn="l" rtl="0">
              <a:spcBef>
                <a:spcPts val="0"/>
              </a:spcBef>
              <a:spcAft>
                <a:spcPts val="0"/>
              </a:spcAft>
              <a:buNone/>
            </a:pPr>
            <a:endParaRPr/>
          </a:p>
          <a:p>
            <a:pPr marL="0" lvl="0" indent="0" algn="l" rtl="0">
              <a:spcBef>
                <a:spcPts val="0"/>
              </a:spcBef>
              <a:spcAft>
                <a:spcPts val="0"/>
              </a:spcAft>
              <a:buNone/>
            </a:pPr>
            <a:r>
              <a:rPr lang="en-GB"/>
              <a:t>The student drops the marble from different heights and measures the diameter of each crater that is formed.</a:t>
            </a:r>
            <a:endParaRPr/>
          </a:p>
          <a:p>
            <a:pPr marL="0" lvl="0" indent="0" algn="l" rtl="0">
              <a:spcBef>
                <a:spcPts val="0"/>
              </a:spcBef>
              <a:spcAft>
                <a:spcPts val="0"/>
              </a:spcAft>
              <a:buNone/>
            </a:pPr>
            <a:endParaRPr/>
          </a:p>
          <a:p>
            <a:pPr marL="0" lvl="0" indent="0" algn="l" rtl="0">
              <a:spcBef>
                <a:spcPts val="0"/>
              </a:spcBef>
              <a:spcAft>
                <a:spcPts val="0"/>
              </a:spcAft>
              <a:buNone/>
            </a:pPr>
            <a:r>
              <a:rPr lang="en-GB"/>
              <a:t>The table shows the student’s results.</a:t>
            </a:r>
            <a:endParaRPr/>
          </a:p>
        </p:txBody>
      </p:sp>
      <p:pic>
        <p:nvPicPr>
          <p:cNvPr id="915" name="Google Shape;915;p78"/>
          <p:cNvPicPr preferRelativeResize="0"/>
          <p:nvPr/>
        </p:nvPicPr>
        <p:blipFill>
          <a:blip r:embed="rId3">
            <a:alphaModFix/>
          </a:blip>
          <a:stretch>
            <a:fillRect/>
          </a:stretch>
        </p:blipFill>
        <p:spPr>
          <a:xfrm>
            <a:off x="2802750" y="2972325"/>
            <a:ext cx="2265150" cy="1465050"/>
          </a:xfrm>
          <a:prstGeom prst="rect">
            <a:avLst/>
          </a:prstGeom>
          <a:noFill/>
          <a:ln>
            <a:noFill/>
          </a:ln>
        </p:spPr>
      </p:pic>
      <p:pic>
        <p:nvPicPr>
          <p:cNvPr id="916" name="Google Shape;916;p78"/>
          <p:cNvPicPr preferRelativeResize="0"/>
          <p:nvPr/>
        </p:nvPicPr>
        <p:blipFill>
          <a:blip r:embed="rId4">
            <a:alphaModFix/>
          </a:blip>
          <a:stretch>
            <a:fillRect/>
          </a:stretch>
        </p:blipFill>
        <p:spPr>
          <a:xfrm>
            <a:off x="379950" y="2817850"/>
            <a:ext cx="2569250" cy="1806172"/>
          </a:xfrm>
          <a:prstGeom prst="rect">
            <a:avLst/>
          </a:prstGeom>
          <a:noFill/>
          <a:ln>
            <a:noFill/>
          </a:ln>
        </p:spPr>
      </p:pic>
      <p:sp>
        <p:nvSpPr>
          <p:cNvPr id="917" name="Google Shape;917;p7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918" name="Google Shape;918;p78"/>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919" name="Google Shape;919;p78"/>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pic>
        <p:nvPicPr>
          <p:cNvPr id="920" name="Google Shape;920;p7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Google Shape;925;p79"/>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2016 </a:t>
            </a:r>
            <a:r>
              <a:rPr lang="en-GB" sz="1200">
                <a:solidFill>
                  <a:schemeClr val="dk1"/>
                </a:solidFill>
              </a:rPr>
              <a:t>6c</a:t>
            </a:r>
            <a:endParaRPr/>
          </a:p>
        </p:txBody>
      </p:sp>
      <p:sp>
        <p:nvSpPr>
          <p:cNvPr id="926" name="Google Shape;926;p79"/>
          <p:cNvSpPr txBox="1"/>
          <p:nvPr/>
        </p:nvSpPr>
        <p:spPr>
          <a:xfrm>
            <a:off x="5306350" y="2571750"/>
            <a:ext cx="3631500" cy="22530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Clr>
                <a:schemeClr val="dk1"/>
              </a:buClr>
              <a:buSzPts val="1100"/>
              <a:buFont typeface="Arial"/>
              <a:buNone/>
            </a:pPr>
            <a:r>
              <a:rPr lang="en-GB" sz="1250">
                <a:latin typeface="Trebuchet MS"/>
                <a:ea typeface="Trebuchet MS"/>
                <a:cs typeface="Trebuchet MS"/>
                <a:sym typeface="Trebuchet MS"/>
              </a:rPr>
              <a:t>Any </a:t>
            </a:r>
            <a:r>
              <a:rPr lang="en-GB" sz="1250" b="1">
                <a:latin typeface="Trebuchet MS"/>
                <a:ea typeface="Trebuchet MS"/>
                <a:cs typeface="Trebuchet MS"/>
                <a:sym typeface="Trebuchet MS"/>
              </a:rPr>
              <a:t>one</a:t>
            </a:r>
            <a:r>
              <a:rPr lang="en-GB" sz="1250">
                <a:latin typeface="Trebuchet MS"/>
                <a:ea typeface="Trebuchet MS"/>
                <a:cs typeface="Trebuchet MS"/>
                <a:sym typeface="Trebuchet MS"/>
              </a:rPr>
              <a:t> of:</a:t>
            </a:r>
            <a:endParaRPr sz="12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250">
                <a:latin typeface="Trebuchet MS"/>
                <a:ea typeface="Trebuchet MS"/>
                <a:cs typeface="Trebuchet MS"/>
                <a:sym typeface="Trebuchet MS"/>
              </a:rPr>
              <a:t>To </a:t>
            </a:r>
            <a:r>
              <a:rPr lang="en-GB" sz="1250" b="1">
                <a:latin typeface="Trebuchet MS"/>
                <a:ea typeface="Trebuchet MS"/>
                <a:cs typeface="Trebuchet MS"/>
                <a:sym typeface="Trebuchet MS"/>
              </a:rPr>
              <a:t>obtain</a:t>
            </a:r>
            <a:r>
              <a:rPr lang="en-GB" sz="1250">
                <a:latin typeface="Trebuchet MS"/>
                <a:ea typeface="Trebuchet MS"/>
                <a:cs typeface="Trebuchet MS"/>
                <a:sym typeface="Trebuchet MS"/>
              </a:rPr>
              <a:t> more </a:t>
            </a:r>
            <a:r>
              <a:rPr lang="en-GB" sz="1250" b="1">
                <a:latin typeface="Trebuchet MS"/>
                <a:ea typeface="Trebuchet MS"/>
                <a:cs typeface="Trebuchet MS"/>
                <a:sym typeface="Trebuchet MS"/>
              </a:rPr>
              <a:t>reliable</a:t>
            </a:r>
            <a:r>
              <a:rPr lang="en-GB" sz="1250">
                <a:latin typeface="Trebuchet MS"/>
                <a:ea typeface="Trebuchet MS"/>
                <a:cs typeface="Trebuchet MS"/>
                <a:sym typeface="Trebuchet MS"/>
              </a:rPr>
              <a:t> results </a:t>
            </a:r>
            <a:endParaRPr sz="12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250" b="1">
                <a:latin typeface="Trebuchet MS"/>
                <a:ea typeface="Trebuchet MS"/>
                <a:cs typeface="Trebuchet MS"/>
                <a:sym typeface="Trebuchet MS"/>
              </a:rPr>
              <a:t>Eliminate</a:t>
            </a:r>
            <a:r>
              <a:rPr lang="en-GB" sz="1250">
                <a:latin typeface="Trebuchet MS"/>
                <a:ea typeface="Trebuchet MS"/>
                <a:cs typeface="Trebuchet MS"/>
                <a:sym typeface="Trebuchet MS"/>
              </a:rPr>
              <a:t> </a:t>
            </a:r>
            <a:r>
              <a:rPr lang="en-GB" sz="1250" b="1">
                <a:latin typeface="Trebuchet MS"/>
                <a:ea typeface="Trebuchet MS"/>
                <a:cs typeface="Trebuchet MS"/>
                <a:sym typeface="Trebuchet MS"/>
              </a:rPr>
              <a:t>rogue</a:t>
            </a:r>
            <a:r>
              <a:rPr lang="en-GB" sz="1250">
                <a:latin typeface="Trebuchet MS"/>
                <a:ea typeface="Trebuchet MS"/>
                <a:cs typeface="Trebuchet MS"/>
                <a:sym typeface="Trebuchet MS"/>
              </a:rPr>
              <a:t> </a:t>
            </a:r>
            <a:r>
              <a:rPr lang="en-GB" sz="1250" b="1">
                <a:latin typeface="Trebuchet MS"/>
                <a:ea typeface="Trebuchet MS"/>
                <a:cs typeface="Trebuchet MS"/>
                <a:sym typeface="Trebuchet MS"/>
              </a:rPr>
              <a:t>results</a:t>
            </a:r>
            <a:r>
              <a:rPr lang="en-GB" sz="1250">
                <a:latin typeface="Trebuchet MS"/>
                <a:ea typeface="Trebuchet MS"/>
                <a:cs typeface="Trebuchet MS"/>
                <a:sym typeface="Trebuchet MS"/>
              </a:rPr>
              <a:t>/outliers </a:t>
            </a:r>
            <a:endParaRPr sz="12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250">
                <a:latin typeface="Trebuchet MS"/>
                <a:ea typeface="Trebuchet MS"/>
                <a:cs typeface="Trebuchet MS"/>
                <a:sym typeface="Trebuchet MS"/>
              </a:rPr>
              <a:t>To allow an </a:t>
            </a:r>
            <a:r>
              <a:rPr lang="en-GB" sz="1250" b="1">
                <a:latin typeface="Trebuchet MS"/>
                <a:ea typeface="Trebuchet MS"/>
                <a:cs typeface="Trebuchet MS"/>
                <a:sym typeface="Trebuchet MS"/>
              </a:rPr>
              <a:t>average</a:t>
            </a:r>
            <a:r>
              <a:rPr lang="en-GB" sz="1250">
                <a:latin typeface="Trebuchet MS"/>
                <a:ea typeface="Trebuchet MS"/>
                <a:cs typeface="Trebuchet MS"/>
                <a:sym typeface="Trebuchet MS"/>
              </a:rPr>
              <a:t>/mean to be calculated </a:t>
            </a:r>
            <a:endParaRPr sz="1250">
              <a:latin typeface="Trebuchet MS"/>
              <a:ea typeface="Trebuchet MS"/>
              <a:cs typeface="Trebuchet MS"/>
              <a:sym typeface="Trebuchet MS"/>
            </a:endParaRPr>
          </a:p>
          <a:p>
            <a:pPr marL="0" lvl="0" indent="0" algn="l" rtl="0">
              <a:lnSpc>
                <a:spcPct val="115000"/>
              </a:lnSpc>
              <a:spcBef>
                <a:spcPts val="1200"/>
              </a:spcBef>
              <a:spcAft>
                <a:spcPts val="0"/>
              </a:spcAft>
              <a:buClr>
                <a:schemeClr val="dk1"/>
              </a:buClr>
              <a:buSzPts val="1100"/>
              <a:buFont typeface="Arial"/>
              <a:buNone/>
            </a:pPr>
            <a:r>
              <a:rPr lang="en-GB" sz="1250" b="1">
                <a:latin typeface="Trebuchet MS"/>
                <a:ea typeface="Trebuchet MS"/>
                <a:cs typeface="Trebuchet MS"/>
                <a:sym typeface="Trebuchet MS"/>
              </a:rPr>
              <a:t>More</a:t>
            </a:r>
            <a:r>
              <a:rPr lang="en-GB" sz="1250">
                <a:latin typeface="Trebuchet MS"/>
                <a:ea typeface="Trebuchet MS"/>
                <a:cs typeface="Trebuchet MS"/>
                <a:sym typeface="Trebuchet MS"/>
              </a:rPr>
              <a:t> </a:t>
            </a:r>
            <a:r>
              <a:rPr lang="en-GB" sz="1250" b="1">
                <a:latin typeface="Trebuchet MS"/>
                <a:ea typeface="Trebuchet MS"/>
                <a:cs typeface="Trebuchet MS"/>
                <a:sym typeface="Trebuchet MS"/>
              </a:rPr>
              <a:t>accurate</a:t>
            </a:r>
            <a:endParaRPr sz="1250" b="1">
              <a:latin typeface="Trebuchet MS"/>
              <a:ea typeface="Trebuchet MS"/>
              <a:cs typeface="Trebuchet MS"/>
              <a:sym typeface="Trebuchet MS"/>
            </a:endParaRPr>
          </a:p>
          <a:p>
            <a:pPr marL="0" lvl="0" indent="0" algn="l" rtl="0">
              <a:lnSpc>
                <a:spcPct val="115000"/>
              </a:lnSpc>
              <a:spcBef>
                <a:spcPts val="1200"/>
              </a:spcBef>
              <a:spcAft>
                <a:spcPts val="1200"/>
              </a:spcAft>
              <a:buNone/>
            </a:pPr>
            <a:endParaRPr sz="1250" b="1">
              <a:latin typeface="Trebuchet MS"/>
              <a:ea typeface="Trebuchet MS"/>
              <a:cs typeface="Trebuchet MS"/>
              <a:sym typeface="Trebuchet MS"/>
            </a:endParaRPr>
          </a:p>
        </p:txBody>
      </p:sp>
      <p:sp>
        <p:nvSpPr>
          <p:cNvPr id="927" name="Google Shape;927;p79"/>
          <p:cNvSpPr txBox="1"/>
          <p:nvPr/>
        </p:nvSpPr>
        <p:spPr>
          <a:xfrm>
            <a:off x="311700" y="4215275"/>
            <a:ext cx="48105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Suggest why it would be good practice for the student to repeat the investigation a further three or four times. </a:t>
            </a:r>
            <a:r>
              <a:rPr lang="en-GB" b="1"/>
              <a:t>(1)</a:t>
            </a:r>
            <a:endParaRPr b="1"/>
          </a:p>
        </p:txBody>
      </p:sp>
      <p:sp>
        <p:nvSpPr>
          <p:cNvPr id="928" name="Google Shape;928;p79"/>
          <p:cNvSpPr txBox="1"/>
          <p:nvPr/>
        </p:nvSpPr>
        <p:spPr>
          <a:xfrm>
            <a:off x="311700" y="1124650"/>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directs a ray of red light into a Perspex block to investigate refraction.</a:t>
            </a:r>
            <a:endParaRPr/>
          </a:p>
        </p:txBody>
      </p:sp>
      <p:pic>
        <p:nvPicPr>
          <p:cNvPr id="929" name="Google Shape;929;p79"/>
          <p:cNvPicPr preferRelativeResize="0"/>
          <p:nvPr/>
        </p:nvPicPr>
        <p:blipFill>
          <a:blip r:embed="rId3">
            <a:alphaModFix/>
          </a:blip>
          <a:stretch>
            <a:fillRect/>
          </a:stretch>
        </p:blipFill>
        <p:spPr>
          <a:xfrm>
            <a:off x="834900" y="1740250"/>
            <a:ext cx="3182267" cy="2386700"/>
          </a:xfrm>
          <a:prstGeom prst="rect">
            <a:avLst/>
          </a:prstGeom>
          <a:noFill/>
          <a:ln>
            <a:noFill/>
          </a:ln>
        </p:spPr>
      </p:pic>
      <p:sp>
        <p:nvSpPr>
          <p:cNvPr id="930" name="Google Shape;930;p7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931" name="Google Shape;931;p79"/>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932" name="Google Shape;932;p79"/>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pic>
        <p:nvPicPr>
          <p:cNvPr id="933" name="Google Shape;933;p79">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38" name="Google Shape;938;p80"/>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2017 </a:t>
            </a:r>
            <a:r>
              <a:rPr lang="en-GB" sz="1200">
                <a:solidFill>
                  <a:schemeClr val="dk1"/>
                </a:solidFill>
              </a:rPr>
              <a:t>4aii</a:t>
            </a:r>
            <a:endParaRPr/>
          </a:p>
        </p:txBody>
      </p:sp>
      <p:sp>
        <p:nvSpPr>
          <p:cNvPr id="939" name="Google Shape;939;p80"/>
          <p:cNvSpPr txBox="1"/>
          <p:nvPr/>
        </p:nvSpPr>
        <p:spPr>
          <a:xfrm>
            <a:off x="5306350" y="2180250"/>
            <a:ext cx="3631500" cy="20991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250">
                <a:latin typeface="Trebuchet MS"/>
                <a:ea typeface="Trebuchet MS"/>
                <a:cs typeface="Trebuchet MS"/>
                <a:sym typeface="Trebuchet MS"/>
              </a:rPr>
              <a:t>measure the </a:t>
            </a:r>
            <a:r>
              <a:rPr lang="en-GB" sz="1250" b="1">
                <a:latin typeface="Trebuchet MS"/>
                <a:ea typeface="Trebuchet MS"/>
                <a:cs typeface="Trebuchet MS"/>
                <a:sym typeface="Trebuchet MS"/>
              </a:rPr>
              <a:t>time for more waves</a:t>
            </a:r>
            <a:r>
              <a:rPr lang="en-GB" sz="1250">
                <a:latin typeface="Trebuchet MS"/>
                <a:ea typeface="Trebuchet MS"/>
                <a:cs typeface="Trebuchet MS"/>
                <a:sym typeface="Trebuchet MS"/>
              </a:rPr>
              <a:t> to pass</a:t>
            </a:r>
            <a:endParaRPr sz="12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250" b="1">
                <a:latin typeface="Trebuchet MS"/>
                <a:ea typeface="Trebuchet MS"/>
                <a:cs typeface="Trebuchet MS"/>
                <a:sym typeface="Trebuchet MS"/>
              </a:rPr>
              <a:t>OR</a:t>
            </a:r>
            <a:endParaRPr sz="12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250">
                <a:latin typeface="Trebuchet MS"/>
                <a:ea typeface="Trebuchet MS"/>
                <a:cs typeface="Trebuchet MS"/>
                <a:sym typeface="Trebuchet MS"/>
              </a:rPr>
              <a:t>count the </a:t>
            </a:r>
            <a:r>
              <a:rPr lang="en-GB" sz="1250" b="1">
                <a:latin typeface="Trebuchet MS"/>
                <a:ea typeface="Trebuchet MS"/>
                <a:cs typeface="Trebuchet MS"/>
                <a:sym typeface="Trebuchet MS"/>
              </a:rPr>
              <a:t>number</a:t>
            </a:r>
            <a:r>
              <a:rPr lang="en-GB" sz="1250">
                <a:latin typeface="Trebuchet MS"/>
                <a:ea typeface="Trebuchet MS"/>
                <a:cs typeface="Trebuchet MS"/>
                <a:sym typeface="Trebuchet MS"/>
              </a:rPr>
              <a:t> of </a:t>
            </a:r>
            <a:r>
              <a:rPr lang="en-GB" sz="1250" b="1">
                <a:latin typeface="Trebuchet MS"/>
                <a:ea typeface="Trebuchet MS"/>
                <a:cs typeface="Trebuchet MS"/>
                <a:sym typeface="Trebuchet MS"/>
              </a:rPr>
              <a:t>waves</a:t>
            </a:r>
            <a:r>
              <a:rPr lang="en-GB" sz="1250">
                <a:latin typeface="Trebuchet MS"/>
                <a:ea typeface="Trebuchet MS"/>
                <a:cs typeface="Trebuchet MS"/>
                <a:sym typeface="Trebuchet MS"/>
              </a:rPr>
              <a:t> in a </a:t>
            </a:r>
            <a:r>
              <a:rPr lang="en-GB" sz="1250" b="1">
                <a:latin typeface="Trebuchet MS"/>
                <a:ea typeface="Trebuchet MS"/>
                <a:cs typeface="Trebuchet MS"/>
                <a:sym typeface="Trebuchet MS"/>
              </a:rPr>
              <a:t>longer</a:t>
            </a:r>
            <a:r>
              <a:rPr lang="en-GB" sz="1250">
                <a:latin typeface="Trebuchet MS"/>
                <a:ea typeface="Trebuchet MS"/>
                <a:cs typeface="Trebuchet MS"/>
                <a:sym typeface="Trebuchet MS"/>
              </a:rPr>
              <a:t> period of </a:t>
            </a:r>
            <a:r>
              <a:rPr lang="en-GB" sz="1250" b="1">
                <a:latin typeface="Trebuchet MS"/>
                <a:ea typeface="Trebuchet MS"/>
                <a:cs typeface="Trebuchet MS"/>
                <a:sym typeface="Trebuchet MS"/>
              </a:rPr>
              <a:t>time</a:t>
            </a:r>
            <a:endParaRPr sz="12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250" b="1">
                <a:latin typeface="Trebuchet MS"/>
                <a:ea typeface="Trebuchet MS"/>
                <a:cs typeface="Trebuchet MS"/>
                <a:sym typeface="Trebuchet MS"/>
              </a:rPr>
              <a:t>OR</a:t>
            </a:r>
            <a:endParaRPr sz="1250" b="1">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GB" sz="1250" b="1">
                <a:latin typeface="Trebuchet MS"/>
                <a:ea typeface="Trebuchet MS"/>
                <a:cs typeface="Trebuchet MS"/>
                <a:sym typeface="Trebuchet MS"/>
              </a:rPr>
              <a:t>repeat</a:t>
            </a:r>
            <a:r>
              <a:rPr lang="en-GB" sz="1250">
                <a:latin typeface="Trebuchet MS"/>
                <a:ea typeface="Trebuchet MS"/>
                <a:cs typeface="Trebuchet MS"/>
                <a:sym typeface="Trebuchet MS"/>
              </a:rPr>
              <a:t> (the measurement) </a:t>
            </a:r>
            <a:r>
              <a:rPr lang="en-GB" sz="1250" b="1">
                <a:latin typeface="Trebuchet MS"/>
                <a:ea typeface="Trebuchet MS"/>
                <a:cs typeface="Trebuchet MS"/>
                <a:sym typeface="Trebuchet MS"/>
              </a:rPr>
              <a:t>and average</a:t>
            </a:r>
            <a:endParaRPr sz="1250" b="1">
              <a:latin typeface="Trebuchet MS"/>
              <a:ea typeface="Trebuchet MS"/>
              <a:cs typeface="Trebuchet MS"/>
              <a:sym typeface="Trebuchet MS"/>
            </a:endParaRPr>
          </a:p>
        </p:txBody>
      </p:sp>
      <p:sp>
        <p:nvSpPr>
          <p:cNvPr id="940" name="Google Shape;940;p80"/>
          <p:cNvSpPr txBox="1"/>
          <p:nvPr/>
        </p:nvSpPr>
        <p:spPr>
          <a:xfrm>
            <a:off x="5306350" y="1240775"/>
            <a:ext cx="3631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Suggest how the </a:t>
            </a:r>
            <a:r>
              <a:rPr lang="en-GB" b="1"/>
              <a:t>accuracy</a:t>
            </a:r>
            <a:r>
              <a:rPr lang="en-GB"/>
              <a:t> of the frequency determined by the student could be improved. </a:t>
            </a:r>
            <a:r>
              <a:rPr lang="en-GB" b="1"/>
              <a:t>(1)</a:t>
            </a:r>
            <a:endParaRPr b="1"/>
          </a:p>
        </p:txBody>
      </p:sp>
      <p:sp>
        <p:nvSpPr>
          <p:cNvPr id="941" name="Google Shape;941;p80"/>
          <p:cNvSpPr txBox="1"/>
          <p:nvPr/>
        </p:nvSpPr>
        <p:spPr>
          <a:xfrm>
            <a:off x="311700" y="1124650"/>
            <a:ext cx="4572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observes water waves entering a harbour.</a:t>
            </a:r>
            <a:endParaRPr/>
          </a:p>
        </p:txBody>
      </p:sp>
      <p:pic>
        <p:nvPicPr>
          <p:cNvPr id="942" name="Google Shape;942;p80"/>
          <p:cNvPicPr preferRelativeResize="0"/>
          <p:nvPr/>
        </p:nvPicPr>
        <p:blipFill>
          <a:blip r:embed="rId3">
            <a:alphaModFix/>
          </a:blip>
          <a:stretch>
            <a:fillRect/>
          </a:stretch>
        </p:blipFill>
        <p:spPr>
          <a:xfrm>
            <a:off x="162950" y="1759475"/>
            <a:ext cx="4869490" cy="2602100"/>
          </a:xfrm>
          <a:prstGeom prst="rect">
            <a:avLst/>
          </a:prstGeom>
          <a:noFill/>
          <a:ln>
            <a:noFill/>
          </a:ln>
        </p:spPr>
      </p:pic>
      <p:sp>
        <p:nvSpPr>
          <p:cNvPr id="943" name="Google Shape;943;p8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944" name="Google Shape;944;p80"/>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945" name="Google Shape;945;p80"/>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pic>
        <p:nvPicPr>
          <p:cNvPr id="946" name="Google Shape;946;p80">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sp>
        <p:nvSpPr>
          <p:cNvPr id="951" name="Google Shape;951;p81"/>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2018 </a:t>
            </a:r>
            <a:r>
              <a:rPr lang="en-GB" sz="1200">
                <a:solidFill>
                  <a:schemeClr val="dk1"/>
                </a:solidFill>
              </a:rPr>
              <a:t>8aii</a:t>
            </a:r>
            <a:endParaRPr/>
          </a:p>
        </p:txBody>
      </p:sp>
      <p:sp>
        <p:nvSpPr>
          <p:cNvPr id="952" name="Google Shape;952;p81"/>
          <p:cNvSpPr txBox="1"/>
          <p:nvPr/>
        </p:nvSpPr>
        <p:spPr>
          <a:xfrm>
            <a:off x="5299375" y="2536600"/>
            <a:ext cx="3631500" cy="15699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250" b="1">
                <a:latin typeface="Trebuchet MS"/>
                <a:ea typeface="Trebuchet MS"/>
                <a:cs typeface="Trebuchet MS"/>
                <a:sym typeface="Trebuchet MS"/>
              </a:rPr>
              <a:t>Heat</a:t>
            </a:r>
            <a:r>
              <a:rPr lang="en-GB" sz="1250">
                <a:latin typeface="Trebuchet MS"/>
                <a:ea typeface="Trebuchet MS"/>
                <a:cs typeface="Trebuchet MS"/>
                <a:sym typeface="Trebuchet MS"/>
              </a:rPr>
              <a:t> (energy) is </a:t>
            </a:r>
            <a:r>
              <a:rPr lang="en-GB" sz="1250" b="1">
                <a:latin typeface="Trebuchet MS"/>
                <a:ea typeface="Trebuchet MS"/>
                <a:cs typeface="Trebuchet MS"/>
                <a:sym typeface="Trebuchet MS"/>
              </a:rPr>
              <a:t>lost</a:t>
            </a:r>
            <a:r>
              <a:rPr lang="en-GB" sz="1250">
                <a:latin typeface="Trebuchet MS"/>
                <a:ea typeface="Trebuchet MS"/>
                <a:cs typeface="Trebuchet MS"/>
                <a:sym typeface="Trebuchet MS"/>
              </a:rPr>
              <a:t> to the </a:t>
            </a:r>
            <a:r>
              <a:rPr lang="en-GB" sz="1250" b="1">
                <a:latin typeface="Trebuchet MS"/>
                <a:ea typeface="Trebuchet MS"/>
                <a:cs typeface="Trebuchet MS"/>
                <a:sym typeface="Trebuchet MS"/>
              </a:rPr>
              <a:t>surroundings</a:t>
            </a:r>
            <a:r>
              <a:rPr lang="en-GB" sz="1250">
                <a:latin typeface="Trebuchet MS"/>
                <a:ea typeface="Trebuchet MS"/>
                <a:cs typeface="Trebuchet MS"/>
                <a:sym typeface="Trebuchet MS"/>
              </a:rPr>
              <a:t>/to air.</a:t>
            </a:r>
            <a:endParaRPr sz="12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250" b="1">
                <a:latin typeface="Trebuchet MS"/>
                <a:ea typeface="Trebuchet MS"/>
                <a:cs typeface="Trebuchet MS"/>
                <a:sym typeface="Trebuchet MS"/>
              </a:rPr>
              <a:t>OR</a:t>
            </a:r>
            <a:endParaRPr sz="1250" b="1">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GB" sz="1250">
                <a:latin typeface="Trebuchet MS"/>
                <a:ea typeface="Trebuchet MS"/>
                <a:cs typeface="Trebuchet MS"/>
                <a:sym typeface="Trebuchet MS"/>
              </a:rPr>
              <a:t>some of the </a:t>
            </a:r>
            <a:r>
              <a:rPr lang="en-GB" sz="1250" b="1">
                <a:latin typeface="Trebuchet MS"/>
                <a:ea typeface="Trebuchet MS"/>
                <a:cs typeface="Trebuchet MS"/>
                <a:sym typeface="Trebuchet MS"/>
              </a:rPr>
              <a:t>heat</a:t>
            </a:r>
            <a:r>
              <a:rPr lang="en-GB" sz="1250">
                <a:latin typeface="Trebuchet MS"/>
                <a:ea typeface="Trebuchet MS"/>
                <a:cs typeface="Trebuchet MS"/>
                <a:sym typeface="Trebuchet MS"/>
              </a:rPr>
              <a:t> (energy) is </a:t>
            </a:r>
            <a:r>
              <a:rPr lang="en-GB" sz="1250" b="1">
                <a:latin typeface="Trebuchet MS"/>
                <a:ea typeface="Trebuchet MS"/>
                <a:cs typeface="Trebuchet MS"/>
                <a:sym typeface="Trebuchet MS"/>
              </a:rPr>
              <a:t>used to heat up </a:t>
            </a:r>
            <a:r>
              <a:rPr lang="en-GB" sz="1250">
                <a:latin typeface="Trebuchet MS"/>
                <a:ea typeface="Trebuchet MS"/>
                <a:cs typeface="Trebuchet MS"/>
                <a:sym typeface="Trebuchet MS"/>
              </a:rPr>
              <a:t>the </a:t>
            </a:r>
            <a:r>
              <a:rPr lang="en-GB" sz="1250" b="1">
                <a:latin typeface="Trebuchet MS"/>
                <a:ea typeface="Trebuchet MS"/>
                <a:cs typeface="Trebuchet MS"/>
                <a:sym typeface="Trebuchet MS"/>
              </a:rPr>
              <a:t>heater</a:t>
            </a:r>
            <a:r>
              <a:rPr lang="en-GB" sz="1250">
                <a:latin typeface="Trebuchet MS"/>
                <a:ea typeface="Trebuchet MS"/>
                <a:cs typeface="Trebuchet MS"/>
                <a:sym typeface="Trebuchet MS"/>
              </a:rPr>
              <a:t>/</a:t>
            </a:r>
            <a:r>
              <a:rPr lang="en-GB" sz="1250" b="1">
                <a:latin typeface="Trebuchet MS"/>
                <a:ea typeface="Trebuchet MS"/>
                <a:cs typeface="Trebuchet MS"/>
                <a:sym typeface="Trebuchet MS"/>
              </a:rPr>
              <a:t>beaker</a:t>
            </a:r>
            <a:r>
              <a:rPr lang="en-GB" sz="1250">
                <a:latin typeface="Trebuchet MS"/>
                <a:ea typeface="Trebuchet MS"/>
                <a:cs typeface="Trebuchet MS"/>
                <a:sym typeface="Trebuchet MS"/>
              </a:rPr>
              <a:t>.</a:t>
            </a:r>
            <a:endParaRPr sz="1250">
              <a:latin typeface="Trebuchet MS"/>
              <a:ea typeface="Trebuchet MS"/>
              <a:cs typeface="Trebuchet MS"/>
              <a:sym typeface="Trebuchet MS"/>
            </a:endParaRPr>
          </a:p>
        </p:txBody>
      </p:sp>
      <p:sp>
        <p:nvSpPr>
          <p:cNvPr id="953" name="Google Shape;953;p81"/>
          <p:cNvSpPr txBox="1"/>
          <p:nvPr/>
        </p:nvSpPr>
        <p:spPr>
          <a:xfrm>
            <a:off x="5299375" y="1238825"/>
            <a:ext cx="3631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Explain why the value determined from the experiment is different from the value quoted in the data sheet. </a:t>
            </a:r>
            <a:r>
              <a:rPr lang="en-GB" b="1"/>
              <a:t>(1)</a:t>
            </a:r>
            <a:endParaRPr b="1"/>
          </a:p>
        </p:txBody>
      </p:sp>
      <p:sp>
        <p:nvSpPr>
          <p:cNvPr id="954" name="Google Shape;954;p81"/>
          <p:cNvSpPr txBox="1"/>
          <p:nvPr/>
        </p:nvSpPr>
        <p:spPr>
          <a:xfrm>
            <a:off x="311700" y="1238825"/>
            <a:ext cx="4572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carries out an experiment, using the apparatus shown, to determine a value for the specific heat capacity of water.</a:t>
            </a:r>
            <a:endParaRPr/>
          </a:p>
        </p:txBody>
      </p:sp>
      <p:pic>
        <p:nvPicPr>
          <p:cNvPr id="955" name="Google Shape;955;p81"/>
          <p:cNvPicPr preferRelativeResize="0"/>
          <p:nvPr/>
        </p:nvPicPr>
        <p:blipFill>
          <a:blip r:embed="rId3">
            <a:alphaModFix/>
          </a:blip>
          <a:stretch>
            <a:fillRect/>
          </a:stretch>
        </p:blipFill>
        <p:spPr>
          <a:xfrm>
            <a:off x="473250" y="2017900"/>
            <a:ext cx="3991839" cy="2171000"/>
          </a:xfrm>
          <a:prstGeom prst="rect">
            <a:avLst/>
          </a:prstGeom>
          <a:noFill/>
          <a:ln>
            <a:noFill/>
          </a:ln>
        </p:spPr>
      </p:pic>
      <p:sp>
        <p:nvSpPr>
          <p:cNvPr id="956" name="Google Shape;956;p8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957" name="Google Shape;957;p81"/>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958" name="Google Shape;958;p81"/>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pic>
        <p:nvPicPr>
          <p:cNvPr id="959" name="Google Shape;959;p81">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9"/>
          <p:cNvSpPr txBox="1">
            <a:spLocks noGrp="1"/>
          </p:cNvSpPr>
          <p:nvPr>
            <p:ph type="title"/>
          </p:nvPr>
        </p:nvSpPr>
        <p:spPr>
          <a:xfrm>
            <a:off x="2036700" y="133075"/>
            <a:ext cx="507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Common Explanation Questions</a:t>
            </a:r>
            <a:endParaRPr b="1">
              <a:latin typeface="Nunito"/>
              <a:ea typeface="Nunito"/>
              <a:cs typeface="Nunito"/>
              <a:sym typeface="Nunito"/>
            </a:endParaRPr>
          </a:p>
        </p:txBody>
      </p:sp>
      <p:sp>
        <p:nvSpPr>
          <p:cNvPr id="123" name="Google Shape;123;p1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graphicFrame>
        <p:nvGraphicFramePr>
          <p:cNvPr id="124" name="Google Shape;124;p19"/>
          <p:cNvGraphicFramePr/>
          <p:nvPr/>
        </p:nvGraphicFramePr>
        <p:xfrm>
          <a:off x="274900" y="2165000"/>
          <a:ext cx="3000000" cy="3000000"/>
        </p:xfrm>
        <a:graphic>
          <a:graphicData uri="http://schemas.openxmlformats.org/drawingml/2006/table">
            <a:tbl>
              <a:tblPr>
                <a:noFill/>
                <a:tableStyleId>{D506777C-C052-4AE0-8132-7D2D3A3D9816}</a:tableStyleId>
              </a:tblPr>
              <a:tblGrid>
                <a:gridCol w="3270925">
                  <a:extLst>
                    <a:ext uri="{9D8B030D-6E8A-4147-A177-3AD203B41FA5}">
                      <a16:colId xmlns:a16="http://schemas.microsoft.com/office/drawing/2014/main" val="20000"/>
                    </a:ext>
                  </a:extLst>
                </a:gridCol>
                <a:gridCol w="5323250">
                  <a:extLst>
                    <a:ext uri="{9D8B030D-6E8A-4147-A177-3AD203B41FA5}">
                      <a16:colId xmlns:a16="http://schemas.microsoft.com/office/drawing/2014/main" val="20001"/>
                    </a:ext>
                  </a:extLst>
                </a:gridCol>
              </a:tblGrid>
              <a:tr h="361100">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Nature of radiation, ionisation and activity</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b="1" u="sng">
                          <a:solidFill>
                            <a:schemeClr val="hlink"/>
                          </a:solidFill>
                          <a:hlinkClick r:id="rId4" action="ppaction://hlinksldjump"/>
                        </a:rPr>
                        <a:t>2016</a:t>
                      </a:r>
                      <a:r>
                        <a:rPr lang="en-GB" sz="1200" u="sng">
                          <a:solidFill>
                            <a:schemeClr val="hlink"/>
                          </a:solidFill>
                          <a:hlinkClick r:id="rId4" action="ppaction://hlinksldjump"/>
                        </a:rPr>
                        <a:t> Q7c</a:t>
                      </a:r>
                      <a:r>
                        <a:rPr lang="en-GB" sz="1200"/>
                        <a:t>, </a:t>
                      </a:r>
                      <a:r>
                        <a:rPr lang="en-GB" sz="1200" b="1" u="sng">
                          <a:solidFill>
                            <a:schemeClr val="hlink"/>
                          </a:solidFill>
                          <a:hlinkClick r:id="rId5" action="ppaction://hlinksldjump"/>
                        </a:rPr>
                        <a:t>SPQ </a:t>
                      </a:r>
                      <a:r>
                        <a:rPr lang="en-GB" sz="1200" u="sng">
                          <a:solidFill>
                            <a:schemeClr val="hlink"/>
                          </a:solidFill>
                          <a:hlinkClick r:id="rId5" action="ppaction://hlinksldjump"/>
                        </a:rPr>
                        <a:t>12c</a:t>
                      </a:r>
                      <a:r>
                        <a:rPr lang="en-GB" sz="1200"/>
                        <a:t>, </a:t>
                      </a:r>
                      <a:r>
                        <a:rPr lang="en-GB" sz="1200" b="1" u="sng">
                          <a:solidFill>
                            <a:schemeClr val="hlink"/>
                          </a:solidFill>
                          <a:hlinkClick r:id="rId6" action="ppaction://hlinksldjump"/>
                        </a:rPr>
                        <a:t>2019 </a:t>
                      </a:r>
                      <a:r>
                        <a:rPr lang="en-GB" sz="1200" u="sng">
                          <a:solidFill>
                            <a:schemeClr val="hlink"/>
                          </a:solidFill>
                          <a:hlinkClick r:id="rId6" action="ppaction://hlinksldjump"/>
                        </a:rPr>
                        <a:t>12d</a:t>
                      </a:r>
                      <a:r>
                        <a:rPr lang="en-GB" sz="1200">
                          <a:solidFill>
                            <a:schemeClr val="dk1"/>
                          </a:solidFill>
                        </a:rPr>
                        <a:t>, </a:t>
                      </a:r>
                      <a:r>
                        <a:rPr lang="en-GB" sz="1200" b="1" u="sng">
                          <a:solidFill>
                            <a:schemeClr val="hlink"/>
                          </a:solidFill>
                          <a:hlinkClick r:id="rId7" action="ppaction://hlinksldjump"/>
                        </a:rPr>
                        <a:t>2022</a:t>
                      </a:r>
                      <a:r>
                        <a:rPr lang="en-GB" sz="1200" u="sng">
                          <a:solidFill>
                            <a:schemeClr val="hlink"/>
                          </a:solidFill>
                          <a:hlinkClick r:id="rId7" action="ppaction://hlinksldjump"/>
                        </a:rPr>
                        <a:t> 13a,bii</a:t>
                      </a:r>
                      <a:r>
                        <a:rPr lang="en-GB" sz="1200">
                          <a:solidFill>
                            <a:schemeClr val="dk1"/>
                          </a:solidFill>
                        </a:rPr>
                        <a:t>, </a:t>
                      </a:r>
                      <a:r>
                        <a:rPr lang="en-GB" sz="1200" b="1" u="sng">
                          <a:solidFill>
                            <a:schemeClr val="hlink"/>
                          </a:solidFill>
                          <a:hlinkClick r:id="rId8" action="ppaction://hlinksldjump"/>
                        </a:rPr>
                        <a:t>2023 13a</a:t>
                      </a:r>
                      <a:r>
                        <a:rPr lang="en-GB" sz="1200"/>
                        <a:t>, </a:t>
                      </a:r>
                      <a:r>
                        <a:rPr lang="en-GB" sz="1200" b="1" u="sng">
                          <a:solidFill>
                            <a:schemeClr val="hlink"/>
                          </a:solidFill>
                          <a:hlinkClick r:id="rId9" action="ppaction://hlinksldjump"/>
                        </a:rPr>
                        <a:t>2023 13b</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61100">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Dosimetry equations</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endParaRPr sz="1200" b="1"/>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409425">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Half life</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GB" sz="1200" b="1" u="sng">
                          <a:solidFill>
                            <a:schemeClr val="hlink"/>
                          </a:solidFill>
                          <a:hlinkClick r:id="rId10" action="ppaction://hlinksldjump"/>
                        </a:rPr>
                        <a:t>SPQ</a:t>
                      </a:r>
                      <a:r>
                        <a:rPr lang="en-GB" sz="1200" u="sng">
                          <a:solidFill>
                            <a:schemeClr val="hlink"/>
                          </a:solidFill>
                          <a:hlinkClick r:id="rId10" action="ppaction://hlinksldjump"/>
                        </a:rPr>
                        <a:t> 11b</a:t>
                      </a:r>
                      <a:r>
                        <a:rPr lang="en-GB" sz="1200">
                          <a:solidFill>
                            <a:schemeClr val="dk1"/>
                          </a:solidFill>
                        </a:rPr>
                        <a:t>, </a:t>
                      </a:r>
                      <a:r>
                        <a:rPr lang="en-GB" sz="1200" b="1" u="sng">
                          <a:solidFill>
                            <a:schemeClr val="hlink"/>
                          </a:solidFill>
                          <a:hlinkClick r:id="rId11" action="ppaction://hlinksldjump"/>
                        </a:rPr>
                        <a:t>2018</a:t>
                      </a:r>
                      <a:r>
                        <a:rPr lang="en-GB" sz="1200" u="sng">
                          <a:solidFill>
                            <a:schemeClr val="hlink"/>
                          </a:solidFill>
                          <a:hlinkClick r:id="rId11" action="ppaction://hlinksldjump"/>
                        </a:rPr>
                        <a:t> 12b</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61100">
                <a:tc>
                  <a:txBody>
                    <a:bodyPr/>
                    <a:lstStyle/>
                    <a:p>
                      <a:pPr marL="0" lvl="0" indent="0" algn="l" rtl="0">
                        <a:spcBef>
                          <a:spcPts val="0"/>
                        </a:spcBef>
                        <a:spcAft>
                          <a:spcPts val="0"/>
                        </a:spcAft>
                        <a:buClr>
                          <a:schemeClr val="dk1"/>
                        </a:buClr>
                        <a:buSzPts val="1100"/>
                        <a:buFont typeface="Arial"/>
                        <a:buNone/>
                      </a:pPr>
                      <a:r>
                        <a:rPr lang="en-GB" sz="1200">
                          <a:solidFill>
                            <a:schemeClr val="dk1"/>
                          </a:solidFill>
                        </a:rPr>
                        <a:t>Fission and fusion</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b="1" u="sng">
                          <a:solidFill>
                            <a:schemeClr val="hlink"/>
                          </a:solidFill>
                          <a:hlinkClick r:id="rId12" action="ppaction://hlinksldjump"/>
                        </a:rPr>
                        <a:t>2016 </a:t>
                      </a:r>
                      <a:r>
                        <a:rPr lang="en-GB" sz="1200" u="sng">
                          <a:solidFill>
                            <a:schemeClr val="hlink"/>
                          </a:solidFill>
                          <a:hlinkClick r:id="rId12" action="ppaction://hlinksldjump"/>
                        </a:rPr>
                        <a:t>13a</a:t>
                      </a:r>
                      <a:r>
                        <a:rPr lang="en-GB" sz="1200"/>
                        <a:t>, </a:t>
                      </a:r>
                      <a:r>
                        <a:rPr lang="en-GB" sz="1200" b="1" u="sng">
                          <a:solidFill>
                            <a:schemeClr val="hlink"/>
                          </a:solidFill>
                          <a:hlinkClick r:id="rId13" action="ppaction://hlinksldjump"/>
                        </a:rPr>
                        <a:t>2017 Q7b</a:t>
                      </a:r>
                      <a:r>
                        <a:rPr lang="en-GB" sz="1200">
                          <a:solidFill>
                            <a:schemeClr val="dk1"/>
                          </a:solidFill>
                        </a:rPr>
                        <a:t>, </a:t>
                      </a:r>
                      <a:r>
                        <a:rPr lang="en-GB" sz="1200" b="1" u="sng">
                          <a:solidFill>
                            <a:schemeClr val="hlink"/>
                          </a:solidFill>
                          <a:hlinkClick r:id="rId14" action="ppaction://hlinksldjump"/>
                        </a:rPr>
                        <a:t>2020 </a:t>
                      </a:r>
                      <a:r>
                        <a:rPr lang="en-GB" sz="1200" u="sng">
                          <a:solidFill>
                            <a:schemeClr val="hlink"/>
                          </a:solidFill>
                          <a:hlinkClick r:id="rId14" action="ppaction://hlinksldjump"/>
                        </a:rPr>
                        <a:t>13a</a:t>
                      </a:r>
                      <a:r>
                        <a:rPr lang="en-GB" sz="1200">
                          <a:solidFill>
                            <a:schemeClr val="dk1"/>
                          </a:solidFill>
                        </a:rPr>
                        <a:t>, </a:t>
                      </a:r>
                      <a:r>
                        <a:rPr lang="en-GB" sz="1200" b="1" u="sng">
                          <a:solidFill>
                            <a:schemeClr val="hlink"/>
                          </a:solidFill>
                          <a:hlinkClick r:id="rId15" action="ppaction://hlinksldjump"/>
                        </a:rPr>
                        <a:t>2022</a:t>
                      </a:r>
                      <a:r>
                        <a:rPr lang="en-GB" sz="1200" u="sng">
                          <a:solidFill>
                            <a:schemeClr val="hlink"/>
                          </a:solidFill>
                          <a:hlinkClick r:id="rId15" action="ppaction://hlinksldjump"/>
                        </a:rPr>
                        <a:t> 14bii</a:t>
                      </a:r>
                      <a:r>
                        <a:rPr lang="en-GB" sz="1200">
                          <a:solidFill>
                            <a:schemeClr val="dk1"/>
                          </a:solidFill>
                        </a:rPr>
                        <a:t>, </a:t>
                      </a:r>
                      <a:r>
                        <a:rPr lang="en-GB" sz="1200" b="1" u="sng">
                          <a:solidFill>
                            <a:schemeClr val="hlink"/>
                          </a:solidFill>
                          <a:hlinkClick r:id="rId16" action="ppaction://hlinksldjump"/>
                        </a:rPr>
                        <a:t>2024 </a:t>
                      </a:r>
                      <a:r>
                        <a:rPr lang="en-GB" sz="1200" u="sng">
                          <a:solidFill>
                            <a:schemeClr val="hlink"/>
                          </a:solidFill>
                          <a:hlinkClick r:id="rId16" action="ppaction://hlinksldjump"/>
                        </a:rPr>
                        <a:t>15b,c,d</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pSp>
        <p:nvGrpSpPr>
          <p:cNvPr id="125" name="Google Shape;125;p19"/>
          <p:cNvGrpSpPr/>
          <p:nvPr/>
        </p:nvGrpSpPr>
        <p:grpSpPr>
          <a:xfrm>
            <a:off x="2854269" y="1092775"/>
            <a:ext cx="3218163" cy="572700"/>
            <a:chOff x="4537288" y="1330900"/>
            <a:chExt cx="3084600" cy="572700"/>
          </a:xfrm>
        </p:grpSpPr>
        <p:sp>
          <p:nvSpPr>
            <p:cNvPr id="126" name="Google Shape;126;p19"/>
            <p:cNvSpPr/>
            <p:nvPr/>
          </p:nvSpPr>
          <p:spPr>
            <a:xfrm>
              <a:off x="4687625" y="1330900"/>
              <a:ext cx="28683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7" name="Google Shape;127;p19"/>
            <p:cNvSpPr txBox="1"/>
            <p:nvPr/>
          </p:nvSpPr>
          <p:spPr>
            <a:xfrm>
              <a:off x="4537288" y="1332550"/>
              <a:ext cx="3084600" cy="554100"/>
            </a:xfrm>
            <a:prstGeom prst="rect">
              <a:avLst/>
            </a:prstGeom>
            <a:noFill/>
            <a:ln>
              <a:noFill/>
            </a:ln>
          </p:spPr>
          <p:txBody>
            <a:bodyPr spcFirstLastPara="1" wrap="square" lIns="91425" tIns="91425" rIns="91425" bIns="91425" anchor="t" anchorCtr="0">
              <a:spAutoFit/>
            </a:bodyPr>
            <a:lstStyle/>
            <a:p>
              <a:pPr marL="0" lvl="0" indent="0" algn="ctr" rtl="0">
                <a:lnSpc>
                  <a:spcPct val="110000"/>
                </a:lnSpc>
                <a:spcBef>
                  <a:spcPts val="0"/>
                </a:spcBef>
                <a:spcAft>
                  <a:spcPts val="0"/>
                </a:spcAft>
                <a:buNone/>
              </a:pPr>
              <a:r>
                <a:rPr lang="en-GB" sz="2400">
                  <a:solidFill>
                    <a:srgbClr val="0D1C45"/>
                  </a:solidFill>
                  <a:latin typeface="Nunito"/>
                  <a:ea typeface="Nunito"/>
                  <a:cs typeface="Nunito"/>
                  <a:sym typeface="Nunito"/>
                </a:rPr>
                <a:t>☢️  Radioactivity ☢️</a:t>
              </a:r>
              <a:endParaRPr sz="2400">
                <a:solidFill>
                  <a:srgbClr val="0D1C45"/>
                </a:solidFill>
                <a:latin typeface="Nunito"/>
                <a:ea typeface="Nunito"/>
                <a:cs typeface="Nunito"/>
                <a:sym typeface="Nunito"/>
              </a:endParaRPr>
            </a:p>
          </p:txBody>
        </p:sp>
      </p:gr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963"/>
        <p:cNvGrpSpPr/>
        <p:nvPr/>
      </p:nvGrpSpPr>
      <p:grpSpPr>
        <a:xfrm>
          <a:off x="0" y="0"/>
          <a:ext cx="0" cy="0"/>
          <a:chOff x="0" y="0"/>
          <a:chExt cx="0" cy="0"/>
        </a:xfrm>
      </p:grpSpPr>
      <p:sp>
        <p:nvSpPr>
          <p:cNvPr id="964" name="Google Shape;964;p82"/>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2018</a:t>
            </a:r>
            <a:r>
              <a:rPr lang="en-GB" sz="1200">
                <a:solidFill>
                  <a:schemeClr val="dk1"/>
                </a:solidFill>
              </a:rPr>
              <a:t> 9b</a:t>
            </a:r>
            <a:endParaRPr/>
          </a:p>
        </p:txBody>
      </p:sp>
      <p:sp>
        <p:nvSpPr>
          <p:cNvPr id="965" name="Google Shape;965;p82"/>
          <p:cNvSpPr txBox="1"/>
          <p:nvPr/>
        </p:nvSpPr>
        <p:spPr>
          <a:xfrm>
            <a:off x="5024750" y="1033325"/>
            <a:ext cx="3963000" cy="40359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Have </a:t>
            </a:r>
            <a:r>
              <a:rPr lang="en-GB" sz="1150" b="1">
                <a:latin typeface="Trebuchet MS"/>
                <a:ea typeface="Trebuchet MS"/>
                <a:cs typeface="Trebuchet MS"/>
                <a:sym typeface="Trebuchet MS"/>
              </a:rPr>
              <a:t>more of the flask</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under</a:t>
            </a:r>
            <a:r>
              <a:rPr lang="en-GB" sz="1150">
                <a:latin typeface="Trebuchet MS"/>
                <a:ea typeface="Trebuchet MS"/>
                <a:cs typeface="Trebuchet MS"/>
                <a:sym typeface="Trebuchet MS"/>
              </a:rPr>
              <a:t> the </a:t>
            </a:r>
            <a:r>
              <a:rPr lang="en-GB" sz="1150" b="1">
                <a:latin typeface="Trebuchet MS"/>
                <a:ea typeface="Trebuchet MS"/>
                <a:cs typeface="Trebuchet MS"/>
                <a:sym typeface="Trebuchet MS"/>
              </a:rPr>
              <a:t>water</a:t>
            </a:r>
            <a:r>
              <a:rPr lang="en-GB" sz="1150">
                <a:latin typeface="Trebuchet MS"/>
                <a:ea typeface="Trebuchet MS"/>
                <a:cs typeface="Trebuchet MS"/>
                <a:sym typeface="Trebuchet MS"/>
              </a:rPr>
              <a:t>, so that the </a:t>
            </a:r>
            <a:r>
              <a:rPr lang="en-GB" sz="1150" b="1">
                <a:latin typeface="Trebuchet MS"/>
                <a:ea typeface="Trebuchet MS"/>
                <a:cs typeface="Trebuchet MS"/>
                <a:sym typeface="Trebuchet MS"/>
              </a:rPr>
              <a:t>gas is at the same temperature</a:t>
            </a:r>
            <a:r>
              <a:rPr lang="en-GB" sz="1150">
                <a:latin typeface="Trebuchet MS"/>
                <a:ea typeface="Trebuchet MS"/>
                <a:cs typeface="Trebuchet MS"/>
                <a:sym typeface="Trebuchet MS"/>
              </a:rPr>
              <a:t> /evenly heated</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OR </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Reduce the length</a:t>
            </a:r>
            <a:r>
              <a:rPr lang="en-GB" sz="1150">
                <a:latin typeface="Trebuchet MS"/>
                <a:ea typeface="Trebuchet MS"/>
                <a:cs typeface="Trebuchet MS"/>
                <a:sym typeface="Trebuchet MS"/>
              </a:rPr>
              <a:t>/diameter/volume of the </a:t>
            </a:r>
            <a:r>
              <a:rPr lang="en-GB" sz="1150" b="1">
                <a:latin typeface="Trebuchet MS"/>
                <a:ea typeface="Trebuchet MS"/>
                <a:cs typeface="Trebuchet MS"/>
                <a:sym typeface="Trebuchet MS"/>
              </a:rPr>
              <a:t>connecting</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tube</a:t>
            </a:r>
            <a:r>
              <a:rPr lang="en-GB" sz="1150">
                <a:latin typeface="Trebuchet MS"/>
                <a:ea typeface="Trebuchet MS"/>
                <a:cs typeface="Trebuchet MS"/>
                <a:sym typeface="Trebuchet MS"/>
              </a:rPr>
              <a:t> so that the </a:t>
            </a:r>
            <a:r>
              <a:rPr lang="en-GB" sz="1150" b="1">
                <a:latin typeface="Trebuchet MS"/>
                <a:ea typeface="Trebuchet MS"/>
                <a:cs typeface="Trebuchet MS"/>
                <a:sym typeface="Trebuchet MS"/>
              </a:rPr>
              <a:t>gas is at the same temperature</a:t>
            </a:r>
            <a:r>
              <a:rPr lang="en-GB" sz="1150">
                <a:latin typeface="Trebuchet MS"/>
                <a:ea typeface="Trebuchet MS"/>
                <a:cs typeface="Trebuchet MS"/>
                <a:sym typeface="Trebuchet MS"/>
              </a:rPr>
              <a:t> /evenly heated</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Accept:</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Place the </a:t>
            </a:r>
            <a:r>
              <a:rPr lang="en-GB" sz="1150" b="1">
                <a:latin typeface="Trebuchet MS"/>
                <a:ea typeface="Trebuchet MS"/>
                <a:cs typeface="Trebuchet MS"/>
                <a:sym typeface="Trebuchet MS"/>
              </a:rPr>
              <a:t>temperature sensor</a:t>
            </a:r>
            <a:r>
              <a:rPr lang="en-GB" sz="1150">
                <a:latin typeface="Trebuchet MS"/>
                <a:ea typeface="Trebuchet MS"/>
                <a:cs typeface="Trebuchet MS"/>
                <a:sym typeface="Trebuchet MS"/>
              </a:rPr>
              <a:t> in the </a:t>
            </a:r>
            <a:r>
              <a:rPr lang="en-GB" sz="1150" b="1">
                <a:latin typeface="Trebuchet MS"/>
                <a:ea typeface="Trebuchet MS"/>
                <a:cs typeface="Trebuchet MS"/>
                <a:sym typeface="Trebuchet MS"/>
              </a:rPr>
              <a:t>flask</a:t>
            </a:r>
            <a:r>
              <a:rPr lang="en-GB" sz="1150">
                <a:latin typeface="Trebuchet MS"/>
                <a:ea typeface="Trebuchet MS"/>
                <a:cs typeface="Trebuchet MS"/>
                <a:sym typeface="Trebuchet MS"/>
              </a:rPr>
              <a:t> (1)</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So that the temperature of the gas is being measured (1)</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OR </a:t>
            </a:r>
            <a:r>
              <a:rPr lang="en-GB" sz="1150">
                <a:latin typeface="Trebuchet MS"/>
                <a:ea typeface="Trebuchet MS"/>
                <a:cs typeface="Trebuchet MS"/>
                <a:sym typeface="Trebuchet MS"/>
              </a:rPr>
              <a:t>(so that all the gas is being heated’</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Do not accept:</a:t>
            </a:r>
            <a:endParaRPr sz="1150" b="1">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GB" sz="1150">
                <a:latin typeface="Trebuchet MS"/>
                <a:ea typeface="Trebuchet MS"/>
                <a:cs typeface="Trebuchet MS"/>
                <a:sym typeface="Trebuchet MS"/>
              </a:rPr>
              <a:t>‘repeat measurements’ – it is an improvement to the set up that is required</a:t>
            </a:r>
            <a:endParaRPr sz="1150">
              <a:latin typeface="Trebuchet MS"/>
              <a:ea typeface="Trebuchet MS"/>
              <a:cs typeface="Trebuchet MS"/>
              <a:sym typeface="Trebuchet MS"/>
            </a:endParaRPr>
          </a:p>
        </p:txBody>
      </p:sp>
      <p:sp>
        <p:nvSpPr>
          <p:cNvPr id="966" name="Google Shape;966;p82"/>
          <p:cNvSpPr txBox="1"/>
          <p:nvPr/>
        </p:nvSpPr>
        <p:spPr>
          <a:xfrm>
            <a:off x="348300" y="4109825"/>
            <a:ext cx="4498800" cy="9594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State one way in which the </a:t>
            </a:r>
            <a:r>
              <a:rPr lang="en-GB" u="sng"/>
              <a:t>set-up of the experiment</a:t>
            </a:r>
            <a:r>
              <a:rPr lang="en-GB"/>
              <a:t> could be </a:t>
            </a:r>
            <a:r>
              <a:rPr lang="en-GB" b="1"/>
              <a:t>improved</a:t>
            </a:r>
            <a:r>
              <a:rPr lang="en-GB"/>
              <a:t> to give more </a:t>
            </a:r>
            <a:r>
              <a:rPr lang="en-GB" b="1"/>
              <a:t>reliable</a:t>
            </a:r>
            <a:r>
              <a:rPr lang="en-GB"/>
              <a:t> results.</a:t>
            </a:r>
            <a:endParaRPr/>
          </a:p>
          <a:p>
            <a:pPr marL="0" lvl="0" indent="0" algn="l" rtl="0">
              <a:spcBef>
                <a:spcPts val="1000"/>
              </a:spcBef>
              <a:spcAft>
                <a:spcPts val="1000"/>
              </a:spcAft>
              <a:buNone/>
            </a:pPr>
            <a:r>
              <a:rPr lang="en-GB"/>
              <a:t>Justify your answer. </a:t>
            </a:r>
            <a:r>
              <a:rPr lang="en-GB" b="1"/>
              <a:t>(2)</a:t>
            </a:r>
            <a:endParaRPr b="1"/>
          </a:p>
        </p:txBody>
      </p:sp>
      <p:sp>
        <p:nvSpPr>
          <p:cNvPr id="967" name="Google Shape;967;p82"/>
          <p:cNvSpPr txBox="1"/>
          <p:nvPr/>
        </p:nvSpPr>
        <p:spPr>
          <a:xfrm>
            <a:off x="311700" y="1124650"/>
            <a:ext cx="4572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sets up an experiment to investigate the relationship between the pressure and temperature of a fixed mass of gas as shown.</a:t>
            </a:r>
            <a:endParaRPr/>
          </a:p>
        </p:txBody>
      </p:sp>
      <p:pic>
        <p:nvPicPr>
          <p:cNvPr id="968" name="Google Shape;968;p82"/>
          <p:cNvPicPr preferRelativeResize="0"/>
          <p:nvPr/>
        </p:nvPicPr>
        <p:blipFill>
          <a:blip r:embed="rId3">
            <a:alphaModFix/>
          </a:blip>
          <a:stretch>
            <a:fillRect/>
          </a:stretch>
        </p:blipFill>
        <p:spPr>
          <a:xfrm>
            <a:off x="440200" y="1902775"/>
            <a:ext cx="3750543" cy="2171001"/>
          </a:xfrm>
          <a:prstGeom prst="rect">
            <a:avLst/>
          </a:prstGeom>
          <a:noFill/>
          <a:ln>
            <a:noFill/>
          </a:ln>
        </p:spPr>
      </p:pic>
      <p:sp>
        <p:nvSpPr>
          <p:cNvPr id="969" name="Google Shape;969;p8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970" name="Google Shape;970;p82"/>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971" name="Google Shape;971;p82"/>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pic>
        <p:nvPicPr>
          <p:cNvPr id="972" name="Google Shape;972;p82">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77" name="Google Shape;977;p83"/>
          <p:cNvSpPr txBox="1"/>
          <p:nvPr/>
        </p:nvSpPr>
        <p:spPr>
          <a:xfrm>
            <a:off x="6587450" y="546725"/>
            <a:ext cx="879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2018</a:t>
            </a:r>
            <a:r>
              <a:rPr lang="en-GB" sz="1200">
                <a:solidFill>
                  <a:schemeClr val="dk1"/>
                </a:solidFill>
              </a:rPr>
              <a:t> 13ci</a:t>
            </a:r>
            <a:endParaRPr/>
          </a:p>
        </p:txBody>
      </p:sp>
      <p:sp>
        <p:nvSpPr>
          <p:cNvPr id="978" name="Google Shape;978;p83"/>
          <p:cNvSpPr txBox="1"/>
          <p:nvPr/>
        </p:nvSpPr>
        <p:spPr>
          <a:xfrm>
            <a:off x="5127050" y="2765100"/>
            <a:ext cx="3799800" cy="1841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Reduce</a:t>
            </a:r>
            <a:r>
              <a:rPr lang="en-GB" sz="1150">
                <a:latin typeface="Trebuchet MS"/>
                <a:ea typeface="Trebuchet MS"/>
                <a:cs typeface="Trebuchet MS"/>
                <a:sym typeface="Trebuchet MS"/>
              </a:rPr>
              <a:t> the </a:t>
            </a:r>
            <a:r>
              <a:rPr lang="en-GB" sz="1150" b="1">
                <a:latin typeface="Trebuchet MS"/>
                <a:ea typeface="Trebuchet MS"/>
                <a:cs typeface="Trebuchet MS"/>
                <a:sym typeface="Trebuchet MS"/>
              </a:rPr>
              <a:t>distance</a:t>
            </a:r>
            <a:r>
              <a:rPr lang="en-GB" sz="1150">
                <a:latin typeface="Trebuchet MS"/>
                <a:ea typeface="Trebuchet MS"/>
                <a:cs typeface="Trebuchet MS"/>
                <a:sym typeface="Trebuchet MS"/>
              </a:rPr>
              <a:t> (between the detector and the source) </a:t>
            </a:r>
            <a:r>
              <a:rPr lang="en-GB" sz="1150" b="1">
                <a:latin typeface="Trebuchet MS"/>
                <a:ea typeface="Trebuchet MS"/>
                <a:cs typeface="Trebuchet MS"/>
                <a:sym typeface="Trebuchet MS"/>
              </a:rPr>
              <a:t>(1)</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Alpha</a:t>
            </a:r>
            <a:r>
              <a:rPr lang="en-GB" sz="1150">
                <a:latin typeface="Trebuchet MS"/>
                <a:ea typeface="Trebuchet MS"/>
                <a:cs typeface="Trebuchet MS"/>
                <a:sym typeface="Trebuchet MS"/>
              </a:rPr>
              <a:t> is </a:t>
            </a:r>
            <a:r>
              <a:rPr lang="en-GB" sz="1150" b="1">
                <a:latin typeface="Trebuchet MS"/>
                <a:ea typeface="Trebuchet MS"/>
                <a:cs typeface="Trebuchet MS"/>
                <a:sym typeface="Trebuchet MS"/>
              </a:rPr>
              <a:t>absorbed</a:t>
            </a:r>
            <a:r>
              <a:rPr lang="en-GB" sz="1150">
                <a:latin typeface="Trebuchet MS"/>
                <a:ea typeface="Trebuchet MS"/>
                <a:cs typeface="Trebuchet MS"/>
                <a:sym typeface="Trebuchet MS"/>
              </a:rPr>
              <a:t> by a </a:t>
            </a:r>
            <a:r>
              <a:rPr lang="en-GB" sz="1150" b="1">
                <a:latin typeface="Trebuchet MS"/>
                <a:ea typeface="Trebuchet MS"/>
                <a:cs typeface="Trebuchet MS"/>
                <a:sym typeface="Trebuchet MS"/>
              </a:rPr>
              <a:t>few cm of air</a:t>
            </a:r>
            <a:r>
              <a:rPr lang="en-GB" sz="1150">
                <a:latin typeface="Trebuchet MS"/>
                <a:ea typeface="Trebuchet MS"/>
                <a:cs typeface="Trebuchet MS"/>
                <a:sym typeface="Trebuchet MS"/>
              </a:rPr>
              <a:t>/</a:t>
            </a:r>
            <a:r>
              <a:rPr lang="en-GB" sz="1150" b="1">
                <a:latin typeface="Trebuchet MS"/>
                <a:ea typeface="Trebuchet MS"/>
                <a:cs typeface="Trebuchet MS"/>
                <a:sym typeface="Trebuchet MS"/>
              </a:rPr>
              <a:t>range</a:t>
            </a:r>
            <a:r>
              <a:rPr lang="en-GB" sz="1150">
                <a:latin typeface="Trebuchet MS"/>
                <a:ea typeface="Trebuchet MS"/>
                <a:cs typeface="Trebuchet MS"/>
                <a:sym typeface="Trebuchet MS"/>
              </a:rPr>
              <a:t> in </a:t>
            </a:r>
            <a:r>
              <a:rPr lang="en-GB" sz="1150" b="1">
                <a:latin typeface="Trebuchet MS"/>
                <a:ea typeface="Trebuchet MS"/>
                <a:cs typeface="Trebuchet MS"/>
                <a:sym typeface="Trebuchet MS"/>
              </a:rPr>
              <a:t>air</a:t>
            </a:r>
            <a:r>
              <a:rPr lang="en-GB" sz="1150">
                <a:latin typeface="Trebuchet MS"/>
                <a:ea typeface="Trebuchet MS"/>
                <a:cs typeface="Trebuchet MS"/>
                <a:sym typeface="Trebuchet MS"/>
              </a:rPr>
              <a:t> is a </a:t>
            </a:r>
            <a:r>
              <a:rPr lang="en-GB" sz="1150" b="1">
                <a:latin typeface="Trebuchet MS"/>
                <a:ea typeface="Trebuchet MS"/>
                <a:cs typeface="Trebuchet MS"/>
                <a:sym typeface="Trebuchet MS"/>
              </a:rPr>
              <a:t>few cm</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(1)</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OR </a:t>
            </a:r>
            <a:endParaRPr sz="1150" b="1">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GB" sz="1150" b="1">
                <a:latin typeface="Trebuchet MS"/>
                <a:ea typeface="Trebuchet MS"/>
                <a:cs typeface="Trebuchet MS"/>
                <a:sym typeface="Trebuchet MS"/>
              </a:rPr>
              <a:t>Alpha</a:t>
            </a:r>
            <a:r>
              <a:rPr lang="en-GB" sz="1150">
                <a:latin typeface="Trebuchet MS"/>
                <a:ea typeface="Trebuchet MS"/>
                <a:cs typeface="Trebuchet MS"/>
                <a:sym typeface="Trebuchet MS"/>
              </a:rPr>
              <a:t> has a </a:t>
            </a:r>
            <a:r>
              <a:rPr lang="en-GB" sz="1150" b="1">
                <a:latin typeface="Trebuchet MS"/>
                <a:ea typeface="Trebuchet MS"/>
                <a:cs typeface="Trebuchet MS"/>
                <a:sym typeface="Trebuchet MS"/>
              </a:rPr>
              <a:t>shorter range</a:t>
            </a:r>
            <a:r>
              <a:rPr lang="en-GB" sz="1150">
                <a:latin typeface="Trebuchet MS"/>
                <a:ea typeface="Trebuchet MS"/>
                <a:cs typeface="Trebuchet MS"/>
                <a:sym typeface="Trebuchet MS"/>
              </a:rPr>
              <a:t> (than gamma).</a:t>
            </a:r>
            <a:endParaRPr sz="1150">
              <a:latin typeface="Trebuchet MS"/>
              <a:ea typeface="Trebuchet MS"/>
              <a:cs typeface="Trebuchet MS"/>
              <a:sym typeface="Trebuchet MS"/>
            </a:endParaRPr>
          </a:p>
        </p:txBody>
      </p:sp>
      <p:sp>
        <p:nvSpPr>
          <p:cNvPr id="979" name="Google Shape;979;p83"/>
          <p:cNvSpPr txBox="1"/>
          <p:nvPr/>
        </p:nvSpPr>
        <p:spPr>
          <a:xfrm>
            <a:off x="5127050" y="1123263"/>
            <a:ext cx="3799800" cy="11748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Suggest a change the technician must make to the </a:t>
            </a:r>
            <a:r>
              <a:rPr lang="en-GB" u="sng"/>
              <a:t>experimental set-up</a:t>
            </a:r>
            <a:r>
              <a:rPr lang="en-GB"/>
              <a:t> to determine the half-life of the alpha radiation source.</a:t>
            </a:r>
            <a:endParaRPr/>
          </a:p>
          <a:p>
            <a:pPr marL="0" lvl="0" indent="0" algn="l" rtl="0">
              <a:spcBef>
                <a:spcPts val="1000"/>
              </a:spcBef>
              <a:spcAft>
                <a:spcPts val="1000"/>
              </a:spcAft>
              <a:buNone/>
            </a:pPr>
            <a:r>
              <a:rPr lang="en-GB"/>
              <a:t>Justify your answer. </a:t>
            </a:r>
            <a:r>
              <a:rPr lang="en-GB" b="1"/>
              <a:t>(2)</a:t>
            </a:r>
            <a:endParaRPr b="1"/>
          </a:p>
        </p:txBody>
      </p:sp>
      <p:sp>
        <p:nvSpPr>
          <p:cNvPr id="980" name="Google Shape;980;p83"/>
          <p:cNvSpPr txBox="1"/>
          <p:nvPr/>
        </p:nvSpPr>
        <p:spPr>
          <a:xfrm>
            <a:off x="311700" y="1123263"/>
            <a:ext cx="43122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technician carries out an experiment, using the apparatus shown, to determine the half-life of a gamma radiation source.</a:t>
            </a:r>
            <a:endParaRPr/>
          </a:p>
        </p:txBody>
      </p:sp>
      <p:pic>
        <p:nvPicPr>
          <p:cNvPr id="981" name="Google Shape;981;p83"/>
          <p:cNvPicPr preferRelativeResize="0"/>
          <p:nvPr/>
        </p:nvPicPr>
        <p:blipFill>
          <a:blip r:embed="rId3">
            <a:alphaModFix/>
          </a:blip>
          <a:stretch>
            <a:fillRect/>
          </a:stretch>
        </p:blipFill>
        <p:spPr>
          <a:xfrm>
            <a:off x="807869" y="2025400"/>
            <a:ext cx="4075830" cy="2815274"/>
          </a:xfrm>
          <a:prstGeom prst="rect">
            <a:avLst/>
          </a:prstGeom>
          <a:noFill/>
          <a:ln>
            <a:noFill/>
          </a:ln>
        </p:spPr>
      </p:pic>
      <p:sp>
        <p:nvSpPr>
          <p:cNvPr id="982" name="Google Shape;982;p83"/>
          <p:cNvSpPr txBox="1"/>
          <p:nvPr/>
        </p:nvSpPr>
        <p:spPr>
          <a:xfrm>
            <a:off x="311700" y="2025400"/>
            <a:ext cx="21873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The technician repeats the experiment with an alpha radiation source.</a:t>
            </a:r>
            <a:endParaRPr/>
          </a:p>
        </p:txBody>
      </p:sp>
      <p:sp>
        <p:nvSpPr>
          <p:cNvPr id="983" name="Google Shape;983;p8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984" name="Google Shape;984;p83"/>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985" name="Google Shape;985;p83"/>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pic>
        <p:nvPicPr>
          <p:cNvPr id="986" name="Google Shape;986;p83">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990"/>
        <p:cNvGrpSpPr/>
        <p:nvPr/>
      </p:nvGrpSpPr>
      <p:grpSpPr>
        <a:xfrm>
          <a:off x="0" y="0"/>
          <a:ext cx="0" cy="0"/>
          <a:chOff x="0" y="0"/>
          <a:chExt cx="0" cy="0"/>
        </a:xfrm>
      </p:grpSpPr>
      <p:sp>
        <p:nvSpPr>
          <p:cNvPr id="991" name="Google Shape;991;p84"/>
          <p:cNvSpPr txBox="1"/>
          <p:nvPr/>
        </p:nvSpPr>
        <p:spPr>
          <a:xfrm>
            <a:off x="6587450" y="546725"/>
            <a:ext cx="879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2019 </a:t>
            </a:r>
            <a:r>
              <a:rPr lang="en-GB" sz="1200">
                <a:solidFill>
                  <a:schemeClr val="dk1"/>
                </a:solidFill>
              </a:rPr>
              <a:t>5aiv</a:t>
            </a:r>
            <a:endParaRPr/>
          </a:p>
        </p:txBody>
      </p:sp>
      <p:sp>
        <p:nvSpPr>
          <p:cNvPr id="992" name="Google Shape;992;p84"/>
          <p:cNvSpPr txBox="1"/>
          <p:nvPr/>
        </p:nvSpPr>
        <p:spPr>
          <a:xfrm>
            <a:off x="5127050" y="2104125"/>
            <a:ext cx="3799800" cy="21987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repeat (and average)</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Accept:</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increase</a:t>
            </a:r>
            <a:r>
              <a:rPr lang="en-GB" sz="1150">
                <a:latin typeface="Trebuchet MS"/>
                <a:ea typeface="Trebuchet MS"/>
                <a:cs typeface="Trebuchet MS"/>
                <a:sym typeface="Trebuchet MS"/>
              </a:rPr>
              <a:t> the </a:t>
            </a:r>
            <a:r>
              <a:rPr lang="en-GB" sz="1150" b="1">
                <a:latin typeface="Trebuchet MS"/>
                <a:ea typeface="Trebuchet MS"/>
                <a:cs typeface="Trebuchet MS"/>
                <a:sym typeface="Trebuchet MS"/>
              </a:rPr>
              <a:t>range</a:t>
            </a:r>
            <a:r>
              <a:rPr lang="en-GB" sz="1150">
                <a:latin typeface="Trebuchet MS"/>
                <a:ea typeface="Trebuchet MS"/>
                <a:cs typeface="Trebuchet MS"/>
                <a:sym typeface="Trebuchet MS"/>
              </a:rPr>
              <a:t> of </a:t>
            </a:r>
            <a:r>
              <a:rPr lang="en-GB" sz="1150" b="1">
                <a:latin typeface="Trebuchet MS"/>
                <a:ea typeface="Trebuchet MS"/>
                <a:cs typeface="Trebuchet MS"/>
                <a:sym typeface="Trebuchet MS"/>
              </a:rPr>
              <a:t>lengths</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increase</a:t>
            </a:r>
            <a:r>
              <a:rPr lang="en-GB" sz="1150">
                <a:latin typeface="Trebuchet MS"/>
                <a:ea typeface="Trebuchet MS"/>
                <a:cs typeface="Trebuchet MS"/>
                <a:sym typeface="Trebuchet MS"/>
              </a:rPr>
              <a:t> the </a:t>
            </a:r>
            <a:r>
              <a:rPr lang="en-GB" sz="1150" b="1">
                <a:latin typeface="Trebuchet MS"/>
                <a:ea typeface="Trebuchet MS"/>
                <a:cs typeface="Trebuchet MS"/>
                <a:sym typeface="Trebuchet MS"/>
              </a:rPr>
              <a:t>number</a:t>
            </a:r>
            <a:r>
              <a:rPr lang="en-GB" sz="1150">
                <a:latin typeface="Trebuchet MS"/>
                <a:ea typeface="Trebuchet MS"/>
                <a:cs typeface="Trebuchet MS"/>
                <a:sym typeface="Trebuchet MS"/>
              </a:rPr>
              <a:t> of</a:t>
            </a:r>
            <a:r>
              <a:rPr lang="en-GB" sz="1150" b="1">
                <a:latin typeface="Trebuchet MS"/>
                <a:ea typeface="Trebuchet MS"/>
                <a:cs typeface="Trebuchet MS"/>
                <a:sym typeface="Trebuchet MS"/>
              </a:rPr>
              <a:t> different lengths</a:t>
            </a:r>
            <a:endParaRPr sz="1150" b="1">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GB" sz="1150">
                <a:latin typeface="Trebuchet MS"/>
                <a:ea typeface="Trebuchet MS"/>
                <a:cs typeface="Trebuchet MS"/>
                <a:sym typeface="Trebuchet MS"/>
              </a:rPr>
              <a:t>If candidates use the terms </a:t>
            </a:r>
            <a:r>
              <a:rPr lang="en-GB" sz="1150" b="1">
                <a:latin typeface="Trebuchet MS"/>
                <a:ea typeface="Trebuchet MS"/>
                <a:cs typeface="Trebuchet MS"/>
                <a:sym typeface="Trebuchet MS"/>
              </a:rPr>
              <a:t>‘accurate’</a:t>
            </a:r>
            <a:r>
              <a:rPr lang="en-GB" sz="1150">
                <a:latin typeface="Trebuchet MS"/>
                <a:ea typeface="Trebuchet MS"/>
                <a:cs typeface="Trebuchet MS"/>
                <a:sym typeface="Trebuchet MS"/>
              </a:rPr>
              <a:t> and/or </a:t>
            </a:r>
            <a:r>
              <a:rPr lang="en-GB" sz="1150" b="1">
                <a:latin typeface="Trebuchet MS"/>
                <a:ea typeface="Trebuchet MS"/>
                <a:cs typeface="Trebuchet MS"/>
                <a:sym typeface="Trebuchet MS"/>
              </a:rPr>
              <a:t>‘precise’</a:t>
            </a:r>
            <a:r>
              <a:rPr lang="en-GB" sz="1150">
                <a:latin typeface="Trebuchet MS"/>
                <a:ea typeface="Trebuchet MS"/>
                <a:cs typeface="Trebuchet MS"/>
                <a:sym typeface="Trebuchet MS"/>
              </a:rPr>
              <a:t> in their response, they </a:t>
            </a:r>
            <a:r>
              <a:rPr lang="en-GB" sz="1150" b="1">
                <a:latin typeface="Trebuchet MS"/>
                <a:ea typeface="Trebuchet MS"/>
                <a:cs typeface="Trebuchet MS"/>
                <a:sym typeface="Trebuchet MS"/>
              </a:rPr>
              <a:t>must</a:t>
            </a:r>
            <a:r>
              <a:rPr lang="en-GB" sz="1150">
                <a:latin typeface="Trebuchet MS"/>
                <a:ea typeface="Trebuchet MS"/>
                <a:cs typeface="Trebuchet MS"/>
                <a:sym typeface="Trebuchet MS"/>
              </a:rPr>
              <a:t> be used </a:t>
            </a:r>
            <a:r>
              <a:rPr lang="en-GB" sz="1150" b="1">
                <a:latin typeface="Trebuchet MS"/>
                <a:ea typeface="Trebuchet MS"/>
                <a:cs typeface="Trebuchet MS"/>
                <a:sym typeface="Trebuchet MS"/>
              </a:rPr>
              <a:t>correctly</a:t>
            </a:r>
            <a:r>
              <a:rPr lang="en-GB" sz="1150">
                <a:latin typeface="Trebuchet MS"/>
                <a:ea typeface="Trebuchet MS"/>
                <a:cs typeface="Trebuchet MS"/>
                <a:sym typeface="Trebuchet MS"/>
              </a:rPr>
              <a:t> otherwise (0).</a:t>
            </a:r>
            <a:endParaRPr sz="1150">
              <a:latin typeface="Trebuchet MS"/>
              <a:ea typeface="Trebuchet MS"/>
              <a:cs typeface="Trebuchet MS"/>
              <a:sym typeface="Trebuchet MS"/>
            </a:endParaRPr>
          </a:p>
        </p:txBody>
      </p:sp>
      <p:sp>
        <p:nvSpPr>
          <p:cNvPr id="993" name="Google Shape;993;p84"/>
          <p:cNvSpPr txBox="1"/>
          <p:nvPr/>
        </p:nvSpPr>
        <p:spPr>
          <a:xfrm>
            <a:off x="5127050" y="1124650"/>
            <a:ext cx="37998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Suggest one way in which the experimental procedure could be improved to give more </a:t>
            </a:r>
            <a:r>
              <a:rPr lang="en-GB" b="1"/>
              <a:t>reliable</a:t>
            </a:r>
            <a:r>
              <a:rPr lang="en-GB"/>
              <a:t> results. </a:t>
            </a:r>
            <a:r>
              <a:rPr lang="en-GB" b="1"/>
              <a:t>(1)</a:t>
            </a:r>
            <a:endParaRPr b="1"/>
          </a:p>
        </p:txBody>
      </p:sp>
      <p:sp>
        <p:nvSpPr>
          <p:cNvPr id="994" name="Google Shape;994;p84"/>
          <p:cNvSpPr txBox="1"/>
          <p:nvPr/>
        </p:nvSpPr>
        <p:spPr>
          <a:xfrm>
            <a:off x="311700" y="1124650"/>
            <a:ext cx="4398900" cy="212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a:t>A student is investigating how the length of a wire affects its resistance.</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r>
              <a:rPr lang="en-GB"/>
              <a:t>The student connects different lengths of wire to a power supply of fixed voltage and measures the current in each length of wire.</a:t>
            </a:r>
            <a:endParaRPr/>
          </a:p>
          <a:p>
            <a:pPr marL="0" lvl="0" indent="0" algn="l" rtl="0">
              <a:spcBef>
                <a:spcPts val="0"/>
              </a:spcBef>
              <a:spcAft>
                <a:spcPts val="0"/>
              </a:spcAft>
              <a:buNone/>
            </a:pPr>
            <a:endParaRPr/>
          </a:p>
          <a:p>
            <a:pPr marL="0" lvl="0" indent="0" algn="l" rtl="0">
              <a:spcBef>
                <a:spcPts val="0"/>
              </a:spcBef>
              <a:spcAft>
                <a:spcPts val="0"/>
              </a:spcAft>
              <a:buNone/>
            </a:pPr>
            <a:r>
              <a:rPr lang="en-GB"/>
              <a:t>The measurements taken by the student are shown in the table.</a:t>
            </a:r>
            <a:endParaRPr/>
          </a:p>
        </p:txBody>
      </p:sp>
      <p:pic>
        <p:nvPicPr>
          <p:cNvPr id="995" name="Google Shape;995;p84"/>
          <p:cNvPicPr preferRelativeResize="0"/>
          <p:nvPr/>
        </p:nvPicPr>
        <p:blipFill>
          <a:blip r:embed="rId3">
            <a:alphaModFix/>
          </a:blip>
          <a:stretch>
            <a:fillRect/>
          </a:stretch>
        </p:blipFill>
        <p:spPr>
          <a:xfrm>
            <a:off x="382900" y="3248641"/>
            <a:ext cx="4125676" cy="1700184"/>
          </a:xfrm>
          <a:prstGeom prst="rect">
            <a:avLst/>
          </a:prstGeom>
          <a:noFill/>
          <a:ln>
            <a:noFill/>
          </a:ln>
        </p:spPr>
      </p:pic>
      <p:sp>
        <p:nvSpPr>
          <p:cNvPr id="996" name="Google Shape;996;p8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997" name="Google Shape;997;p84"/>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998" name="Google Shape;998;p84"/>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pic>
        <p:nvPicPr>
          <p:cNvPr id="999" name="Google Shape;999;p84">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85"/>
          <p:cNvSpPr txBox="1"/>
          <p:nvPr/>
        </p:nvSpPr>
        <p:spPr>
          <a:xfrm>
            <a:off x="6587450" y="546725"/>
            <a:ext cx="879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2019 </a:t>
            </a:r>
            <a:r>
              <a:rPr lang="en-GB" sz="1200">
                <a:solidFill>
                  <a:schemeClr val="dk1"/>
                </a:solidFill>
              </a:rPr>
              <a:t>12b</a:t>
            </a:r>
            <a:endParaRPr/>
          </a:p>
        </p:txBody>
      </p:sp>
      <p:sp>
        <p:nvSpPr>
          <p:cNvPr id="1005" name="Google Shape;1005;p85"/>
          <p:cNvSpPr txBox="1"/>
          <p:nvPr/>
        </p:nvSpPr>
        <p:spPr>
          <a:xfrm>
            <a:off x="5127050" y="4258275"/>
            <a:ext cx="3799800" cy="361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GB" sz="1150" b="1">
                <a:latin typeface="Trebuchet MS"/>
                <a:ea typeface="Trebuchet MS"/>
                <a:cs typeface="Trebuchet MS"/>
                <a:sym typeface="Trebuchet MS"/>
              </a:rPr>
              <a:t>Carry</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out</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experiment</a:t>
            </a:r>
            <a:r>
              <a:rPr lang="en-GB" sz="1150">
                <a:latin typeface="Trebuchet MS"/>
                <a:ea typeface="Trebuchet MS"/>
                <a:cs typeface="Trebuchet MS"/>
                <a:sym typeface="Trebuchet MS"/>
              </a:rPr>
              <a:t> over a </a:t>
            </a:r>
            <a:r>
              <a:rPr lang="en-GB" sz="1150" b="1">
                <a:latin typeface="Trebuchet MS"/>
                <a:ea typeface="Trebuchet MS"/>
                <a:cs typeface="Trebuchet MS"/>
                <a:sym typeface="Trebuchet MS"/>
              </a:rPr>
              <a:t>longer time period</a:t>
            </a:r>
            <a:r>
              <a:rPr lang="en-GB" sz="1150">
                <a:latin typeface="Trebuchet MS"/>
                <a:ea typeface="Trebuchet MS"/>
                <a:cs typeface="Trebuchet MS"/>
                <a:sym typeface="Trebuchet MS"/>
              </a:rPr>
              <a:t>.</a:t>
            </a:r>
            <a:endParaRPr sz="1150">
              <a:latin typeface="Trebuchet MS"/>
              <a:ea typeface="Trebuchet MS"/>
              <a:cs typeface="Trebuchet MS"/>
              <a:sym typeface="Trebuchet MS"/>
            </a:endParaRPr>
          </a:p>
        </p:txBody>
      </p:sp>
      <p:sp>
        <p:nvSpPr>
          <p:cNvPr id="1006" name="Google Shape;1006;p85"/>
          <p:cNvSpPr txBox="1"/>
          <p:nvPr/>
        </p:nvSpPr>
        <p:spPr>
          <a:xfrm>
            <a:off x="5127050" y="2944050"/>
            <a:ext cx="3799800" cy="1046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Suggest an </a:t>
            </a:r>
            <a:r>
              <a:rPr lang="en-GB" b="1"/>
              <a:t>improvement</a:t>
            </a:r>
            <a:r>
              <a:rPr lang="en-GB"/>
              <a:t> that the technician could make to the procedure to more easily determine a value for the half-life of this source. </a:t>
            </a:r>
            <a:r>
              <a:rPr lang="en-GB" b="1"/>
              <a:t>(1)</a:t>
            </a:r>
            <a:endParaRPr b="1"/>
          </a:p>
        </p:txBody>
      </p:sp>
      <p:sp>
        <p:nvSpPr>
          <p:cNvPr id="1007" name="Google Shape;1007;p85"/>
          <p:cNvSpPr txBox="1"/>
          <p:nvPr/>
        </p:nvSpPr>
        <p:spPr>
          <a:xfrm>
            <a:off x="311700" y="1124650"/>
            <a:ext cx="4147800" cy="154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technician carries out an experiment, using the apparatus shown, to determine the half-life of a radioactive source.</a:t>
            </a:r>
            <a:endParaRPr/>
          </a:p>
          <a:p>
            <a:pPr marL="0" lvl="0" indent="0" algn="l" rtl="0">
              <a:spcBef>
                <a:spcPts val="500"/>
              </a:spcBef>
              <a:spcAft>
                <a:spcPts val="0"/>
              </a:spcAft>
              <a:buNone/>
            </a:pPr>
            <a:r>
              <a:rPr lang="en-GB"/>
              <a:t>The technician carries out the experiment over a period of 30 minutes, and displays the data obtained in a graph as shown.</a:t>
            </a:r>
            <a:endParaRPr/>
          </a:p>
        </p:txBody>
      </p:sp>
      <p:pic>
        <p:nvPicPr>
          <p:cNvPr id="1008" name="Google Shape;1008;p85"/>
          <p:cNvPicPr preferRelativeResize="0"/>
          <p:nvPr/>
        </p:nvPicPr>
        <p:blipFill>
          <a:blip r:embed="rId3">
            <a:alphaModFix/>
          </a:blip>
          <a:stretch>
            <a:fillRect/>
          </a:stretch>
        </p:blipFill>
        <p:spPr>
          <a:xfrm>
            <a:off x="5026825" y="1132400"/>
            <a:ext cx="3572649" cy="1677699"/>
          </a:xfrm>
          <a:prstGeom prst="rect">
            <a:avLst/>
          </a:prstGeom>
          <a:noFill/>
          <a:ln>
            <a:noFill/>
          </a:ln>
        </p:spPr>
      </p:pic>
      <p:pic>
        <p:nvPicPr>
          <p:cNvPr id="1009" name="Google Shape;1009;p85"/>
          <p:cNvPicPr preferRelativeResize="0"/>
          <p:nvPr/>
        </p:nvPicPr>
        <p:blipFill>
          <a:blip r:embed="rId4">
            <a:alphaModFix/>
          </a:blip>
          <a:stretch>
            <a:fillRect/>
          </a:stretch>
        </p:blipFill>
        <p:spPr>
          <a:xfrm>
            <a:off x="957200" y="2571750"/>
            <a:ext cx="3245649" cy="2470451"/>
          </a:xfrm>
          <a:prstGeom prst="rect">
            <a:avLst/>
          </a:prstGeom>
          <a:noFill/>
          <a:ln>
            <a:noFill/>
          </a:ln>
        </p:spPr>
      </p:pic>
      <p:sp>
        <p:nvSpPr>
          <p:cNvPr id="1010" name="Google Shape;1010;p8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1011" name="Google Shape;1011;p85"/>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012" name="Google Shape;1012;p85"/>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pic>
        <p:nvPicPr>
          <p:cNvPr id="1013" name="Google Shape;1013;p85">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017"/>
        <p:cNvGrpSpPr/>
        <p:nvPr/>
      </p:nvGrpSpPr>
      <p:grpSpPr>
        <a:xfrm>
          <a:off x="0" y="0"/>
          <a:ext cx="0" cy="0"/>
          <a:chOff x="0" y="0"/>
          <a:chExt cx="0" cy="0"/>
        </a:xfrm>
      </p:grpSpPr>
      <p:sp>
        <p:nvSpPr>
          <p:cNvPr id="1018" name="Google Shape;1018;p86"/>
          <p:cNvSpPr txBox="1"/>
          <p:nvPr/>
        </p:nvSpPr>
        <p:spPr>
          <a:xfrm>
            <a:off x="6587450" y="546725"/>
            <a:ext cx="903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2020 </a:t>
            </a:r>
            <a:r>
              <a:rPr lang="en-GB" sz="1200">
                <a:solidFill>
                  <a:schemeClr val="dk1"/>
                </a:solidFill>
              </a:rPr>
              <a:t>11ciii</a:t>
            </a:r>
            <a:endParaRPr/>
          </a:p>
        </p:txBody>
      </p:sp>
      <p:sp>
        <p:nvSpPr>
          <p:cNvPr id="1019" name="Google Shape;1019;p86"/>
          <p:cNvSpPr txBox="1"/>
          <p:nvPr/>
        </p:nvSpPr>
        <p:spPr>
          <a:xfrm>
            <a:off x="5139350" y="2182050"/>
            <a:ext cx="3744900" cy="21987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Repeat (measurements and average) (1)</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Accept:</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Increase</a:t>
            </a:r>
            <a:r>
              <a:rPr lang="en-GB" sz="1150">
                <a:latin typeface="Trebuchet MS"/>
                <a:ea typeface="Trebuchet MS"/>
                <a:cs typeface="Trebuchet MS"/>
                <a:sym typeface="Trebuchet MS"/>
              </a:rPr>
              <a:t> the </a:t>
            </a:r>
            <a:r>
              <a:rPr lang="en-GB" sz="1150" b="1">
                <a:latin typeface="Trebuchet MS"/>
                <a:ea typeface="Trebuchet MS"/>
                <a:cs typeface="Trebuchet MS"/>
                <a:sym typeface="Trebuchet MS"/>
              </a:rPr>
              <a:t>range</a:t>
            </a:r>
            <a:r>
              <a:rPr lang="en-GB" sz="1150">
                <a:latin typeface="Trebuchet MS"/>
                <a:ea typeface="Trebuchet MS"/>
                <a:cs typeface="Trebuchet MS"/>
                <a:sym typeface="Trebuchet MS"/>
              </a:rPr>
              <a:t> of </a:t>
            </a:r>
            <a:r>
              <a:rPr lang="en-GB" sz="1150" b="1">
                <a:latin typeface="Trebuchet MS"/>
                <a:ea typeface="Trebuchet MS"/>
                <a:cs typeface="Trebuchet MS"/>
                <a:sym typeface="Trebuchet MS"/>
              </a:rPr>
              <a:t>lengths</a:t>
            </a:r>
            <a:r>
              <a:rPr lang="en-GB" sz="1150">
                <a:latin typeface="Trebuchet MS"/>
                <a:ea typeface="Trebuchet MS"/>
                <a:cs typeface="Trebuchet MS"/>
                <a:sym typeface="Trebuchet MS"/>
              </a:rPr>
              <a:t>.</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Increase</a:t>
            </a:r>
            <a:r>
              <a:rPr lang="en-GB" sz="1150">
                <a:latin typeface="Trebuchet MS"/>
                <a:ea typeface="Trebuchet MS"/>
                <a:cs typeface="Trebuchet MS"/>
                <a:sym typeface="Trebuchet MS"/>
              </a:rPr>
              <a:t> the </a:t>
            </a:r>
            <a:r>
              <a:rPr lang="en-GB" sz="1150" b="1">
                <a:latin typeface="Trebuchet MS"/>
                <a:ea typeface="Trebuchet MS"/>
                <a:cs typeface="Trebuchet MS"/>
                <a:sym typeface="Trebuchet MS"/>
              </a:rPr>
              <a:t>number</a:t>
            </a:r>
            <a:r>
              <a:rPr lang="en-GB" sz="1150">
                <a:latin typeface="Trebuchet MS"/>
                <a:ea typeface="Trebuchet MS"/>
                <a:cs typeface="Trebuchet MS"/>
                <a:sym typeface="Trebuchet MS"/>
              </a:rPr>
              <a:t> of </a:t>
            </a:r>
            <a:r>
              <a:rPr lang="en-GB" sz="1150" b="1">
                <a:latin typeface="Trebuchet MS"/>
                <a:ea typeface="Trebuchet MS"/>
                <a:cs typeface="Trebuchet MS"/>
                <a:sym typeface="Trebuchet MS"/>
              </a:rPr>
              <a:t>different lengths</a:t>
            </a:r>
            <a:r>
              <a:rPr lang="en-GB" sz="1150">
                <a:latin typeface="Trebuchet MS"/>
                <a:ea typeface="Trebuchet MS"/>
                <a:cs typeface="Trebuchet MS"/>
                <a:sym typeface="Trebuchet MS"/>
              </a:rPr>
              <a:t>.</a:t>
            </a:r>
            <a:endParaRPr sz="1150">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GB" sz="1150">
                <a:latin typeface="Trebuchet MS"/>
                <a:ea typeface="Trebuchet MS"/>
                <a:cs typeface="Trebuchet MS"/>
                <a:sym typeface="Trebuchet MS"/>
              </a:rPr>
              <a:t>If candidates use the term </a:t>
            </a:r>
            <a:r>
              <a:rPr lang="en-GB" sz="1150" b="1">
                <a:latin typeface="Trebuchet MS"/>
                <a:ea typeface="Trebuchet MS"/>
                <a:cs typeface="Trebuchet MS"/>
                <a:sym typeface="Trebuchet MS"/>
              </a:rPr>
              <a:t>‘accurate’</a:t>
            </a:r>
            <a:r>
              <a:rPr lang="en-GB" sz="1150">
                <a:latin typeface="Trebuchet MS"/>
                <a:ea typeface="Trebuchet MS"/>
                <a:cs typeface="Trebuchet MS"/>
                <a:sym typeface="Trebuchet MS"/>
              </a:rPr>
              <a:t> and/or </a:t>
            </a:r>
            <a:r>
              <a:rPr lang="en-GB" sz="1150" b="1">
                <a:latin typeface="Trebuchet MS"/>
                <a:ea typeface="Trebuchet MS"/>
                <a:cs typeface="Trebuchet MS"/>
                <a:sym typeface="Trebuchet MS"/>
              </a:rPr>
              <a:t>‘precise’</a:t>
            </a:r>
            <a:r>
              <a:rPr lang="en-GB" sz="1150">
                <a:latin typeface="Trebuchet MS"/>
                <a:ea typeface="Trebuchet MS"/>
                <a:cs typeface="Trebuchet MS"/>
                <a:sym typeface="Trebuchet MS"/>
              </a:rPr>
              <a:t> in their response, they </a:t>
            </a:r>
            <a:r>
              <a:rPr lang="en-GB" sz="1150" b="1">
                <a:latin typeface="Trebuchet MS"/>
                <a:ea typeface="Trebuchet MS"/>
                <a:cs typeface="Trebuchet MS"/>
                <a:sym typeface="Trebuchet MS"/>
              </a:rPr>
              <a:t>must</a:t>
            </a:r>
            <a:r>
              <a:rPr lang="en-GB" sz="1150">
                <a:latin typeface="Trebuchet MS"/>
                <a:ea typeface="Trebuchet MS"/>
                <a:cs typeface="Trebuchet MS"/>
                <a:sym typeface="Trebuchet MS"/>
              </a:rPr>
              <a:t> be used </a:t>
            </a:r>
            <a:r>
              <a:rPr lang="en-GB" sz="1150" b="1">
                <a:latin typeface="Trebuchet MS"/>
                <a:ea typeface="Trebuchet MS"/>
                <a:cs typeface="Trebuchet MS"/>
                <a:sym typeface="Trebuchet MS"/>
              </a:rPr>
              <a:t>correctly</a:t>
            </a:r>
            <a:r>
              <a:rPr lang="en-GB" sz="1150">
                <a:latin typeface="Trebuchet MS"/>
                <a:ea typeface="Trebuchet MS"/>
                <a:cs typeface="Trebuchet MS"/>
                <a:sym typeface="Trebuchet MS"/>
              </a:rPr>
              <a:t>, otherwise (0)</a:t>
            </a:r>
            <a:endParaRPr sz="1150">
              <a:latin typeface="Trebuchet MS"/>
              <a:ea typeface="Trebuchet MS"/>
              <a:cs typeface="Trebuchet MS"/>
              <a:sym typeface="Trebuchet MS"/>
            </a:endParaRPr>
          </a:p>
        </p:txBody>
      </p:sp>
      <p:sp>
        <p:nvSpPr>
          <p:cNvPr id="1020" name="Google Shape;1020;p86"/>
          <p:cNvSpPr txBox="1"/>
          <p:nvPr/>
        </p:nvSpPr>
        <p:spPr>
          <a:xfrm>
            <a:off x="5139350" y="1124650"/>
            <a:ext cx="37449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Suggest one change that could be made to improve the </a:t>
            </a:r>
            <a:r>
              <a:rPr lang="en-GB" b="1"/>
              <a:t>reliability</a:t>
            </a:r>
            <a:r>
              <a:rPr lang="en-GB"/>
              <a:t> of this experiment. </a:t>
            </a:r>
            <a:r>
              <a:rPr lang="en-GB" b="1"/>
              <a:t>(1)</a:t>
            </a:r>
            <a:endParaRPr b="1"/>
          </a:p>
        </p:txBody>
      </p:sp>
      <p:sp>
        <p:nvSpPr>
          <p:cNvPr id="1021" name="Google Shape;1021;p86"/>
          <p:cNvSpPr txBox="1"/>
          <p:nvPr/>
        </p:nvSpPr>
        <p:spPr>
          <a:xfrm>
            <a:off x="311700" y="1124650"/>
            <a:ext cx="4572000" cy="212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investigating sound cuts a drinking straw as shown.</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GB"/>
              <a:t>The student carries out an experiment to investigate how the length of the straw affects the frequency of the sound produced. The results of this experiment are as shown.</a:t>
            </a:r>
            <a:endParaRPr/>
          </a:p>
        </p:txBody>
      </p:sp>
      <p:pic>
        <p:nvPicPr>
          <p:cNvPr id="1022" name="Google Shape;1022;p86"/>
          <p:cNvPicPr preferRelativeResize="0"/>
          <p:nvPr/>
        </p:nvPicPr>
        <p:blipFill>
          <a:blip r:embed="rId3">
            <a:alphaModFix/>
          </a:blip>
          <a:stretch>
            <a:fillRect/>
          </a:stretch>
        </p:blipFill>
        <p:spPr>
          <a:xfrm>
            <a:off x="1433050" y="1697925"/>
            <a:ext cx="2597560" cy="369300"/>
          </a:xfrm>
          <a:prstGeom prst="rect">
            <a:avLst/>
          </a:prstGeom>
          <a:noFill/>
          <a:ln>
            <a:noFill/>
          </a:ln>
        </p:spPr>
      </p:pic>
      <p:pic>
        <p:nvPicPr>
          <p:cNvPr id="1023" name="Google Shape;1023;p86"/>
          <p:cNvPicPr preferRelativeResize="0"/>
          <p:nvPr/>
        </p:nvPicPr>
        <p:blipFill>
          <a:blip r:embed="rId4">
            <a:alphaModFix/>
          </a:blip>
          <a:stretch>
            <a:fillRect/>
          </a:stretch>
        </p:blipFill>
        <p:spPr>
          <a:xfrm>
            <a:off x="1165225" y="3104750"/>
            <a:ext cx="3133200" cy="1791550"/>
          </a:xfrm>
          <a:prstGeom prst="rect">
            <a:avLst/>
          </a:prstGeom>
          <a:noFill/>
          <a:ln>
            <a:noFill/>
          </a:ln>
        </p:spPr>
      </p:pic>
      <p:sp>
        <p:nvSpPr>
          <p:cNvPr id="1024" name="Google Shape;1024;p86"/>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025" name="Google Shape;1025;p86"/>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sp>
        <p:nvSpPr>
          <p:cNvPr id="1026" name="Google Shape;1026;p8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pic>
        <p:nvPicPr>
          <p:cNvPr id="1027" name="Google Shape;1027;p86">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sp>
        <p:nvSpPr>
          <p:cNvPr id="1032" name="Google Shape;1032;p87"/>
          <p:cNvSpPr txBox="1"/>
          <p:nvPr/>
        </p:nvSpPr>
        <p:spPr>
          <a:xfrm>
            <a:off x="6587450" y="546725"/>
            <a:ext cx="879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2022</a:t>
            </a:r>
            <a:r>
              <a:rPr lang="en-GB" sz="1200">
                <a:solidFill>
                  <a:schemeClr val="dk1"/>
                </a:solidFill>
              </a:rPr>
              <a:t> 2aiii</a:t>
            </a:r>
            <a:endParaRPr/>
          </a:p>
        </p:txBody>
      </p:sp>
      <p:sp>
        <p:nvSpPr>
          <p:cNvPr id="1033" name="Google Shape;1033;p87"/>
          <p:cNvSpPr txBox="1"/>
          <p:nvPr/>
        </p:nvSpPr>
        <p:spPr>
          <a:xfrm>
            <a:off x="5187100" y="2524300"/>
            <a:ext cx="3799800" cy="179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Place</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carbon</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paper</a:t>
            </a:r>
            <a:r>
              <a:rPr lang="en-GB" sz="1150">
                <a:latin typeface="Trebuchet MS"/>
                <a:ea typeface="Trebuchet MS"/>
                <a:cs typeface="Trebuchet MS"/>
                <a:sym typeface="Trebuchet MS"/>
              </a:rPr>
              <a:t> under </a:t>
            </a:r>
            <a:r>
              <a:rPr lang="en-GB" sz="1150" b="1">
                <a:latin typeface="Trebuchet MS"/>
                <a:ea typeface="Trebuchet MS"/>
                <a:cs typeface="Trebuchet MS"/>
                <a:sym typeface="Trebuchet MS"/>
              </a:rPr>
              <a:t>landing</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site (1)</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OR</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Place</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sand</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tray</a:t>
            </a:r>
            <a:r>
              <a:rPr lang="en-GB" sz="1150">
                <a:latin typeface="Trebuchet MS"/>
                <a:ea typeface="Trebuchet MS"/>
                <a:cs typeface="Trebuchet MS"/>
                <a:sym typeface="Trebuchet MS"/>
              </a:rPr>
              <a:t> under landing site</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OR</a:t>
            </a:r>
            <a:endParaRPr sz="1150" b="1">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GB" sz="1150">
                <a:latin typeface="Trebuchet MS"/>
                <a:ea typeface="Trebuchet MS"/>
                <a:cs typeface="Trebuchet MS"/>
                <a:sym typeface="Trebuchet MS"/>
              </a:rPr>
              <a:t>Use </a:t>
            </a:r>
            <a:r>
              <a:rPr lang="en-GB" sz="1150" b="1">
                <a:latin typeface="Trebuchet MS"/>
                <a:ea typeface="Trebuchet MS"/>
                <a:cs typeface="Trebuchet MS"/>
                <a:sym typeface="Trebuchet MS"/>
              </a:rPr>
              <a:t>video</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analysis</a:t>
            </a:r>
            <a:endParaRPr sz="1150" b="1">
              <a:latin typeface="Trebuchet MS"/>
              <a:ea typeface="Trebuchet MS"/>
              <a:cs typeface="Trebuchet MS"/>
              <a:sym typeface="Trebuchet MS"/>
            </a:endParaRPr>
          </a:p>
        </p:txBody>
      </p:sp>
      <p:sp>
        <p:nvSpPr>
          <p:cNvPr id="1034" name="Google Shape;1034;p87"/>
          <p:cNvSpPr txBox="1"/>
          <p:nvPr/>
        </p:nvSpPr>
        <p:spPr>
          <a:xfrm>
            <a:off x="311700" y="2308800"/>
            <a:ext cx="4352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In order to measure the horizontal range, the student watched to see where the marble hit the ground.</a:t>
            </a:r>
            <a:endParaRPr b="1"/>
          </a:p>
        </p:txBody>
      </p:sp>
      <p:sp>
        <p:nvSpPr>
          <p:cNvPr id="1035" name="Google Shape;1035;p87"/>
          <p:cNvSpPr txBox="1"/>
          <p:nvPr/>
        </p:nvSpPr>
        <p:spPr>
          <a:xfrm>
            <a:off x="311700" y="1124650"/>
            <a:ext cx="4450800" cy="1326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is investigating factors that affect the horizontal range of a marble, using the apparatus shown.</a:t>
            </a:r>
            <a:endParaRPr/>
          </a:p>
          <a:p>
            <a:pPr marL="0" lvl="0" indent="0" algn="l" rtl="0">
              <a:spcBef>
                <a:spcPts val="500"/>
              </a:spcBef>
              <a:spcAft>
                <a:spcPts val="0"/>
              </a:spcAft>
              <a:buNone/>
            </a:pPr>
            <a:r>
              <a:rPr lang="en-GB"/>
              <a:t>The student releases a marble from different heights on the ramp and measures the horizontal range.</a:t>
            </a:r>
            <a:endParaRPr/>
          </a:p>
        </p:txBody>
      </p:sp>
      <p:pic>
        <p:nvPicPr>
          <p:cNvPr id="1036" name="Google Shape;1036;p87"/>
          <p:cNvPicPr preferRelativeResize="0"/>
          <p:nvPr/>
        </p:nvPicPr>
        <p:blipFill>
          <a:blip r:embed="rId3">
            <a:alphaModFix/>
          </a:blip>
          <a:stretch>
            <a:fillRect/>
          </a:stretch>
        </p:blipFill>
        <p:spPr>
          <a:xfrm>
            <a:off x="382900" y="2861425"/>
            <a:ext cx="4096951" cy="2181925"/>
          </a:xfrm>
          <a:prstGeom prst="rect">
            <a:avLst/>
          </a:prstGeom>
          <a:noFill/>
          <a:ln>
            <a:noFill/>
          </a:ln>
        </p:spPr>
      </p:pic>
      <p:sp>
        <p:nvSpPr>
          <p:cNvPr id="1037" name="Google Shape;1037;p8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038" name="Google Shape;1038;p87"/>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039" name="Google Shape;1039;p87"/>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sp>
        <p:nvSpPr>
          <p:cNvPr id="1040" name="Google Shape;1040;p87"/>
          <p:cNvSpPr txBox="1"/>
          <p:nvPr/>
        </p:nvSpPr>
        <p:spPr>
          <a:xfrm>
            <a:off x="5187100" y="1232350"/>
            <a:ext cx="37998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Suggest an </a:t>
            </a:r>
            <a:r>
              <a:rPr lang="en-GB" b="1">
                <a:solidFill>
                  <a:schemeClr val="dk1"/>
                </a:solidFill>
              </a:rPr>
              <a:t>improvement</a:t>
            </a:r>
            <a:r>
              <a:rPr lang="en-GB">
                <a:solidFill>
                  <a:schemeClr val="dk1"/>
                </a:solidFill>
              </a:rPr>
              <a:t> to the experiment to determine more accurately where the marble hit the ground. </a:t>
            </a:r>
            <a:r>
              <a:rPr lang="en-GB" b="1">
                <a:solidFill>
                  <a:schemeClr val="dk1"/>
                </a:solidFill>
              </a:rPr>
              <a:t>(1)</a:t>
            </a:r>
            <a:endParaRPr/>
          </a:p>
        </p:txBody>
      </p:sp>
      <p:pic>
        <p:nvPicPr>
          <p:cNvPr id="1041" name="Google Shape;1041;p87">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88"/>
          <p:cNvSpPr txBox="1"/>
          <p:nvPr/>
        </p:nvSpPr>
        <p:spPr>
          <a:xfrm>
            <a:off x="6587450" y="546725"/>
            <a:ext cx="879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2022</a:t>
            </a:r>
            <a:r>
              <a:rPr lang="en-GB" sz="1200">
                <a:solidFill>
                  <a:schemeClr val="dk1"/>
                </a:solidFill>
              </a:rPr>
              <a:t> 9c</a:t>
            </a:r>
            <a:endParaRPr/>
          </a:p>
        </p:txBody>
      </p:sp>
      <p:sp>
        <p:nvSpPr>
          <p:cNvPr id="1047" name="Google Shape;1047;p88"/>
          <p:cNvSpPr txBox="1"/>
          <p:nvPr/>
        </p:nvSpPr>
        <p:spPr>
          <a:xfrm>
            <a:off x="5127050" y="1268225"/>
            <a:ext cx="3799800" cy="36288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Repeat</a:t>
            </a:r>
            <a:r>
              <a:rPr lang="en-GB" sz="1150">
                <a:latin typeface="Trebuchet MS"/>
                <a:ea typeface="Trebuchet MS"/>
                <a:cs typeface="Trebuchet MS"/>
                <a:sym typeface="Trebuchet MS"/>
              </a:rPr>
              <a:t> the experiment</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OR </a:t>
            </a:r>
            <a:r>
              <a:rPr lang="en-GB" sz="1150" b="1">
                <a:latin typeface="Trebuchet MS"/>
                <a:ea typeface="Trebuchet MS"/>
                <a:cs typeface="Trebuchet MS"/>
                <a:sym typeface="Trebuchet MS"/>
              </a:rPr>
              <a:t>Increase</a:t>
            </a:r>
            <a:r>
              <a:rPr lang="en-GB" sz="1150">
                <a:latin typeface="Trebuchet MS"/>
                <a:ea typeface="Trebuchet MS"/>
                <a:cs typeface="Trebuchet MS"/>
                <a:sym typeface="Trebuchet MS"/>
              </a:rPr>
              <a:t> the </a:t>
            </a:r>
            <a:r>
              <a:rPr lang="en-GB" sz="1150" b="1">
                <a:latin typeface="Trebuchet MS"/>
                <a:ea typeface="Trebuchet MS"/>
                <a:cs typeface="Trebuchet MS"/>
                <a:sym typeface="Trebuchet MS"/>
              </a:rPr>
              <a:t>range</a:t>
            </a:r>
            <a:r>
              <a:rPr lang="en-GB" sz="1150">
                <a:latin typeface="Trebuchet MS"/>
                <a:ea typeface="Trebuchet MS"/>
                <a:cs typeface="Trebuchet MS"/>
                <a:sym typeface="Trebuchet MS"/>
              </a:rPr>
              <a:t> (of </a:t>
            </a:r>
            <a:r>
              <a:rPr lang="en-GB" sz="1150" b="1">
                <a:latin typeface="Trebuchet MS"/>
                <a:ea typeface="Trebuchet MS"/>
                <a:cs typeface="Trebuchet MS"/>
                <a:sym typeface="Trebuchet MS"/>
              </a:rPr>
              <a:t>temperatures</a:t>
            </a:r>
            <a:r>
              <a:rPr lang="en-GB" sz="1150">
                <a:latin typeface="Trebuchet MS"/>
                <a:ea typeface="Trebuchet MS"/>
                <a:cs typeface="Trebuchet MS"/>
                <a:sym typeface="Trebuchet MS"/>
              </a:rPr>
              <a:t>)</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OR Take </a:t>
            </a:r>
            <a:r>
              <a:rPr lang="en-GB" sz="1150" b="1">
                <a:latin typeface="Trebuchet MS"/>
                <a:ea typeface="Trebuchet MS"/>
                <a:cs typeface="Trebuchet MS"/>
                <a:sym typeface="Trebuchet MS"/>
              </a:rPr>
              <a:t>readings</a:t>
            </a:r>
            <a:r>
              <a:rPr lang="en-GB" sz="1150">
                <a:latin typeface="Trebuchet MS"/>
                <a:ea typeface="Trebuchet MS"/>
                <a:cs typeface="Trebuchet MS"/>
                <a:sym typeface="Trebuchet MS"/>
              </a:rPr>
              <a:t> at </a:t>
            </a:r>
            <a:r>
              <a:rPr lang="en-GB" sz="1150" b="1">
                <a:latin typeface="Trebuchet MS"/>
                <a:ea typeface="Trebuchet MS"/>
                <a:cs typeface="Trebuchet MS"/>
                <a:sym typeface="Trebuchet MS"/>
              </a:rPr>
              <a:t>more</a:t>
            </a:r>
            <a:r>
              <a:rPr lang="en-GB" sz="1150">
                <a:latin typeface="Trebuchet MS"/>
                <a:ea typeface="Trebuchet MS"/>
                <a:cs typeface="Trebuchet MS"/>
                <a:sym typeface="Trebuchet MS"/>
              </a:rPr>
              <a:t> (different) </a:t>
            </a:r>
            <a:r>
              <a:rPr lang="en-GB" sz="1150" b="1">
                <a:latin typeface="Trebuchet MS"/>
                <a:ea typeface="Trebuchet MS"/>
                <a:cs typeface="Trebuchet MS"/>
                <a:sym typeface="Trebuchet MS"/>
              </a:rPr>
              <a:t>temperatures</a:t>
            </a:r>
            <a:r>
              <a:rPr lang="en-GB" sz="1150">
                <a:latin typeface="Trebuchet MS"/>
                <a:ea typeface="Trebuchet MS"/>
                <a:cs typeface="Trebuchet MS"/>
                <a:sym typeface="Trebuchet MS"/>
              </a:rPr>
              <a:t> within the range</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OR Have </a:t>
            </a:r>
            <a:r>
              <a:rPr lang="en-GB" sz="1150" b="1">
                <a:latin typeface="Trebuchet MS"/>
                <a:ea typeface="Trebuchet MS"/>
                <a:cs typeface="Trebuchet MS"/>
                <a:sym typeface="Trebuchet MS"/>
              </a:rPr>
              <a:t>more</a:t>
            </a:r>
            <a:r>
              <a:rPr lang="en-GB" sz="1150">
                <a:latin typeface="Trebuchet MS"/>
                <a:ea typeface="Trebuchet MS"/>
                <a:cs typeface="Trebuchet MS"/>
                <a:sym typeface="Trebuchet MS"/>
              </a:rPr>
              <a:t> of the </a:t>
            </a:r>
            <a:r>
              <a:rPr lang="en-GB" sz="1150" b="1">
                <a:latin typeface="Trebuchet MS"/>
                <a:ea typeface="Trebuchet MS"/>
                <a:cs typeface="Trebuchet MS"/>
                <a:sym typeface="Trebuchet MS"/>
              </a:rPr>
              <a:t>flask</a:t>
            </a:r>
            <a:r>
              <a:rPr lang="en-GB" sz="1150">
                <a:latin typeface="Trebuchet MS"/>
                <a:ea typeface="Trebuchet MS"/>
                <a:cs typeface="Trebuchet MS"/>
                <a:sym typeface="Trebuchet MS"/>
              </a:rPr>
              <a:t> in the </a:t>
            </a:r>
            <a:r>
              <a:rPr lang="en-GB" sz="1150" b="1">
                <a:latin typeface="Trebuchet MS"/>
                <a:ea typeface="Trebuchet MS"/>
                <a:cs typeface="Trebuchet MS"/>
                <a:sym typeface="Trebuchet MS"/>
              </a:rPr>
              <a:t>water</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OR </a:t>
            </a:r>
            <a:r>
              <a:rPr lang="en-GB" sz="1150" b="1">
                <a:latin typeface="Trebuchet MS"/>
                <a:ea typeface="Trebuchet MS"/>
                <a:cs typeface="Trebuchet MS"/>
                <a:sym typeface="Trebuchet MS"/>
              </a:rPr>
              <a:t>Add</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more</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water</a:t>
            </a:r>
            <a:r>
              <a:rPr lang="en-GB" sz="1150">
                <a:latin typeface="Trebuchet MS"/>
                <a:ea typeface="Trebuchet MS"/>
                <a:cs typeface="Trebuchet MS"/>
                <a:sym typeface="Trebuchet MS"/>
              </a:rPr>
              <a:t> (in the beaker)</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OR </a:t>
            </a:r>
            <a:r>
              <a:rPr lang="en-GB" sz="1150" b="1">
                <a:latin typeface="Trebuchet MS"/>
                <a:ea typeface="Trebuchet MS"/>
                <a:cs typeface="Trebuchet MS"/>
                <a:sym typeface="Trebuchet MS"/>
              </a:rPr>
              <a:t>Reduce</a:t>
            </a:r>
            <a:r>
              <a:rPr lang="en-GB" sz="1150">
                <a:latin typeface="Trebuchet MS"/>
                <a:ea typeface="Trebuchet MS"/>
                <a:cs typeface="Trebuchet MS"/>
                <a:sym typeface="Trebuchet MS"/>
              </a:rPr>
              <a:t> the </a:t>
            </a:r>
            <a:r>
              <a:rPr lang="en-GB" sz="1150" b="1">
                <a:latin typeface="Trebuchet MS"/>
                <a:ea typeface="Trebuchet MS"/>
                <a:cs typeface="Trebuchet MS"/>
                <a:sym typeface="Trebuchet MS"/>
              </a:rPr>
              <a:t>length</a:t>
            </a:r>
            <a:r>
              <a:rPr lang="en-GB" sz="1150">
                <a:latin typeface="Trebuchet MS"/>
                <a:ea typeface="Trebuchet MS"/>
                <a:cs typeface="Trebuchet MS"/>
                <a:sym typeface="Trebuchet MS"/>
              </a:rPr>
              <a:t>/diameter of the </a:t>
            </a:r>
            <a:r>
              <a:rPr lang="en-GB" sz="1150" b="1">
                <a:latin typeface="Trebuchet MS"/>
                <a:ea typeface="Trebuchet MS"/>
                <a:cs typeface="Trebuchet MS"/>
                <a:sym typeface="Trebuchet MS"/>
              </a:rPr>
              <a:t>connecting tube</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OR </a:t>
            </a:r>
            <a:r>
              <a:rPr lang="en-GB" sz="1150" b="1">
                <a:latin typeface="Trebuchet MS"/>
                <a:ea typeface="Trebuchet MS"/>
                <a:cs typeface="Trebuchet MS"/>
                <a:sym typeface="Trebuchet MS"/>
              </a:rPr>
              <a:t>Stir</a:t>
            </a:r>
            <a:r>
              <a:rPr lang="en-GB" sz="1150">
                <a:latin typeface="Trebuchet MS"/>
                <a:ea typeface="Trebuchet MS"/>
                <a:cs typeface="Trebuchet MS"/>
                <a:sym typeface="Trebuchet MS"/>
              </a:rPr>
              <a:t> the </a:t>
            </a:r>
            <a:r>
              <a:rPr lang="en-GB" sz="1150" b="1">
                <a:latin typeface="Trebuchet MS"/>
                <a:ea typeface="Trebuchet MS"/>
                <a:cs typeface="Trebuchet MS"/>
                <a:sym typeface="Trebuchet MS"/>
              </a:rPr>
              <a:t>water</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Accept</a:t>
            </a:r>
            <a:r>
              <a:rPr lang="en-GB" sz="1150">
                <a:latin typeface="Trebuchet MS"/>
                <a:ea typeface="Trebuchet MS"/>
                <a:cs typeface="Trebuchet MS"/>
                <a:sym typeface="Trebuchet MS"/>
              </a:rPr>
              <a:t>:</a:t>
            </a:r>
            <a:endParaRPr sz="1150">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GB" sz="1150">
                <a:latin typeface="Trebuchet MS"/>
                <a:ea typeface="Trebuchet MS"/>
                <a:cs typeface="Trebuchet MS"/>
                <a:sym typeface="Trebuchet MS"/>
              </a:rPr>
              <a:t>Place </a:t>
            </a:r>
            <a:r>
              <a:rPr lang="en-GB" sz="1150" b="1">
                <a:latin typeface="Trebuchet MS"/>
                <a:ea typeface="Trebuchet MS"/>
                <a:cs typeface="Trebuchet MS"/>
                <a:sym typeface="Trebuchet MS"/>
              </a:rPr>
              <a:t>thermometer</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inside</a:t>
            </a:r>
            <a:r>
              <a:rPr lang="en-GB" sz="1150">
                <a:latin typeface="Trebuchet MS"/>
                <a:ea typeface="Trebuchet MS"/>
                <a:cs typeface="Trebuchet MS"/>
                <a:sym typeface="Trebuchet MS"/>
              </a:rPr>
              <a:t> the </a:t>
            </a:r>
            <a:r>
              <a:rPr lang="en-GB" sz="1150" b="1">
                <a:latin typeface="Trebuchet MS"/>
                <a:ea typeface="Trebuchet MS"/>
                <a:cs typeface="Trebuchet MS"/>
                <a:sym typeface="Trebuchet MS"/>
              </a:rPr>
              <a:t>flask</a:t>
            </a:r>
            <a:r>
              <a:rPr lang="en-GB" sz="1150">
                <a:latin typeface="Trebuchet MS"/>
                <a:ea typeface="Trebuchet MS"/>
                <a:cs typeface="Trebuchet MS"/>
                <a:sym typeface="Trebuchet MS"/>
              </a:rPr>
              <a:t>/in the gas.</a:t>
            </a:r>
            <a:endParaRPr sz="1150">
              <a:latin typeface="Trebuchet MS"/>
              <a:ea typeface="Trebuchet MS"/>
              <a:cs typeface="Trebuchet MS"/>
              <a:sym typeface="Trebuchet MS"/>
            </a:endParaRPr>
          </a:p>
        </p:txBody>
      </p:sp>
      <p:sp>
        <p:nvSpPr>
          <p:cNvPr id="1048" name="Google Shape;1048;p88"/>
          <p:cNvSpPr txBox="1"/>
          <p:nvPr/>
        </p:nvSpPr>
        <p:spPr>
          <a:xfrm>
            <a:off x="311700" y="4281425"/>
            <a:ext cx="45027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Suggest one way the students could </a:t>
            </a:r>
            <a:r>
              <a:rPr lang="en-GB" b="1"/>
              <a:t>improve</a:t>
            </a:r>
            <a:r>
              <a:rPr lang="en-GB"/>
              <a:t> the experiment. </a:t>
            </a:r>
            <a:r>
              <a:rPr lang="en-GB" b="1"/>
              <a:t>(1)</a:t>
            </a:r>
            <a:endParaRPr b="1"/>
          </a:p>
        </p:txBody>
      </p:sp>
      <p:sp>
        <p:nvSpPr>
          <p:cNvPr id="1049" name="Google Shape;1049;p88"/>
          <p:cNvSpPr txBox="1"/>
          <p:nvPr/>
        </p:nvSpPr>
        <p:spPr>
          <a:xfrm>
            <a:off x="311700" y="1124650"/>
            <a:ext cx="4572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group of students are investigating how the pressure of a fixed mass of gas varies with its temperature. This is known as Gay-Lussac’s Law.</a:t>
            </a:r>
            <a:endParaRPr/>
          </a:p>
        </p:txBody>
      </p:sp>
      <p:pic>
        <p:nvPicPr>
          <p:cNvPr id="1050" name="Google Shape;1050;p88"/>
          <p:cNvPicPr preferRelativeResize="0"/>
          <p:nvPr/>
        </p:nvPicPr>
        <p:blipFill>
          <a:blip r:embed="rId3">
            <a:alphaModFix/>
          </a:blip>
          <a:stretch>
            <a:fillRect/>
          </a:stretch>
        </p:blipFill>
        <p:spPr>
          <a:xfrm>
            <a:off x="221225" y="2625775"/>
            <a:ext cx="2673782" cy="1458875"/>
          </a:xfrm>
          <a:prstGeom prst="rect">
            <a:avLst/>
          </a:prstGeom>
          <a:noFill/>
          <a:ln>
            <a:noFill/>
          </a:ln>
        </p:spPr>
      </p:pic>
      <p:sp>
        <p:nvSpPr>
          <p:cNvPr id="1051" name="Google Shape;1051;p88"/>
          <p:cNvSpPr txBox="1"/>
          <p:nvPr/>
        </p:nvSpPr>
        <p:spPr>
          <a:xfrm>
            <a:off x="2490313" y="2010175"/>
            <a:ext cx="2486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students’ results are shown.</a:t>
            </a:r>
            <a:endParaRPr/>
          </a:p>
        </p:txBody>
      </p:sp>
      <p:pic>
        <p:nvPicPr>
          <p:cNvPr id="1052" name="Google Shape;1052;p88"/>
          <p:cNvPicPr preferRelativeResize="0"/>
          <p:nvPr/>
        </p:nvPicPr>
        <p:blipFill>
          <a:blip r:embed="rId4">
            <a:alphaModFix/>
          </a:blip>
          <a:stretch>
            <a:fillRect/>
          </a:stretch>
        </p:blipFill>
        <p:spPr>
          <a:xfrm>
            <a:off x="2534350" y="2841902"/>
            <a:ext cx="2322075" cy="1223400"/>
          </a:xfrm>
          <a:prstGeom prst="rect">
            <a:avLst/>
          </a:prstGeom>
          <a:noFill/>
          <a:ln>
            <a:noFill/>
          </a:ln>
        </p:spPr>
      </p:pic>
      <p:sp>
        <p:nvSpPr>
          <p:cNvPr id="1053" name="Google Shape;1053;p88"/>
          <p:cNvSpPr txBox="1"/>
          <p:nvPr/>
        </p:nvSpPr>
        <p:spPr>
          <a:xfrm>
            <a:off x="311700" y="1955962"/>
            <a:ext cx="2028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The students set up an experiment as shown.</a:t>
            </a:r>
            <a:endParaRPr/>
          </a:p>
        </p:txBody>
      </p:sp>
      <p:sp>
        <p:nvSpPr>
          <p:cNvPr id="1054" name="Google Shape;1054;p8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1055" name="Google Shape;1055;p88"/>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056" name="Google Shape;1056;p88"/>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pic>
        <p:nvPicPr>
          <p:cNvPr id="1057" name="Google Shape;1057;p8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p89"/>
          <p:cNvSpPr txBox="1"/>
          <p:nvPr/>
        </p:nvSpPr>
        <p:spPr>
          <a:xfrm>
            <a:off x="6587450" y="546725"/>
            <a:ext cx="879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 2023 </a:t>
            </a:r>
            <a:r>
              <a:rPr lang="en-GB" sz="1200">
                <a:solidFill>
                  <a:schemeClr val="dk1"/>
                </a:solidFill>
              </a:rPr>
              <a:t>7b</a:t>
            </a:r>
            <a:endParaRPr/>
          </a:p>
        </p:txBody>
      </p:sp>
      <p:sp>
        <p:nvSpPr>
          <p:cNvPr id="1063" name="Google Shape;1063;p89"/>
          <p:cNvSpPr txBox="1"/>
          <p:nvPr/>
        </p:nvSpPr>
        <p:spPr>
          <a:xfrm>
            <a:off x="5127050" y="1950217"/>
            <a:ext cx="3799800" cy="29139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Any </a:t>
            </a:r>
            <a:r>
              <a:rPr lang="en-GB" sz="1150" b="1">
                <a:latin typeface="Trebuchet MS"/>
                <a:ea typeface="Trebuchet MS"/>
                <a:cs typeface="Trebuchet MS"/>
                <a:sym typeface="Trebuchet MS"/>
              </a:rPr>
              <a:t>two</a:t>
            </a:r>
            <a:r>
              <a:rPr lang="en-GB" sz="1150">
                <a:latin typeface="Trebuchet MS"/>
                <a:ea typeface="Trebuchet MS"/>
                <a:cs typeface="Trebuchet MS"/>
                <a:sym typeface="Trebuchet MS"/>
              </a:rPr>
              <a:t> of the following for (1) mark each:</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Repeat</a:t>
            </a:r>
            <a:r>
              <a:rPr lang="en-GB" sz="1150">
                <a:latin typeface="Trebuchet MS"/>
                <a:ea typeface="Trebuchet MS"/>
                <a:cs typeface="Trebuchet MS"/>
                <a:sym typeface="Trebuchet MS"/>
              </a:rPr>
              <a:t> measurements and </a:t>
            </a:r>
            <a:r>
              <a:rPr lang="en-GB" sz="1150" b="1">
                <a:latin typeface="Trebuchet MS"/>
                <a:ea typeface="Trebuchet MS"/>
                <a:cs typeface="Trebuchet MS"/>
                <a:sym typeface="Trebuchet MS"/>
              </a:rPr>
              <a:t>average</a:t>
            </a:r>
            <a:endParaRPr sz="1150" b="1">
              <a:latin typeface="Trebuchet MS"/>
              <a:ea typeface="Trebuchet MS"/>
              <a:cs typeface="Trebuchet MS"/>
              <a:sym typeface="Trebuchet MS"/>
            </a:endParaRPr>
          </a:p>
          <a:p>
            <a:pPr marL="0" lvl="0" indent="0" algn="l" rtl="0">
              <a:lnSpc>
                <a:spcPct val="115000"/>
              </a:lnSpc>
              <a:spcBef>
                <a:spcPts val="1000"/>
              </a:spcBef>
              <a:spcAft>
                <a:spcPts val="0"/>
              </a:spcAft>
              <a:buNone/>
            </a:pPr>
            <a:r>
              <a:rPr lang="en-GB" sz="1150" b="1">
                <a:latin typeface="Trebuchet MS"/>
                <a:ea typeface="Trebuchet MS"/>
                <a:cs typeface="Trebuchet MS"/>
                <a:sym typeface="Trebuchet MS"/>
              </a:rPr>
              <a:t>Repeat</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measurements</a:t>
            </a:r>
            <a:r>
              <a:rPr lang="en-GB" sz="1150">
                <a:latin typeface="Trebuchet MS"/>
                <a:ea typeface="Trebuchet MS"/>
                <a:cs typeface="Trebuchet MS"/>
                <a:sym typeface="Trebuchet MS"/>
              </a:rPr>
              <a:t> to </a:t>
            </a:r>
            <a:r>
              <a:rPr lang="en-GB" sz="1150" b="1">
                <a:latin typeface="Trebuchet MS"/>
                <a:ea typeface="Trebuchet MS"/>
                <a:cs typeface="Trebuchet MS"/>
                <a:sym typeface="Trebuchet MS"/>
              </a:rPr>
              <a:t>identify</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outliers</a:t>
            </a:r>
            <a:r>
              <a:rPr lang="en-GB" sz="1150">
                <a:latin typeface="Trebuchet MS"/>
                <a:ea typeface="Trebuchet MS"/>
                <a:cs typeface="Trebuchet MS"/>
                <a:sym typeface="Trebuchet MS"/>
              </a:rPr>
              <a:t>/rogue points</a:t>
            </a:r>
            <a:endParaRPr sz="1150">
              <a:latin typeface="Trebuchet MS"/>
              <a:ea typeface="Trebuchet MS"/>
              <a:cs typeface="Trebuchet MS"/>
              <a:sym typeface="Trebuchet MS"/>
            </a:endParaRPr>
          </a:p>
          <a:p>
            <a:pPr marL="0" lvl="0" indent="0" algn="l" rtl="0">
              <a:lnSpc>
                <a:spcPct val="115000"/>
              </a:lnSpc>
              <a:spcBef>
                <a:spcPts val="1000"/>
              </a:spcBef>
              <a:spcAft>
                <a:spcPts val="0"/>
              </a:spcAft>
              <a:buNone/>
            </a:pPr>
            <a:r>
              <a:rPr lang="en-GB" sz="1150" b="1">
                <a:latin typeface="Trebuchet MS"/>
                <a:ea typeface="Trebuchet MS"/>
                <a:cs typeface="Trebuchet MS"/>
                <a:sym typeface="Trebuchet MS"/>
              </a:rPr>
              <a:t>Increase</a:t>
            </a:r>
            <a:r>
              <a:rPr lang="en-GB" sz="1150">
                <a:latin typeface="Trebuchet MS"/>
                <a:ea typeface="Trebuchet MS"/>
                <a:cs typeface="Trebuchet MS"/>
                <a:sym typeface="Trebuchet MS"/>
              </a:rPr>
              <a:t> the </a:t>
            </a:r>
            <a:r>
              <a:rPr lang="en-GB" sz="1150" b="1">
                <a:latin typeface="Trebuchet MS"/>
                <a:ea typeface="Trebuchet MS"/>
                <a:cs typeface="Trebuchet MS"/>
                <a:sym typeface="Trebuchet MS"/>
              </a:rPr>
              <a:t>range</a:t>
            </a:r>
            <a:r>
              <a:rPr lang="en-GB" sz="1150">
                <a:latin typeface="Trebuchet MS"/>
                <a:ea typeface="Trebuchet MS"/>
                <a:cs typeface="Trebuchet MS"/>
                <a:sym typeface="Trebuchet MS"/>
              </a:rPr>
              <a:t> of </a:t>
            </a:r>
            <a:r>
              <a:rPr lang="en-GB" sz="1150" b="1">
                <a:latin typeface="Trebuchet MS"/>
                <a:ea typeface="Trebuchet MS"/>
                <a:cs typeface="Trebuchet MS"/>
                <a:sym typeface="Trebuchet MS"/>
              </a:rPr>
              <a:t>distances</a:t>
            </a:r>
            <a:endParaRPr sz="1150" b="1">
              <a:latin typeface="Trebuchet MS"/>
              <a:ea typeface="Trebuchet MS"/>
              <a:cs typeface="Trebuchet MS"/>
              <a:sym typeface="Trebuchet MS"/>
            </a:endParaRPr>
          </a:p>
          <a:p>
            <a:pPr marL="0" lvl="0" indent="0" algn="l" rtl="0">
              <a:lnSpc>
                <a:spcPct val="115000"/>
              </a:lnSpc>
              <a:spcBef>
                <a:spcPts val="1000"/>
              </a:spcBef>
              <a:spcAft>
                <a:spcPts val="0"/>
              </a:spcAft>
              <a:buNone/>
            </a:pPr>
            <a:r>
              <a:rPr lang="en-GB" sz="1150" b="1">
                <a:latin typeface="Trebuchet MS"/>
                <a:ea typeface="Trebuchet MS"/>
                <a:cs typeface="Trebuchet MS"/>
                <a:sym typeface="Trebuchet MS"/>
              </a:rPr>
              <a:t>Increase</a:t>
            </a:r>
            <a:r>
              <a:rPr lang="en-GB" sz="1150">
                <a:latin typeface="Trebuchet MS"/>
                <a:ea typeface="Trebuchet MS"/>
                <a:cs typeface="Trebuchet MS"/>
                <a:sym typeface="Trebuchet MS"/>
              </a:rPr>
              <a:t> the </a:t>
            </a:r>
            <a:r>
              <a:rPr lang="en-GB" sz="1150" b="1">
                <a:latin typeface="Trebuchet MS"/>
                <a:ea typeface="Trebuchet MS"/>
                <a:cs typeface="Trebuchet MS"/>
                <a:sym typeface="Trebuchet MS"/>
              </a:rPr>
              <a:t>number</a:t>
            </a:r>
            <a:r>
              <a:rPr lang="en-GB" sz="1150">
                <a:latin typeface="Trebuchet MS"/>
                <a:ea typeface="Trebuchet MS"/>
                <a:cs typeface="Trebuchet MS"/>
                <a:sym typeface="Trebuchet MS"/>
              </a:rPr>
              <a:t> of </a:t>
            </a:r>
            <a:r>
              <a:rPr lang="en-GB" sz="1150" b="1">
                <a:latin typeface="Trebuchet MS"/>
                <a:ea typeface="Trebuchet MS"/>
                <a:cs typeface="Trebuchet MS"/>
                <a:sym typeface="Trebuchet MS"/>
              </a:rPr>
              <a:t>different distances</a:t>
            </a:r>
            <a:endParaRPr sz="1150" b="1">
              <a:latin typeface="Trebuchet MS"/>
              <a:ea typeface="Trebuchet MS"/>
              <a:cs typeface="Trebuchet MS"/>
              <a:sym typeface="Trebuchet MS"/>
            </a:endParaRPr>
          </a:p>
          <a:p>
            <a:pPr marL="0" lvl="0" indent="0" algn="l" rtl="0">
              <a:lnSpc>
                <a:spcPct val="115000"/>
              </a:lnSpc>
              <a:spcBef>
                <a:spcPts val="1000"/>
              </a:spcBef>
              <a:spcAft>
                <a:spcPts val="0"/>
              </a:spcAft>
              <a:buNone/>
            </a:pPr>
            <a:r>
              <a:rPr lang="en-GB" sz="1150" b="1">
                <a:latin typeface="Trebuchet MS"/>
                <a:ea typeface="Trebuchet MS"/>
                <a:cs typeface="Trebuchet MS"/>
                <a:sym typeface="Trebuchet MS"/>
              </a:rPr>
              <a:t>Do not accept:</a:t>
            </a:r>
            <a:endParaRPr sz="1150" b="1">
              <a:latin typeface="Trebuchet MS"/>
              <a:ea typeface="Trebuchet MS"/>
              <a:cs typeface="Trebuchet MS"/>
              <a:sym typeface="Trebuchet MS"/>
            </a:endParaRPr>
          </a:p>
          <a:p>
            <a:pPr marL="0" lvl="0" indent="0" algn="l" rtl="0">
              <a:lnSpc>
                <a:spcPct val="115000"/>
              </a:lnSpc>
              <a:spcBef>
                <a:spcPts val="1000"/>
              </a:spcBef>
              <a:spcAft>
                <a:spcPts val="0"/>
              </a:spcAft>
              <a:buNone/>
            </a:pPr>
            <a:r>
              <a:rPr lang="en-GB" sz="1150">
                <a:latin typeface="Trebuchet MS"/>
                <a:ea typeface="Trebuchet MS"/>
                <a:cs typeface="Trebuchet MS"/>
                <a:sym typeface="Trebuchet MS"/>
              </a:rPr>
              <a:t>‘repeat measurements’ alone </a:t>
            </a:r>
            <a:endParaRPr sz="1150">
              <a:latin typeface="Trebuchet MS"/>
              <a:ea typeface="Trebuchet MS"/>
              <a:cs typeface="Trebuchet MS"/>
              <a:sym typeface="Trebuchet MS"/>
            </a:endParaRPr>
          </a:p>
          <a:p>
            <a:pPr marL="0" lvl="0" indent="0" algn="l" rtl="0">
              <a:lnSpc>
                <a:spcPct val="115000"/>
              </a:lnSpc>
              <a:spcBef>
                <a:spcPts val="1000"/>
              </a:spcBef>
              <a:spcAft>
                <a:spcPts val="1000"/>
              </a:spcAft>
              <a:buNone/>
            </a:pPr>
            <a:r>
              <a:rPr lang="en-GB" sz="1150">
                <a:latin typeface="Trebuchet MS"/>
                <a:ea typeface="Trebuchet MS"/>
                <a:cs typeface="Trebuchet MS"/>
                <a:sym typeface="Trebuchet MS"/>
              </a:rPr>
              <a:t>‘more readings’ alone</a:t>
            </a:r>
            <a:endParaRPr sz="1150">
              <a:latin typeface="Trebuchet MS"/>
              <a:ea typeface="Trebuchet MS"/>
              <a:cs typeface="Trebuchet MS"/>
              <a:sym typeface="Trebuchet MS"/>
            </a:endParaRPr>
          </a:p>
        </p:txBody>
      </p:sp>
      <p:sp>
        <p:nvSpPr>
          <p:cNvPr id="1064" name="Google Shape;1064;p89"/>
          <p:cNvSpPr txBox="1"/>
          <p:nvPr/>
        </p:nvSpPr>
        <p:spPr>
          <a:xfrm>
            <a:off x="5127050" y="1141875"/>
            <a:ext cx="37998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Suggest two ways in which the experimental procedure could be </a:t>
            </a:r>
            <a:r>
              <a:rPr lang="en-GB" b="1"/>
              <a:t>improved</a:t>
            </a:r>
            <a:r>
              <a:rPr lang="en-GB"/>
              <a:t>. </a:t>
            </a:r>
            <a:r>
              <a:rPr lang="en-GB" b="1"/>
              <a:t>(2)</a:t>
            </a:r>
            <a:endParaRPr b="1"/>
          </a:p>
        </p:txBody>
      </p:sp>
      <p:sp>
        <p:nvSpPr>
          <p:cNvPr id="1065" name="Google Shape;1065;p89"/>
          <p:cNvSpPr txBox="1"/>
          <p:nvPr/>
        </p:nvSpPr>
        <p:spPr>
          <a:xfrm>
            <a:off x="311700" y="1124650"/>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capacitor consisting of two parallel metal plates, X and Y, is connected in a circuit as shown.</a:t>
            </a:r>
            <a:endParaRPr/>
          </a:p>
        </p:txBody>
      </p:sp>
      <p:sp>
        <p:nvSpPr>
          <p:cNvPr id="1066" name="Google Shape;1066;p89"/>
          <p:cNvSpPr txBox="1"/>
          <p:nvPr/>
        </p:nvSpPr>
        <p:spPr>
          <a:xfrm>
            <a:off x="2478299" y="1793900"/>
            <a:ext cx="21855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charge Q stored on the capacitor for a range of different distances d between plate X and plate Y is shown in the table.</a:t>
            </a:r>
            <a:endParaRPr/>
          </a:p>
        </p:txBody>
      </p:sp>
      <p:pic>
        <p:nvPicPr>
          <p:cNvPr id="1067" name="Google Shape;1067;p89"/>
          <p:cNvPicPr preferRelativeResize="0"/>
          <p:nvPr/>
        </p:nvPicPr>
        <p:blipFill>
          <a:blip r:embed="rId3">
            <a:alphaModFix/>
          </a:blip>
          <a:stretch>
            <a:fillRect/>
          </a:stretch>
        </p:blipFill>
        <p:spPr>
          <a:xfrm>
            <a:off x="259300" y="1917325"/>
            <a:ext cx="2185513" cy="1749588"/>
          </a:xfrm>
          <a:prstGeom prst="rect">
            <a:avLst/>
          </a:prstGeom>
          <a:noFill/>
          <a:ln>
            <a:noFill/>
          </a:ln>
        </p:spPr>
      </p:pic>
      <p:pic>
        <p:nvPicPr>
          <p:cNvPr id="1068" name="Google Shape;1068;p89"/>
          <p:cNvPicPr preferRelativeResize="0"/>
          <p:nvPr/>
        </p:nvPicPr>
        <p:blipFill>
          <a:blip r:embed="rId4">
            <a:alphaModFix/>
          </a:blip>
          <a:stretch>
            <a:fillRect/>
          </a:stretch>
        </p:blipFill>
        <p:spPr>
          <a:xfrm>
            <a:off x="2251298" y="3325050"/>
            <a:ext cx="2569450" cy="1597225"/>
          </a:xfrm>
          <a:prstGeom prst="rect">
            <a:avLst/>
          </a:prstGeom>
          <a:noFill/>
          <a:ln>
            <a:noFill/>
          </a:ln>
        </p:spPr>
      </p:pic>
      <p:sp>
        <p:nvSpPr>
          <p:cNvPr id="1069" name="Google Shape;1069;p8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5" action="ppaction://hlinksldjump"/>
              </a:rPr>
              <a:t>←</a:t>
            </a:r>
            <a:endParaRPr sz="1800">
              <a:solidFill>
                <a:schemeClr val="dk2"/>
              </a:solidFill>
            </a:endParaRPr>
          </a:p>
        </p:txBody>
      </p:sp>
      <p:sp>
        <p:nvSpPr>
          <p:cNvPr id="1070" name="Google Shape;1070;p89"/>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071" name="Google Shape;1071;p89"/>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pic>
        <p:nvPicPr>
          <p:cNvPr id="1072" name="Google Shape;1072;p89">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7" name="Google Shape;1077;p90"/>
          <p:cNvSpPr txBox="1"/>
          <p:nvPr/>
        </p:nvSpPr>
        <p:spPr>
          <a:xfrm>
            <a:off x="6587450" y="546725"/>
            <a:ext cx="8790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2024 </a:t>
            </a:r>
            <a:r>
              <a:rPr lang="en-GB" sz="1200">
                <a:solidFill>
                  <a:schemeClr val="dk1"/>
                </a:solidFill>
              </a:rPr>
              <a:t>11bii</a:t>
            </a:r>
            <a:endParaRPr/>
          </a:p>
        </p:txBody>
      </p:sp>
      <p:sp>
        <p:nvSpPr>
          <p:cNvPr id="1078" name="Google Shape;1078;p90"/>
          <p:cNvSpPr txBox="1"/>
          <p:nvPr/>
        </p:nvSpPr>
        <p:spPr>
          <a:xfrm>
            <a:off x="5127050" y="2340675"/>
            <a:ext cx="3799800" cy="19953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GB" sz="1150" b="1">
                <a:latin typeface="Trebuchet MS"/>
                <a:ea typeface="Trebuchet MS"/>
                <a:cs typeface="Trebuchet MS"/>
                <a:sym typeface="Trebuchet MS"/>
              </a:rPr>
              <a:t>measure</a:t>
            </a:r>
            <a:r>
              <a:rPr lang="en-GB" sz="1150">
                <a:latin typeface="Trebuchet MS"/>
                <a:ea typeface="Trebuchet MS"/>
                <a:cs typeface="Trebuchet MS"/>
                <a:sym typeface="Trebuchet MS"/>
              </a:rPr>
              <a:t> (the time for) </a:t>
            </a:r>
            <a:r>
              <a:rPr lang="en-GB" sz="1150" b="1">
                <a:latin typeface="Trebuchet MS"/>
                <a:ea typeface="Trebuchet MS"/>
                <a:cs typeface="Trebuchet MS"/>
                <a:sym typeface="Trebuchet MS"/>
              </a:rPr>
              <a:t>more</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waves</a:t>
            </a:r>
            <a:r>
              <a:rPr lang="en-GB" sz="1150">
                <a:latin typeface="Trebuchet MS"/>
                <a:ea typeface="Trebuchet MS"/>
                <a:cs typeface="Trebuchet MS"/>
                <a:sym typeface="Trebuchet MS"/>
              </a:rPr>
              <a:t> to </a:t>
            </a:r>
            <a:r>
              <a:rPr lang="en-GB" sz="1150" b="1">
                <a:latin typeface="Trebuchet MS"/>
                <a:ea typeface="Trebuchet MS"/>
                <a:cs typeface="Trebuchet MS"/>
                <a:sym typeface="Trebuchet MS"/>
              </a:rPr>
              <a:t>pass</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OR </a:t>
            </a:r>
            <a:endParaRPr sz="1150">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count the </a:t>
            </a:r>
            <a:r>
              <a:rPr lang="en-GB" sz="1150" b="1">
                <a:latin typeface="Trebuchet MS"/>
                <a:ea typeface="Trebuchet MS"/>
                <a:cs typeface="Trebuchet MS"/>
                <a:sym typeface="Trebuchet MS"/>
              </a:rPr>
              <a:t>number</a:t>
            </a:r>
            <a:r>
              <a:rPr lang="en-GB" sz="1150">
                <a:latin typeface="Trebuchet MS"/>
                <a:ea typeface="Trebuchet MS"/>
                <a:cs typeface="Trebuchet MS"/>
                <a:sym typeface="Trebuchet MS"/>
              </a:rPr>
              <a:t> of </a:t>
            </a:r>
            <a:r>
              <a:rPr lang="en-GB" sz="1150" b="1">
                <a:latin typeface="Trebuchet MS"/>
                <a:ea typeface="Trebuchet MS"/>
                <a:cs typeface="Trebuchet MS"/>
                <a:sym typeface="Trebuchet MS"/>
              </a:rPr>
              <a:t>waves</a:t>
            </a:r>
            <a:r>
              <a:rPr lang="en-GB" sz="1150">
                <a:latin typeface="Trebuchet MS"/>
                <a:ea typeface="Trebuchet MS"/>
                <a:cs typeface="Trebuchet MS"/>
                <a:sym typeface="Trebuchet MS"/>
              </a:rPr>
              <a:t> in a </a:t>
            </a:r>
            <a:r>
              <a:rPr lang="en-GB" sz="1150" b="1">
                <a:latin typeface="Trebuchet MS"/>
                <a:ea typeface="Trebuchet MS"/>
                <a:cs typeface="Trebuchet MS"/>
                <a:sym typeface="Trebuchet MS"/>
              </a:rPr>
              <a:t>longer</a:t>
            </a:r>
            <a:r>
              <a:rPr lang="en-GB" sz="1150">
                <a:latin typeface="Trebuchet MS"/>
                <a:ea typeface="Trebuchet MS"/>
                <a:cs typeface="Trebuchet MS"/>
                <a:sym typeface="Trebuchet MS"/>
              </a:rPr>
              <a:t> </a:t>
            </a:r>
            <a:r>
              <a:rPr lang="en-GB" sz="1150" b="1">
                <a:latin typeface="Trebuchet MS"/>
                <a:ea typeface="Trebuchet MS"/>
                <a:cs typeface="Trebuchet MS"/>
                <a:sym typeface="Trebuchet MS"/>
              </a:rPr>
              <a:t>period</a:t>
            </a:r>
            <a:r>
              <a:rPr lang="en-GB" sz="1150">
                <a:latin typeface="Trebuchet MS"/>
                <a:ea typeface="Trebuchet MS"/>
                <a:cs typeface="Trebuchet MS"/>
                <a:sym typeface="Trebuchet MS"/>
              </a:rPr>
              <a:t> of </a:t>
            </a:r>
            <a:r>
              <a:rPr lang="en-GB" sz="1150" b="1">
                <a:latin typeface="Trebuchet MS"/>
                <a:ea typeface="Trebuchet MS"/>
                <a:cs typeface="Trebuchet MS"/>
                <a:sym typeface="Trebuchet MS"/>
              </a:rPr>
              <a:t>time</a:t>
            </a:r>
            <a:endParaRPr sz="1150" b="1">
              <a:latin typeface="Trebuchet MS"/>
              <a:ea typeface="Trebuchet MS"/>
              <a:cs typeface="Trebuchet MS"/>
              <a:sym typeface="Trebuchet MS"/>
            </a:endParaRPr>
          </a:p>
          <a:p>
            <a:pPr marL="0" lvl="0" indent="0" algn="l" rtl="0">
              <a:lnSpc>
                <a:spcPct val="115000"/>
              </a:lnSpc>
              <a:spcBef>
                <a:spcPts val="1200"/>
              </a:spcBef>
              <a:spcAft>
                <a:spcPts val="0"/>
              </a:spcAft>
              <a:buNone/>
            </a:pPr>
            <a:r>
              <a:rPr lang="en-GB" sz="1150">
                <a:latin typeface="Trebuchet MS"/>
                <a:ea typeface="Trebuchet MS"/>
                <a:cs typeface="Trebuchet MS"/>
                <a:sym typeface="Trebuchet MS"/>
              </a:rPr>
              <a:t>OR </a:t>
            </a:r>
            <a:endParaRPr sz="1150">
              <a:latin typeface="Trebuchet MS"/>
              <a:ea typeface="Trebuchet MS"/>
              <a:cs typeface="Trebuchet MS"/>
              <a:sym typeface="Trebuchet MS"/>
            </a:endParaRPr>
          </a:p>
          <a:p>
            <a:pPr marL="0" lvl="0" indent="0" algn="l" rtl="0">
              <a:lnSpc>
                <a:spcPct val="115000"/>
              </a:lnSpc>
              <a:spcBef>
                <a:spcPts val="1200"/>
              </a:spcBef>
              <a:spcAft>
                <a:spcPts val="1200"/>
              </a:spcAft>
              <a:buNone/>
            </a:pPr>
            <a:r>
              <a:rPr lang="en-GB" sz="1150" b="1">
                <a:latin typeface="Trebuchet MS"/>
                <a:ea typeface="Trebuchet MS"/>
                <a:cs typeface="Trebuchet MS"/>
                <a:sym typeface="Trebuchet MS"/>
              </a:rPr>
              <a:t>repeat</a:t>
            </a:r>
            <a:r>
              <a:rPr lang="en-GB" sz="1150">
                <a:latin typeface="Trebuchet MS"/>
                <a:ea typeface="Trebuchet MS"/>
                <a:cs typeface="Trebuchet MS"/>
                <a:sym typeface="Trebuchet MS"/>
              </a:rPr>
              <a:t> (the measurement) and </a:t>
            </a:r>
            <a:r>
              <a:rPr lang="en-GB" sz="1150" b="1">
                <a:latin typeface="Trebuchet MS"/>
                <a:ea typeface="Trebuchet MS"/>
                <a:cs typeface="Trebuchet MS"/>
                <a:sym typeface="Trebuchet MS"/>
              </a:rPr>
              <a:t>average</a:t>
            </a:r>
            <a:endParaRPr sz="1150" b="1">
              <a:latin typeface="Trebuchet MS"/>
              <a:ea typeface="Trebuchet MS"/>
              <a:cs typeface="Trebuchet MS"/>
              <a:sym typeface="Trebuchet MS"/>
            </a:endParaRPr>
          </a:p>
        </p:txBody>
      </p:sp>
      <p:sp>
        <p:nvSpPr>
          <p:cNvPr id="1079" name="Google Shape;1079;p90"/>
          <p:cNvSpPr txBox="1"/>
          <p:nvPr/>
        </p:nvSpPr>
        <p:spPr>
          <a:xfrm>
            <a:off x="5127075" y="1124650"/>
            <a:ext cx="37998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Suggest how the </a:t>
            </a:r>
            <a:r>
              <a:rPr lang="en-GB" b="1"/>
              <a:t>accuracy</a:t>
            </a:r>
            <a:r>
              <a:rPr lang="en-GB"/>
              <a:t> of the frequency of the waves determined by the engineer could be improved. </a:t>
            </a:r>
            <a:r>
              <a:rPr lang="en-GB" b="1"/>
              <a:t>(1)</a:t>
            </a:r>
            <a:endParaRPr b="1"/>
          </a:p>
        </p:txBody>
      </p:sp>
      <p:sp>
        <p:nvSpPr>
          <p:cNvPr id="1080" name="Google Shape;1080;p90"/>
          <p:cNvSpPr txBox="1"/>
          <p:nvPr/>
        </p:nvSpPr>
        <p:spPr>
          <a:xfrm>
            <a:off x="311700" y="1124650"/>
            <a:ext cx="4572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wave energy converter is a machine anchored to the seabed that changes the kinetic energy of water waves into electrical energy.</a:t>
            </a:r>
            <a:endParaRPr/>
          </a:p>
        </p:txBody>
      </p:sp>
      <p:pic>
        <p:nvPicPr>
          <p:cNvPr id="1081" name="Google Shape;1081;p90"/>
          <p:cNvPicPr preferRelativeResize="0"/>
          <p:nvPr/>
        </p:nvPicPr>
        <p:blipFill>
          <a:blip r:embed="rId3">
            <a:alphaModFix/>
          </a:blip>
          <a:stretch>
            <a:fillRect/>
          </a:stretch>
        </p:blipFill>
        <p:spPr>
          <a:xfrm>
            <a:off x="1056488" y="2001488"/>
            <a:ext cx="3082426" cy="1538200"/>
          </a:xfrm>
          <a:prstGeom prst="rect">
            <a:avLst/>
          </a:prstGeom>
          <a:noFill/>
          <a:ln>
            <a:noFill/>
          </a:ln>
        </p:spPr>
      </p:pic>
      <p:sp>
        <p:nvSpPr>
          <p:cNvPr id="1082" name="Google Shape;1082;p90"/>
          <p:cNvSpPr txBox="1"/>
          <p:nvPr/>
        </p:nvSpPr>
        <p:spPr>
          <a:xfrm>
            <a:off x="254925" y="3585225"/>
            <a:ext cx="4572000" cy="154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An engineer uses a stopwatch to measure the time taken for one complete wave to pass the end of the converter. </a:t>
            </a:r>
            <a:endParaRPr/>
          </a:p>
          <a:p>
            <a:pPr marL="0" lvl="0" indent="0" algn="l" rtl="0">
              <a:spcBef>
                <a:spcPts val="500"/>
              </a:spcBef>
              <a:spcAft>
                <a:spcPts val="0"/>
              </a:spcAft>
              <a:buNone/>
            </a:pPr>
            <a:r>
              <a:rPr lang="en-GB"/>
              <a:t>The stopwatch is started when a crest passes the end of the converter and stopped when the next crest passes.</a:t>
            </a:r>
            <a:endParaRPr/>
          </a:p>
        </p:txBody>
      </p:sp>
      <p:sp>
        <p:nvSpPr>
          <p:cNvPr id="1083" name="Google Shape;1083;p9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084" name="Google Shape;1084;p90"/>
          <p:cNvSpPr txBox="1">
            <a:spLocks noGrp="1"/>
          </p:cNvSpPr>
          <p:nvPr>
            <p:ph type="title"/>
          </p:nvPr>
        </p:nvSpPr>
        <p:spPr>
          <a:xfrm>
            <a:off x="311700" y="460625"/>
            <a:ext cx="4352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Description of experiments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085" name="Google Shape;1085;p90"/>
          <p:cNvSpPr txBox="1"/>
          <p:nvPr/>
        </p:nvSpPr>
        <p:spPr>
          <a:xfrm>
            <a:off x="382900" y="60425"/>
            <a:ext cx="1868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Improvement to experiments </a:t>
            </a:r>
            <a:endParaRPr sz="1000" i="1">
              <a:solidFill>
                <a:schemeClr val="dk1"/>
              </a:solidFill>
            </a:endParaRPr>
          </a:p>
        </p:txBody>
      </p:sp>
      <p:pic>
        <p:nvPicPr>
          <p:cNvPr id="1086" name="Google Shape;1086;p90">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p91"/>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1092" name="Google Shape;1092;p91"/>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1093" name="Google Shape;1093;p91">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1094" name="Google Shape;1094;p91">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1095" name="Google Shape;1095;p91">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1096" name="Google Shape;1096;p91">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1097" name="Google Shape;1097;p91">
            <a:hlinkClick r:id="rId7"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
        <p:nvSpPr>
          <p:cNvPr id="1098" name="Google Shape;1098;p91">
            <a:hlinkClick r:id="rId8"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0"/>
          <p:cNvSpPr txBox="1">
            <a:spLocks noGrp="1"/>
          </p:cNvSpPr>
          <p:nvPr>
            <p:ph type="title"/>
          </p:nvPr>
        </p:nvSpPr>
        <p:spPr>
          <a:xfrm>
            <a:off x="2036700" y="133075"/>
            <a:ext cx="507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Common Explanation Questions</a:t>
            </a:r>
            <a:endParaRPr b="1">
              <a:latin typeface="Nunito"/>
              <a:ea typeface="Nunito"/>
              <a:cs typeface="Nunito"/>
              <a:sym typeface="Nunito"/>
            </a:endParaRPr>
          </a:p>
        </p:txBody>
      </p:sp>
      <p:sp>
        <p:nvSpPr>
          <p:cNvPr id="133" name="Google Shape;133;p2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graphicFrame>
        <p:nvGraphicFramePr>
          <p:cNvPr id="134" name="Google Shape;134;p20"/>
          <p:cNvGraphicFramePr/>
          <p:nvPr/>
        </p:nvGraphicFramePr>
        <p:xfrm>
          <a:off x="274900" y="2165000"/>
          <a:ext cx="3000000" cy="3000000"/>
        </p:xfrm>
        <a:graphic>
          <a:graphicData uri="http://schemas.openxmlformats.org/drawingml/2006/table">
            <a:tbl>
              <a:tblPr>
                <a:noFill/>
                <a:tableStyleId>{D506777C-C052-4AE0-8132-7D2D3A3D9816}</a:tableStyleId>
              </a:tblPr>
              <a:tblGrid>
                <a:gridCol w="2329550">
                  <a:extLst>
                    <a:ext uri="{9D8B030D-6E8A-4147-A177-3AD203B41FA5}">
                      <a16:colId xmlns:a16="http://schemas.microsoft.com/office/drawing/2014/main" val="20000"/>
                    </a:ext>
                  </a:extLst>
                </a:gridCol>
                <a:gridCol w="6264625">
                  <a:extLst>
                    <a:ext uri="{9D8B030D-6E8A-4147-A177-3AD203B41FA5}">
                      <a16:colId xmlns:a16="http://schemas.microsoft.com/office/drawing/2014/main" val="20001"/>
                    </a:ext>
                  </a:extLst>
                </a:gridCol>
              </a:tblGrid>
              <a:tr h="361100">
                <a:tc>
                  <a:txBody>
                    <a:bodyPr/>
                    <a:lstStyle/>
                    <a:p>
                      <a:pPr marL="0" lvl="0" indent="0" algn="l" rtl="0">
                        <a:spcBef>
                          <a:spcPts val="0"/>
                        </a:spcBef>
                        <a:spcAft>
                          <a:spcPts val="0"/>
                        </a:spcAft>
                        <a:buNone/>
                      </a:pPr>
                      <a:r>
                        <a:rPr lang="en-GB" sz="1200"/>
                        <a:t>Specific heat capacity and specific latent heat</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b="1" u="sng">
                          <a:solidFill>
                            <a:schemeClr val="hlink"/>
                          </a:solidFill>
                          <a:hlinkClick r:id="rId4" action="ppaction://hlinksldjump"/>
                        </a:rPr>
                        <a:t>2016 </a:t>
                      </a:r>
                      <a:r>
                        <a:rPr lang="en-GB" sz="1200" u="sng">
                          <a:solidFill>
                            <a:schemeClr val="hlink"/>
                          </a:solidFill>
                          <a:hlinkClick r:id="rId4" action="ppaction://hlinksldjump"/>
                        </a:rPr>
                        <a:t>3bii</a:t>
                      </a:r>
                      <a:r>
                        <a:rPr lang="en-GB" sz="1200">
                          <a:solidFill>
                            <a:schemeClr val="accent5"/>
                          </a:solidFill>
                        </a:rPr>
                        <a:t>, </a:t>
                      </a:r>
                      <a:r>
                        <a:rPr lang="en-GB" sz="1200" b="1" u="sng">
                          <a:solidFill>
                            <a:schemeClr val="hlink"/>
                          </a:solidFill>
                          <a:hlinkClick r:id="rId5" action="ppaction://hlinksldjump"/>
                        </a:rPr>
                        <a:t>SPQ</a:t>
                      </a:r>
                      <a:r>
                        <a:rPr lang="en-GB" sz="1200" u="sng">
                          <a:solidFill>
                            <a:schemeClr val="hlink"/>
                          </a:solidFill>
                          <a:hlinkClick r:id="rId5" action="ppaction://hlinksldjump"/>
                        </a:rPr>
                        <a:t> Q7cii</a:t>
                      </a:r>
                      <a:r>
                        <a:rPr lang="en-GB" sz="1200">
                          <a:solidFill>
                            <a:schemeClr val="accent5"/>
                          </a:solidFill>
                        </a:rPr>
                        <a:t>, </a:t>
                      </a:r>
                      <a:r>
                        <a:rPr lang="en-GB" sz="1200" b="1" u="sng">
                          <a:solidFill>
                            <a:schemeClr val="hlink"/>
                          </a:solidFill>
                          <a:hlinkClick r:id="rId6" action="ppaction://hlinksldjump"/>
                        </a:rPr>
                        <a:t>2018</a:t>
                      </a:r>
                      <a:r>
                        <a:rPr lang="en-GB" sz="1200" u="sng">
                          <a:solidFill>
                            <a:schemeClr val="hlink"/>
                          </a:solidFill>
                          <a:hlinkClick r:id="rId6" action="ppaction://hlinksldjump"/>
                        </a:rPr>
                        <a:t> Q8aii</a:t>
                      </a:r>
                      <a:r>
                        <a:rPr lang="en-GB" sz="1200">
                          <a:solidFill>
                            <a:schemeClr val="accent5"/>
                          </a:solidFill>
                        </a:rPr>
                        <a:t>, </a:t>
                      </a:r>
                      <a:r>
                        <a:rPr lang="en-GB" sz="1200" b="1" u="sng">
                          <a:solidFill>
                            <a:schemeClr val="hlink"/>
                          </a:solidFill>
                          <a:hlinkClick r:id="rId7" action="ppaction://hlinksldjump"/>
                        </a:rPr>
                        <a:t>2019</a:t>
                      </a:r>
                      <a:r>
                        <a:rPr lang="en-GB" sz="1200" u="sng">
                          <a:solidFill>
                            <a:schemeClr val="hlink"/>
                          </a:solidFill>
                          <a:hlinkClick r:id="rId7" action="ppaction://hlinksldjump"/>
                        </a:rPr>
                        <a:t> Q7biii</a:t>
                      </a:r>
                      <a:r>
                        <a:rPr lang="en-GB" sz="1200">
                          <a:solidFill>
                            <a:schemeClr val="accent5"/>
                          </a:solidFill>
                        </a:rPr>
                        <a:t>, </a:t>
                      </a:r>
                      <a:r>
                        <a:rPr lang="en-GB" sz="1200" b="1" u="sng">
                          <a:solidFill>
                            <a:schemeClr val="hlink"/>
                          </a:solidFill>
                          <a:hlinkClick r:id="rId8" action="ppaction://hlinksldjump"/>
                        </a:rPr>
                        <a:t>2020</a:t>
                      </a:r>
                      <a:r>
                        <a:rPr lang="en-GB" sz="1200" u="sng">
                          <a:solidFill>
                            <a:schemeClr val="hlink"/>
                          </a:solidFill>
                          <a:hlinkClick r:id="rId8" action="ppaction://hlinksldjump"/>
                        </a:rPr>
                        <a:t> Q8c</a:t>
                      </a:r>
                      <a:r>
                        <a:rPr lang="en-GB" sz="1200">
                          <a:solidFill>
                            <a:schemeClr val="accent5"/>
                          </a:solidFill>
                        </a:rPr>
                        <a:t>. </a:t>
                      </a:r>
                      <a:r>
                        <a:rPr lang="en-GB" sz="1200" b="1" u="sng">
                          <a:solidFill>
                            <a:schemeClr val="hlink"/>
                          </a:solidFill>
                          <a:hlinkClick r:id="rId9" action="ppaction://hlinksldjump"/>
                        </a:rPr>
                        <a:t>2022</a:t>
                      </a:r>
                      <a:r>
                        <a:rPr lang="en-GB" sz="1200" u="sng">
                          <a:solidFill>
                            <a:schemeClr val="hlink"/>
                          </a:solidFill>
                          <a:hlinkClick r:id="rId9" action="ppaction://hlinksldjump"/>
                        </a:rPr>
                        <a:t> 8bii</a:t>
                      </a:r>
                      <a:r>
                        <a:rPr lang="en-GB" sz="1200">
                          <a:solidFill>
                            <a:schemeClr val="accent5"/>
                          </a:solidFill>
                        </a:rPr>
                        <a:t>, </a:t>
                      </a:r>
                      <a:r>
                        <a:rPr lang="en-GB" sz="1200" b="1" u="sng">
                          <a:solidFill>
                            <a:schemeClr val="hlink"/>
                          </a:solidFill>
                          <a:hlinkClick r:id="rId10" action="ppaction://hlinksldjump"/>
                        </a:rPr>
                        <a:t>2023 </a:t>
                      </a:r>
                      <a:r>
                        <a:rPr lang="en-GB" sz="1200" u="sng">
                          <a:solidFill>
                            <a:schemeClr val="hlink"/>
                          </a:solidFill>
                          <a:hlinkClick r:id="rId10" action="ppaction://hlinksldjump"/>
                        </a:rPr>
                        <a:t>8aii,8b</a:t>
                      </a:r>
                      <a:r>
                        <a:rPr lang="en-GB" sz="1200">
                          <a:solidFill>
                            <a:schemeClr val="accent5"/>
                          </a:solidFill>
                        </a:rPr>
                        <a:t>, </a:t>
                      </a:r>
                      <a:endParaRPr sz="1200">
                        <a:solidFill>
                          <a:schemeClr val="accent5"/>
                        </a:solidFill>
                      </a:endParaRPr>
                    </a:p>
                    <a:p>
                      <a:pPr marL="0" lvl="0" indent="0" algn="l" rtl="0">
                        <a:spcBef>
                          <a:spcPts val="0"/>
                        </a:spcBef>
                        <a:spcAft>
                          <a:spcPts val="0"/>
                        </a:spcAft>
                        <a:buClr>
                          <a:schemeClr val="dk1"/>
                        </a:buClr>
                        <a:buSzPts val="1100"/>
                        <a:buFont typeface="Arial"/>
                        <a:buNone/>
                      </a:pPr>
                      <a:r>
                        <a:rPr lang="en-GB" sz="1200" b="1" u="sng">
                          <a:solidFill>
                            <a:schemeClr val="hlink"/>
                          </a:solidFill>
                          <a:hlinkClick r:id="rId11" action="ppaction://hlinksldjump"/>
                        </a:rPr>
                        <a:t>2024</a:t>
                      </a:r>
                      <a:r>
                        <a:rPr lang="en-GB" sz="1200" u="sng">
                          <a:solidFill>
                            <a:schemeClr val="hlink"/>
                          </a:solidFill>
                          <a:hlinkClick r:id="rId11" action="ppaction://hlinksldjump"/>
                        </a:rPr>
                        <a:t> 9bii</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361100">
                <a:tc>
                  <a:txBody>
                    <a:bodyPr/>
                    <a:lstStyle/>
                    <a:p>
                      <a:pPr marL="0" lvl="0" indent="0" algn="l" rtl="0">
                        <a:spcBef>
                          <a:spcPts val="0"/>
                        </a:spcBef>
                        <a:spcAft>
                          <a:spcPts val="0"/>
                        </a:spcAft>
                        <a:buNone/>
                      </a:pPr>
                      <a:r>
                        <a:rPr lang="en-GB" sz="1200"/>
                        <a:t>Gas laws and the kinetic model</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b="1" u="sng">
                          <a:solidFill>
                            <a:schemeClr val="hlink"/>
                          </a:solidFill>
                          <a:hlinkClick r:id="rId12" action="ppaction://hlinksldjump"/>
                        </a:rPr>
                        <a:t>2017 </a:t>
                      </a:r>
                      <a:r>
                        <a:rPr lang="en-GB" sz="1200" u="sng">
                          <a:solidFill>
                            <a:schemeClr val="hlink"/>
                          </a:solidFill>
                          <a:hlinkClick r:id="rId12" action="ppaction://hlinksldjump"/>
                        </a:rPr>
                        <a:t>Q3b</a:t>
                      </a:r>
                      <a:r>
                        <a:rPr lang="en-GB" sz="1200"/>
                        <a:t>, </a:t>
                      </a:r>
                      <a:r>
                        <a:rPr lang="en-GB" sz="1200" b="1" u="sng">
                          <a:solidFill>
                            <a:schemeClr val="hlink"/>
                          </a:solidFill>
                          <a:hlinkClick r:id="rId13" action="ppaction://hlinksldjump"/>
                        </a:rPr>
                        <a:t>SPQ</a:t>
                      </a:r>
                      <a:r>
                        <a:rPr lang="en-GB" sz="1200" u="sng">
                          <a:solidFill>
                            <a:schemeClr val="hlink"/>
                          </a:solidFill>
                          <a:hlinkClick r:id="rId13" action="ppaction://hlinksldjump"/>
                        </a:rPr>
                        <a:t> Q8aii,8c</a:t>
                      </a:r>
                      <a:r>
                        <a:rPr lang="en-GB" sz="1200"/>
                        <a:t>, </a:t>
                      </a:r>
                      <a:r>
                        <a:rPr lang="en-GB" sz="1200" b="1" u="sng">
                          <a:solidFill>
                            <a:schemeClr val="hlink"/>
                          </a:solidFill>
                          <a:hlinkClick r:id="rId14" action="ppaction://hlinksldjump"/>
                        </a:rPr>
                        <a:t>2018</a:t>
                      </a:r>
                      <a:r>
                        <a:rPr lang="en-GB" sz="1200" u="sng">
                          <a:solidFill>
                            <a:schemeClr val="hlink"/>
                          </a:solidFill>
                          <a:hlinkClick r:id="rId14" action="ppaction://hlinksldjump"/>
                        </a:rPr>
                        <a:t> 1b</a:t>
                      </a:r>
                      <a:r>
                        <a:rPr lang="en-GB" sz="1200"/>
                        <a:t>, </a:t>
                      </a:r>
                      <a:r>
                        <a:rPr lang="en-GB" sz="1200" b="1" u="sng">
                          <a:solidFill>
                            <a:schemeClr val="hlink"/>
                          </a:solidFill>
                          <a:hlinkClick r:id="rId15" action="ppaction://hlinksldjump"/>
                        </a:rPr>
                        <a:t>2018</a:t>
                      </a:r>
                      <a:r>
                        <a:rPr lang="en-GB" sz="1200" u="sng">
                          <a:solidFill>
                            <a:schemeClr val="hlink"/>
                          </a:solidFill>
                          <a:hlinkClick r:id="rId15" action="ppaction://hlinksldjump"/>
                        </a:rPr>
                        <a:t> 9aii</a:t>
                      </a:r>
                      <a:r>
                        <a:rPr lang="en-GB" sz="1200"/>
                        <a:t>, </a:t>
                      </a:r>
                      <a:r>
                        <a:rPr lang="en-GB" sz="1200" b="1" u="sng">
                          <a:solidFill>
                            <a:schemeClr val="hlink"/>
                          </a:solidFill>
                          <a:hlinkClick r:id="rId16" action="ppaction://hlinksldjump"/>
                        </a:rPr>
                        <a:t>2019</a:t>
                      </a:r>
                      <a:r>
                        <a:rPr lang="en-GB" sz="1200" u="sng">
                          <a:solidFill>
                            <a:schemeClr val="hlink"/>
                          </a:solidFill>
                          <a:hlinkClick r:id="rId16" action="ppaction://hlinksldjump"/>
                        </a:rPr>
                        <a:t> 8cii</a:t>
                      </a:r>
                      <a:r>
                        <a:rPr lang="en-GB" sz="1200"/>
                        <a:t>, </a:t>
                      </a:r>
                      <a:r>
                        <a:rPr lang="en-GB" sz="1200" b="1" u="sng">
                          <a:solidFill>
                            <a:schemeClr val="hlink"/>
                          </a:solidFill>
                          <a:hlinkClick r:id="rId17" action="ppaction://hlinksldjump"/>
                        </a:rPr>
                        <a:t>2020</a:t>
                      </a:r>
                      <a:r>
                        <a:rPr lang="en-GB" sz="1200" u="sng">
                          <a:solidFill>
                            <a:schemeClr val="hlink"/>
                          </a:solidFill>
                          <a:hlinkClick r:id="rId17" action="ppaction://hlinksldjump"/>
                        </a:rPr>
                        <a:t> 9bii</a:t>
                      </a:r>
                      <a:r>
                        <a:rPr lang="en-GB" sz="1200"/>
                        <a:t>, </a:t>
                      </a:r>
                      <a:r>
                        <a:rPr lang="en-GB" sz="1200" b="1" u="sng">
                          <a:solidFill>
                            <a:schemeClr val="hlink"/>
                          </a:solidFill>
                          <a:hlinkClick r:id="rId18" action="ppaction://hlinksldjump"/>
                        </a:rPr>
                        <a:t>2022 </a:t>
                      </a:r>
                      <a:r>
                        <a:rPr lang="en-GB" sz="1200" u="sng">
                          <a:solidFill>
                            <a:schemeClr val="hlink"/>
                          </a:solidFill>
                          <a:hlinkClick r:id="rId18" action="ppaction://hlinksldjump"/>
                        </a:rPr>
                        <a:t>9d</a:t>
                      </a:r>
                      <a:r>
                        <a:rPr lang="en-GB" sz="1200"/>
                        <a:t>, </a:t>
                      </a:r>
                      <a:r>
                        <a:rPr lang="en-GB" sz="1200" b="1" u="sng">
                          <a:solidFill>
                            <a:schemeClr val="hlink"/>
                          </a:solidFill>
                          <a:hlinkClick r:id="rId19" action="ppaction://hlinksldjump"/>
                        </a:rPr>
                        <a:t>2023</a:t>
                      </a:r>
                      <a:r>
                        <a:rPr lang="en-GB" sz="1200" u="sng">
                          <a:solidFill>
                            <a:schemeClr val="hlink"/>
                          </a:solidFill>
                          <a:hlinkClick r:id="rId19" action="ppaction://hlinksldjump"/>
                        </a:rPr>
                        <a:t> 9aiii</a:t>
                      </a:r>
                      <a:r>
                        <a:rPr lang="en-GB" sz="1200"/>
                        <a:t>, </a:t>
                      </a:r>
                      <a:r>
                        <a:rPr lang="en-GB" sz="1200" b="1" u="sng">
                          <a:solidFill>
                            <a:schemeClr val="hlink"/>
                          </a:solidFill>
                          <a:hlinkClick r:id="rId20" action="ppaction://hlinksldjump"/>
                        </a:rPr>
                        <a:t>2024 </a:t>
                      </a:r>
                      <a:r>
                        <a:rPr lang="en-GB" sz="1200" u="sng">
                          <a:solidFill>
                            <a:schemeClr val="hlink"/>
                          </a:solidFill>
                          <a:hlinkClick r:id="rId20" action="ppaction://hlinksldjump"/>
                        </a:rPr>
                        <a:t>10aii</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pSp>
        <p:nvGrpSpPr>
          <p:cNvPr id="135" name="Google Shape;135;p20"/>
          <p:cNvGrpSpPr/>
          <p:nvPr/>
        </p:nvGrpSpPr>
        <p:grpSpPr>
          <a:xfrm>
            <a:off x="3062088" y="1088212"/>
            <a:ext cx="3019800" cy="603522"/>
            <a:chOff x="519600" y="3269525"/>
            <a:chExt cx="3019800" cy="603522"/>
          </a:xfrm>
        </p:grpSpPr>
        <p:sp>
          <p:nvSpPr>
            <p:cNvPr id="136" name="Google Shape;136;p20"/>
            <p:cNvSpPr/>
            <p:nvPr/>
          </p:nvSpPr>
          <p:spPr>
            <a:xfrm>
              <a:off x="595350" y="3269525"/>
              <a:ext cx="28683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37" name="Google Shape;137;p20"/>
            <p:cNvSpPr txBox="1"/>
            <p:nvPr/>
          </p:nvSpPr>
          <p:spPr>
            <a:xfrm>
              <a:off x="519600" y="3303647"/>
              <a:ext cx="3019800" cy="569400"/>
            </a:xfrm>
            <a:prstGeom prst="rect">
              <a:avLst/>
            </a:prstGeom>
            <a:noFill/>
            <a:ln>
              <a:noFill/>
            </a:ln>
          </p:spPr>
          <p:txBody>
            <a:bodyPr spcFirstLastPara="1" wrap="square" lIns="91425" tIns="91425" rIns="91425" bIns="91425" anchor="t" anchorCtr="0">
              <a:normAutofit/>
            </a:bodyPr>
            <a:lstStyle/>
            <a:p>
              <a:pPr marL="0" lvl="0" indent="0" algn="ctr" rtl="0">
                <a:lnSpc>
                  <a:spcPct val="110000"/>
                </a:lnSpc>
                <a:spcBef>
                  <a:spcPts val="0"/>
                </a:spcBef>
                <a:spcAft>
                  <a:spcPts val="0"/>
                </a:spcAft>
                <a:buSzPts val="935"/>
                <a:buNone/>
              </a:pPr>
              <a:r>
                <a:rPr lang="en-GB" sz="1805">
                  <a:solidFill>
                    <a:srgbClr val="0D1C45"/>
                  </a:solidFill>
                  <a:latin typeface="Nunito"/>
                  <a:ea typeface="Nunito"/>
                  <a:cs typeface="Nunito"/>
                  <a:sym typeface="Nunito"/>
                </a:rPr>
                <a:t>🌡️ Properties of matter 🌡️</a:t>
              </a:r>
              <a:endParaRPr sz="2025">
                <a:solidFill>
                  <a:srgbClr val="0D1C45"/>
                </a:solidFill>
                <a:latin typeface="Nunito"/>
                <a:ea typeface="Nunito"/>
                <a:cs typeface="Nunito"/>
                <a:sym typeface="Nunito"/>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sp>
        <p:nvSpPr>
          <p:cNvPr id="1103" name="Google Shape;1103;p92"/>
          <p:cNvSpPr/>
          <p:nvPr/>
        </p:nvSpPr>
        <p:spPr>
          <a:xfrm>
            <a:off x="6702825" y="757350"/>
            <a:ext cx="1973400" cy="1714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04" name="Google Shape;1104;p92"/>
          <p:cNvSpPr/>
          <p:nvPr/>
        </p:nvSpPr>
        <p:spPr>
          <a:xfrm>
            <a:off x="4624475" y="757350"/>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05" name="Google Shape;1105;p92"/>
          <p:cNvSpPr/>
          <p:nvPr/>
        </p:nvSpPr>
        <p:spPr>
          <a:xfrm>
            <a:off x="2546125" y="757350"/>
            <a:ext cx="1973400" cy="3013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06" name="Google Shape;1106;p92"/>
          <p:cNvSpPr txBox="1">
            <a:spLocks noGrp="1"/>
          </p:cNvSpPr>
          <p:nvPr>
            <p:ph type="subTitle" idx="1"/>
          </p:nvPr>
        </p:nvSpPr>
        <p:spPr>
          <a:xfrm>
            <a:off x="3248500" y="0"/>
            <a:ext cx="36111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Relationships sheet</a:t>
            </a:r>
            <a:endParaRPr/>
          </a:p>
        </p:txBody>
      </p:sp>
      <p:pic>
        <p:nvPicPr>
          <p:cNvPr id="1107" name="Google Shape;1107;p92"/>
          <p:cNvPicPr preferRelativeResize="0"/>
          <p:nvPr/>
        </p:nvPicPr>
        <p:blipFill>
          <a:blip r:embed="rId3">
            <a:alphaModFix/>
          </a:blip>
          <a:stretch>
            <a:fillRect/>
          </a:stretch>
        </p:blipFill>
        <p:spPr>
          <a:xfrm>
            <a:off x="7310162" y="3220268"/>
            <a:ext cx="758725" cy="1646146"/>
          </a:xfrm>
          <a:prstGeom prst="rect">
            <a:avLst/>
          </a:prstGeom>
          <a:noFill/>
          <a:ln>
            <a:noFill/>
          </a:ln>
        </p:spPr>
      </p:pic>
      <p:pic>
        <p:nvPicPr>
          <p:cNvPr id="1108" name="Google Shape;1108;p92"/>
          <p:cNvPicPr preferRelativeResize="0"/>
          <p:nvPr/>
        </p:nvPicPr>
        <p:blipFill rotWithShape="1">
          <a:blip r:embed="rId4">
            <a:alphaModFix/>
          </a:blip>
          <a:srcRect b="45963"/>
          <a:stretch/>
        </p:blipFill>
        <p:spPr>
          <a:xfrm>
            <a:off x="6904100" y="1371362"/>
            <a:ext cx="705375" cy="1030974"/>
          </a:xfrm>
          <a:prstGeom prst="rect">
            <a:avLst/>
          </a:prstGeom>
          <a:noFill/>
          <a:ln>
            <a:noFill/>
          </a:ln>
        </p:spPr>
      </p:pic>
      <p:pic>
        <p:nvPicPr>
          <p:cNvPr id="1109" name="Google Shape;1109;p92"/>
          <p:cNvPicPr preferRelativeResize="0"/>
          <p:nvPr/>
        </p:nvPicPr>
        <p:blipFill>
          <a:blip r:embed="rId5">
            <a:alphaModFix/>
          </a:blip>
          <a:stretch>
            <a:fillRect/>
          </a:stretch>
        </p:blipFill>
        <p:spPr>
          <a:xfrm>
            <a:off x="713424" y="1307425"/>
            <a:ext cx="628225" cy="1771375"/>
          </a:xfrm>
          <a:prstGeom prst="rect">
            <a:avLst/>
          </a:prstGeom>
          <a:noFill/>
          <a:ln>
            <a:noFill/>
          </a:ln>
        </p:spPr>
      </p:pic>
      <p:pic>
        <p:nvPicPr>
          <p:cNvPr id="1110" name="Google Shape;1110;p92"/>
          <p:cNvPicPr preferRelativeResize="0"/>
          <p:nvPr/>
        </p:nvPicPr>
        <p:blipFill>
          <a:blip r:embed="rId6">
            <a:alphaModFix/>
          </a:blip>
          <a:stretch>
            <a:fillRect/>
          </a:stretch>
        </p:blipFill>
        <p:spPr>
          <a:xfrm>
            <a:off x="1469599" y="1307413"/>
            <a:ext cx="628225" cy="1771387"/>
          </a:xfrm>
          <a:prstGeom prst="rect">
            <a:avLst/>
          </a:prstGeom>
          <a:noFill/>
          <a:ln>
            <a:noFill/>
          </a:ln>
        </p:spPr>
      </p:pic>
      <p:pic>
        <p:nvPicPr>
          <p:cNvPr id="1111" name="Google Shape;1111;p92"/>
          <p:cNvPicPr preferRelativeResize="0"/>
          <p:nvPr/>
        </p:nvPicPr>
        <p:blipFill>
          <a:blip r:embed="rId7">
            <a:alphaModFix/>
          </a:blip>
          <a:stretch>
            <a:fillRect/>
          </a:stretch>
        </p:blipFill>
        <p:spPr>
          <a:xfrm>
            <a:off x="503750" y="823100"/>
            <a:ext cx="1937299" cy="484325"/>
          </a:xfrm>
          <a:prstGeom prst="rect">
            <a:avLst/>
          </a:prstGeom>
          <a:noFill/>
          <a:ln>
            <a:noFill/>
          </a:ln>
        </p:spPr>
      </p:pic>
      <p:pic>
        <p:nvPicPr>
          <p:cNvPr id="1112" name="Google Shape;1112;p92"/>
          <p:cNvPicPr preferRelativeResize="0"/>
          <p:nvPr/>
        </p:nvPicPr>
        <p:blipFill>
          <a:blip r:embed="rId8">
            <a:alphaModFix/>
          </a:blip>
          <a:stretch>
            <a:fillRect/>
          </a:stretch>
        </p:blipFill>
        <p:spPr>
          <a:xfrm>
            <a:off x="2662217" y="1307425"/>
            <a:ext cx="1028489" cy="2361200"/>
          </a:xfrm>
          <a:prstGeom prst="rect">
            <a:avLst/>
          </a:prstGeom>
          <a:noFill/>
          <a:ln>
            <a:noFill/>
          </a:ln>
        </p:spPr>
      </p:pic>
      <p:pic>
        <p:nvPicPr>
          <p:cNvPr id="1113" name="Google Shape;1113;p92"/>
          <p:cNvPicPr preferRelativeResize="0"/>
          <p:nvPr/>
        </p:nvPicPr>
        <p:blipFill>
          <a:blip r:embed="rId9">
            <a:alphaModFix/>
          </a:blip>
          <a:stretch>
            <a:fillRect/>
          </a:stretch>
        </p:blipFill>
        <p:spPr>
          <a:xfrm>
            <a:off x="3614875" y="1306288"/>
            <a:ext cx="758737" cy="1806250"/>
          </a:xfrm>
          <a:prstGeom prst="rect">
            <a:avLst/>
          </a:prstGeom>
          <a:noFill/>
          <a:ln>
            <a:noFill/>
          </a:ln>
        </p:spPr>
      </p:pic>
      <p:pic>
        <p:nvPicPr>
          <p:cNvPr id="1114" name="Google Shape;1114;p92"/>
          <p:cNvPicPr preferRelativeResize="0"/>
          <p:nvPr/>
        </p:nvPicPr>
        <p:blipFill>
          <a:blip r:embed="rId10">
            <a:alphaModFix/>
          </a:blip>
          <a:stretch>
            <a:fillRect/>
          </a:stretch>
        </p:blipFill>
        <p:spPr>
          <a:xfrm>
            <a:off x="2627585" y="858113"/>
            <a:ext cx="1810475" cy="414300"/>
          </a:xfrm>
          <a:prstGeom prst="rect">
            <a:avLst/>
          </a:prstGeom>
          <a:noFill/>
          <a:ln>
            <a:noFill/>
          </a:ln>
        </p:spPr>
      </p:pic>
      <p:pic>
        <p:nvPicPr>
          <p:cNvPr id="1115" name="Google Shape;1115;p92"/>
          <p:cNvPicPr preferRelativeResize="0"/>
          <p:nvPr/>
        </p:nvPicPr>
        <p:blipFill>
          <a:blip r:embed="rId11">
            <a:alphaModFix/>
          </a:blip>
          <a:stretch>
            <a:fillRect/>
          </a:stretch>
        </p:blipFill>
        <p:spPr>
          <a:xfrm>
            <a:off x="4751923" y="1370049"/>
            <a:ext cx="854900" cy="1203839"/>
          </a:xfrm>
          <a:prstGeom prst="rect">
            <a:avLst/>
          </a:prstGeom>
          <a:noFill/>
          <a:ln>
            <a:noFill/>
          </a:ln>
        </p:spPr>
      </p:pic>
      <p:pic>
        <p:nvPicPr>
          <p:cNvPr id="1116" name="Google Shape;1116;p92"/>
          <p:cNvPicPr preferRelativeResize="0"/>
          <p:nvPr/>
        </p:nvPicPr>
        <p:blipFill>
          <a:blip r:embed="rId12">
            <a:alphaModFix/>
          </a:blip>
          <a:stretch>
            <a:fillRect/>
          </a:stretch>
        </p:blipFill>
        <p:spPr>
          <a:xfrm>
            <a:off x="5674750" y="1370050"/>
            <a:ext cx="795672" cy="1529801"/>
          </a:xfrm>
          <a:prstGeom prst="rect">
            <a:avLst/>
          </a:prstGeom>
          <a:noFill/>
          <a:ln>
            <a:noFill/>
          </a:ln>
        </p:spPr>
      </p:pic>
      <p:pic>
        <p:nvPicPr>
          <p:cNvPr id="1117" name="Google Shape;1117;p92"/>
          <p:cNvPicPr preferRelativeResize="0"/>
          <p:nvPr/>
        </p:nvPicPr>
        <p:blipFill>
          <a:blip r:embed="rId13">
            <a:alphaModFix/>
          </a:blip>
          <a:stretch>
            <a:fillRect/>
          </a:stretch>
        </p:blipFill>
        <p:spPr>
          <a:xfrm>
            <a:off x="4705938" y="841814"/>
            <a:ext cx="1810475" cy="446898"/>
          </a:xfrm>
          <a:prstGeom prst="rect">
            <a:avLst/>
          </a:prstGeom>
          <a:noFill/>
          <a:ln>
            <a:noFill/>
          </a:ln>
        </p:spPr>
      </p:pic>
      <p:pic>
        <p:nvPicPr>
          <p:cNvPr id="1118" name="Google Shape;1118;p92"/>
          <p:cNvPicPr preferRelativeResize="0"/>
          <p:nvPr/>
        </p:nvPicPr>
        <p:blipFill>
          <a:blip r:embed="rId14">
            <a:alphaModFix/>
          </a:blip>
          <a:stretch>
            <a:fillRect/>
          </a:stretch>
        </p:blipFill>
        <p:spPr>
          <a:xfrm>
            <a:off x="6771738" y="858113"/>
            <a:ext cx="1835577" cy="414300"/>
          </a:xfrm>
          <a:prstGeom prst="rect">
            <a:avLst/>
          </a:prstGeom>
          <a:noFill/>
          <a:ln>
            <a:noFill/>
          </a:ln>
        </p:spPr>
      </p:pic>
      <p:pic>
        <p:nvPicPr>
          <p:cNvPr id="1119" name="Google Shape;1119;p92"/>
          <p:cNvPicPr preferRelativeResize="0"/>
          <p:nvPr/>
        </p:nvPicPr>
        <p:blipFill>
          <a:blip r:embed="rId15">
            <a:alphaModFix/>
          </a:blip>
          <a:stretch>
            <a:fillRect/>
          </a:stretch>
        </p:blipFill>
        <p:spPr>
          <a:xfrm>
            <a:off x="6778970" y="2665650"/>
            <a:ext cx="1821118" cy="446900"/>
          </a:xfrm>
          <a:prstGeom prst="rect">
            <a:avLst/>
          </a:prstGeom>
          <a:noFill/>
          <a:ln>
            <a:noFill/>
          </a:ln>
        </p:spPr>
      </p:pic>
      <p:pic>
        <p:nvPicPr>
          <p:cNvPr id="1120" name="Google Shape;1120;p92"/>
          <p:cNvPicPr preferRelativeResize="0"/>
          <p:nvPr/>
        </p:nvPicPr>
        <p:blipFill rotWithShape="1">
          <a:blip r:embed="rId4">
            <a:alphaModFix/>
          </a:blip>
          <a:srcRect t="54942"/>
          <a:stretch/>
        </p:blipFill>
        <p:spPr>
          <a:xfrm>
            <a:off x="7631750" y="1457012"/>
            <a:ext cx="705375" cy="859675"/>
          </a:xfrm>
          <a:prstGeom prst="rect">
            <a:avLst/>
          </a:prstGeom>
          <a:noFill/>
          <a:ln>
            <a:noFill/>
          </a:ln>
        </p:spPr>
      </p:pic>
      <p:sp>
        <p:nvSpPr>
          <p:cNvPr id="1121" name="Google Shape;1121;p92"/>
          <p:cNvSpPr/>
          <p:nvPr/>
        </p:nvSpPr>
        <p:spPr>
          <a:xfrm>
            <a:off x="6702825" y="2589075"/>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22" name="Google Shape;1122;p92"/>
          <p:cNvSpPr/>
          <p:nvPr/>
        </p:nvSpPr>
        <p:spPr>
          <a:xfrm>
            <a:off x="467775" y="757350"/>
            <a:ext cx="1973400" cy="2416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23" name="Google Shape;1123;p92"/>
          <p:cNvSpPr txBox="1"/>
          <p:nvPr/>
        </p:nvSpPr>
        <p:spPr>
          <a:xfrm>
            <a:off x="400225" y="0"/>
            <a:ext cx="1653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Back to </a:t>
            </a:r>
            <a:r>
              <a:rPr lang="en-GB" sz="1000" b="1" i="1">
                <a:solidFill>
                  <a:schemeClr val="dk1"/>
                </a:solidFill>
              </a:rPr>
              <a:t>Description of experiments</a:t>
            </a:r>
            <a:r>
              <a:rPr lang="en-GB" sz="1000" i="1">
                <a:solidFill>
                  <a:schemeClr val="dk1"/>
                </a:solidFill>
              </a:rPr>
              <a:t> questions</a:t>
            </a:r>
            <a:endParaRPr sz="1000" i="1">
              <a:solidFill>
                <a:schemeClr val="dk1"/>
              </a:solidFill>
            </a:endParaRPr>
          </a:p>
        </p:txBody>
      </p:sp>
      <p:sp>
        <p:nvSpPr>
          <p:cNvPr id="1124" name="Google Shape;1124;p9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16" action="ppaction://hlinksldjump"/>
              </a:rPr>
              <a:t>←</a:t>
            </a:r>
            <a:endParaRPr sz="1800">
              <a:solidFill>
                <a:schemeClr val="dk2"/>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128"/>
        <p:cNvGrpSpPr/>
        <p:nvPr/>
      </p:nvGrpSpPr>
      <p:grpSpPr>
        <a:xfrm>
          <a:off x="0" y="0"/>
          <a:ext cx="0" cy="0"/>
          <a:chOff x="0" y="0"/>
          <a:chExt cx="0" cy="0"/>
        </a:xfrm>
      </p:grpSpPr>
      <p:sp>
        <p:nvSpPr>
          <p:cNvPr id="1129" name="Google Shape;1129;p93"/>
          <p:cNvSpPr txBox="1">
            <a:spLocks noGrp="1"/>
          </p:cNvSpPr>
          <p:nvPr>
            <p:ph type="ctrTitle"/>
          </p:nvPr>
        </p:nvSpPr>
        <p:spPr>
          <a:xfrm>
            <a:off x="311700" y="268650"/>
            <a:ext cx="85206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1130" name="Google Shape;1130;p93"/>
          <p:cNvSpPr txBox="1">
            <a:spLocks noGrp="1"/>
          </p:cNvSpPr>
          <p:nvPr>
            <p:ph type="subTitle" idx="1"/>
          </p:nvPr>
        </p:nvSpPr>
        <p:spPr>
          <a:xfrm>
            <a:off x="311700" y="103737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1131" name="Google Shape;1131;p93">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1132" name="Google Shape;1132;p93">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1133" name="Google Shape;1133;p93">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1134" name="Google Shape;1134;p93">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1135" name="Google Shape;1135;p93">
            <a:hlinkClick r:id="rId7"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
        <p:nvSpPr>
          <p:cNvPr id="1136" name="Google Shape;1136;p93">
            <a:hlinkClick r:id="rId8"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140"/>
        <p:cNvGrpSpPr/>
        <p:nvPr/>
      </p:nvGrpSpPr>
      <p:grpSpPr>
        <a:xfrm>
          <a:off x="0" y="0"/>
          <a:ext cx="0" cy="0"/>
          <a:chOff x="0" y="0"/>
          <a:chExt cx="0" cy="0"/>
        </a:xfrm>
      </p:grpSpPr>
      <p:sp>
        <p:nvSpPr>
          <p:cNvPr id="1141" name="Google Shape;1141;p94"/>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NPN and MOSFET (transistors)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142" name="Google Shape;1142;p94"/>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2014 </a:t>
            </a:r>
            <a:r>
              <a:rPr lang="en-GB" sz="1200">
                <a:solidFill>
                  <a:schemeClr val="dk1"/>
                </a:solidFill>
              </a:rPr>
              <a:t>2bi</a:t>
            </a:r>
            <a:endParaRPr/>
          </a:p>
        </p:txBody>
      </p:sp>
      <p:sp>
        <p:nvSpPr>
          <p:cNvPr id="1143" name="Google Shape;1143;p94"/>
          <p:cNvSpPr txBox="1"/>
          <p:nvPr/>
        </p:nvSpPr>
        <p:spPr>
          <a:xfrm>
            <a:off x="5339475" y="2348863"/>
            <a:ext cx="3631500" cy="12879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As Resistance of thermistor increases </a:t>
            </a:r>
            <a:r>
              <a:rPr lang="en-GB" sz="1100" b="1">
                <a:solidFill>
                  <a:schemeClr val="dk1"/>
                </a:solidFill>
              </a:rPr>
              <a:t>Voltage across thermistor increases (1)</a:t>
            </a:r>
            <a:r>
              <a:rPr lang="en-GB" sz="1100">
                <a:solidFill>
                  <a:schemeClr val="dk1"/>
                </a:solidFill>
              </a:rPr>
              <a:t> </a:t>
            </a:r>
            <a:endParaRPr sz="1100">
              <a:solidFill>
                <a:schemeClr val="dk1"/>
              </a:solidFill>
            </a:endParaRPr>
          </a:p>
          <a:p>
            <a:pPr marL="0" lvl="0" indent="0" algn="l" rtl="0">
              <a:spcBef>
                <a:spcPts val="1000"/>
              </a:spcBef>
              <a:spcAft>
                <a:spcPts val="0"/>
              </a:spcAft>
              <a:buNone/>
            </a:pPr>
            <a:r>
              <a:rPr lang="en-GB" sz="1100">
                <a:solidFill>
                  <a:schemeClr val="dk1"/>
                </a:solidFill>
              </a:rPr>
              <a:t>When Voltage across thermistor = 2·0 V or V reaches switching voltage, </a:t>
            </a:r>
            <a:r>
              <a:rPr lang="en-GB" sz="1100" b="1">
                <a:solidFill>
                  <a:schemeClr val="dk1"/>
                </a:solidFill>
              </a:rPr>
              <a:t>MOSFET/transistor turns on (1) </a:t>
            </a:r>
            <a:endParaRPr sz="1100" b="1">
              <a:solidFill>
                <a:schemeClr val="dk1"/>
              </a:solidFill>
            </a:endParaRPr>
          </a:p>
          <a:p>
            <a:pPr marL="0" lvl="0" indent="0" algn="l" rtl="0">
              <a:spcBef>
                <a:spcPts val="1000"/>
              </a:spcBef>
              <a:spcAft>
                <a:spcPts val="1000"/>
              </a:spcAft>
              <a:buNone/>
            </a:pPr>
            <a:r>
              <a:rPr lang="en-GB" sz="1100" b="1">
                <a:solidFill>
                  <a:schemeClr val="dk1"/>
                </a:solidFill>
              </a:rPr>
              <a:t>Relay switches on</a:t>
            </a:r>
            <a:r>
              <a:rPr lang="en-GB" sz="1100">
                <a:solidFill>
                  <a:schemeClr val="dk1"/>
                </a:solidFill>
              </a:rPr>
              <a:t> (the heater). </a:t>
            </a:r>
            <a:r>
              <a:rPr lang="en-GB" sz="1100" b="1">
                <a:solidFill>
                  <a:schemeClr val="dk1"/>
                </a:solidFill>
              </a:rPr>
              <a:t>(1)</a:t>
            </a:r>
            <a:endParaRPr sz="1100" b="1">
              <a:solidFill>
                <a:schemeClr val="dk1"/>
              </a:solidFill>
            </a:endParaRPr>
          </a:p>
        </p:txBody>
      </p:sp>
      <p:sp>
        <p:nvSpPr>
          <p:cNvPr id="1144" name="Google Shape;1144;p94"/>
          <p:cNvSpPr txBox="1"/>
          <p:nvPr/>
        </p:nvSpPr>
        <p:spPr>
          <a:xfrm>
            <a:off x="5339475" y="1337125"/>
            <a:ext cx="3631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Explain how the circuit operates to switch on the heater when the temperature falls below a certain value. </a:t>
            </a:r>
            <a:r>
              <a:rPr lang="en-GB" b="1"/>
              <a:t>(3)</a:t>
            </a:r>
            <a:endParaRPr b="1"/>
          </a:p>
        </p:txBody>
      </p:sp>
      <p:sp>
        <p:nvSpPr>
          <p:cNvPr id="1145" name="Google Shape;1145;p94"/>
          <p:cNvSpPr txBox="1"/>
          <p:nvPr/>
        </p:nvSpPr>
        <p:spPr>
          <a:xfrm>
            <a:off x="278800" y="1297325"/>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circuit is now connected to a switching circuit to operate a heater</a:t>
            </a:r>
            <a:endParaRPr/>
          </a:p>
        </p:txBody>
      </p:sp>
      <p:sp>
        <p:nvSpPr>
          <p:cNvPr id="1146" name="Google Shape;1146;p9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147" name="Google Shape;1147;p94"/>
          <p:cNvSpPr/>
          <p:nvPr/>
        </p:nvSpPr>
        <p:spPr>
          <a:xfrm>
            <a:off x="5339475" y="3817225"/>
            <a:ext cx="3631500" cy="779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Lots of potential divider questions to test understanding. TRY IT!</a:t>
            </a:r>
            <a:endParaRPr/>
          </a:p>
        </p:txBody>
      </p:sp>
      <p:pic>
        <p:nvPicPr>
          <p:cNvPr id="1148" name="Google Shape;1148;p94"/>
          <p:cNvPicPr preferRelativeResize="0"/>
          <p:nvPr/>
        </p:nvPicPr>
        <p:blipFill>
          <a:blip r:embed="rId4">
            <a:alphaModFix/>
          </a:blip>
          <a:stretch>
            <a:fillRect/>
          </a:stretch>
        </p:blipFill>
        <p:spPr>
          <a:xfrm>
            <a:off x="447763" y="2028050"/>
            <a:ext cx="4299875" cy="2396925"/>
          </a:xfrm>
          <a:prstGeom prst="rect">
            <a:avLst/>
          </a:prstGeom>
          <a:noFill/>
          <a:ln>
            <a:noFill/>
          </a:ln>
        </p:spPr>
      </p:pic>
      <p:sp>
        <p:nvSpPr>
          <p:cNvPr id="1149" name="Google Shape;1149;p94"/>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pic>
        <p:nvPicPr>
          <p:cNvPr id="1150" name="Google Shape;1150;p94">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p95"/>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NPN and MOSFET (transistors)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156" name="Google Shape;1156;p95"/>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GB" sz="1200" b="1">
                <a:solidFill>
                  <a:schemeClr val="dk1"/>
                </a:solidFill>
              </a:rPr>
              <a:t>2014 </a:t>
            </a:r>
            <a:r>
              <a:rPr lang="en-GB" sz="1200">
                <a:solidFill>
                  <a:schemeClr val="dk1"/>
                </a:solidFill>
              </a:rPr>
              <a:t>2bii</a:t>
            </a:r>
            <a:endParaRPr/>
          </a:p>
        </p:txBody>
      </p:sp>
      <p:sp>
        <p:nvSpPr>
          <p:cNvPr id="1157" name="Google Shape;1157;p95"/>
          <p:cNvSpPr txBox="1"/>
          <p:nvPr/>
        </p:nvSpPr>
        <p:spPr>
          <a:xfrm>
            <a:off x="5476250" y="2990825"/>
            <a:ext cx="3390900" cy="1118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Temperature </a:t>
            </a:r>
            <a:r>
              <a:rPr lang="en-GB" sz="1100" b="1">
                <a:solidFill>
                  <a:schemeClr val="dk1"/>
                </a:solidFill>
              </a:rPr>
              <a:t>decreases </a:t>
            </a:r>
            <a:r>
              <a:rPr lang="en-GB" sz="1100">
                <a:solidFill>
                  <a:schemeClr val="dk1"/>
                </a:solidFill>
              </a:rPr>
              <a:t>(1) </a:t>
            </a:r>
            <a:endParaRPr sz="1100">
              <a:solidFill>
                <a:schemeClr val="dk1"/>
              </a:solidFill>
            </a:endParaRPr>
          </a:p>
          <a:p>
            <a:pPr marL="0" lvl="0" indent="0" algn="l" rtl="0">
              <a:spcBef>
                <a:spcPts val="1000"/>
              </a:spcBef>
              <a:spcAft>
                <a:spcPts val="0"/>
              </a:spcAft>
              <a:buNone/>
            </a:pPr>
            <a:r>
              <a:rPr lang="en-GB" sz="1100" b="1">
                <a:solidFill>
                  <a:schemeClr val="dk1"/>
                </a:solidFill>
              </a:rPr>
              <a:t>Resistance of thermistor</a:t>
            </a:r>
            <a:r>
              <a:rPr lang="en-GB" sz="1100">
                <a:solidFill>
                  <a:schemeClr val="dk1"/>
                </a:solidFill>
              </a:rPr>
              <a:t> must be </a:t>
            </a:r>
            <a:r>
              <a:rPr lang="en-GB" sz="1100" b="1">
                <a:solidFill>
                  <a:schemeClr val="dk1"/>
                </a:solidFill>
              </a:rPr>
              <a:t>greater </a:t>
            </a:r>
            <a:r>
              <a:rPr lang="en-GB" sz="1100">
                <a:solidFill>
                  <a:schemeClr val="dk1"/>
                </a:solidFill>
              </a:rPr>
              <a:t>/ increase (1)</a:t>
            </a:r>
            <a:endParaRPr sz="1100">
              <a:solidFill>
                <a:schemeClr val="dk1"/>
              </a:solidFill>
            </a:endParaRPr>
          </a:p>
          <a:p>
            <a:pPr marL="0" lvl="0" indent="0" algn="l" rtl="0">
              <a:spcBef>
                <a:spcPts val="1000"/>
              </a:spcBef>
              <a:spcAft>
                <a:spcPts val="1000"/>
              </a:spcAft>
              <a:buNone/>
            </a:pPr>
            <a:r>
              <a:rPr lang="en-GB" sz="1100">
                <a:solidFill>
                  <a:schemeClr val="dk1"/>
                </a:solidFill>
              </a:rPr>
              <a:t>to </a:t>
            </a:r>
            <a:r>
              <a:rPr lang="en-GB" sz="1100" b="1">
                <a:solidFill>
                  <a:schemeClr val="dk1"/>
                </a:solidFill>
              </a:rPr>
              <a:t>switch </a:t>
            </a:r>
            <a:r>
              <a:rPr lang="en-GB" sz="1100">
                <a:solidFill>
                  <a:schemeClr val="dk1"/>
                </a:solidFill>
              </a:rPr>
              <a:t>on </a:t>
            </a:r>
            <a:r>
              <a:rPr lang="en-GB" sz="1100" b="1">
                <a:solidFill>
                  <a:schemeClr val="dk1"/>
                </a:solidFill>
              </a:rPr>
              <a:t>MOSFET </a:t>
            </a:r>
            <a:r>
              <a:rPr lang="en-GB" sz="1100">
                <a:solidFill>
                  <a:schemeClr val="dk1"/>
                </a:solidFill>
              </a:rPr>
              <a:t>/ transistor (1) </a:t>
            </a:r>
            <a:endParaRPr sz="1100">
              <a:solidFill>
                <a:schemeClr val="dk1"/>
              </a:solidFill>
            </a:endParaRPr>
          </a:p>
        </p:txBody>
      </p:sp>
      <p:sp>
        <p:nvSpPr>
          <p:cNvPr id="1158" name="Google Shape;1158;p95"/>
          <p:cNvSpPr txBox="1"/>
          <p:nvPr/>
        </p:nvSpPr>
        <p:spPr>
          <a:xfrm>
            <a:off x="5476250" y="1316825"/>
            <a:ext cx="3390900" cy="13905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resistance of the variable resistor R is now increased. What effect does this have on the temperature at which the heater is switched on? </a:t>
            </a:r>
            <a:endParaRPr/>
          </a:p>
          <a:p>
            <a:pPr marL="0" lvl="0" indent="0" algn="l" rtl="0">
              <a:spcBef>
                <a:spcPts val="1000"/>
              </a:spcBef>
              <a:spcAft>
                <a:spcPts val="1000"/>
              </a:spcAft>
              <a:buNone/>
            </a:pPr>
            <a:r>
              <a:rPr lang="en-GB"/>
              <a:t>You must justify your answer. </a:t>
            </a:r>
            <a:r>
              <a:rPr lang="en-GB" b="1"/>
              <a:t>(3)</a:t>
            </a:r>
            <a:endParaRPr b="1"/>
          </a:p>
        </p:txBody>
      </p:sp>
      <p:pic>
        <p:nvPicPr>
          <p:cNvPr id="1159" name="Google Shape;1159;p95"/>
          <p:cNvPicPr preferRelativeResize="0"/>
          <p:nvPr/>
        </p:nvPicPr>
        <p:blipFill>
          <a:blip r:embed="rId3">
            <a:alphaModFix/>
          </a:blip>
          <a:stretch>
            <a:fillRect/>
          </a:stretch>
        </p:blipFill>
        <p:spPr>
          <a:xfrm>
            <a:off x="382900" y="1130125"/>
            <a:ext cx="4736874" cy="2640500"/>
          </a:xfrm>
          <a:prstGeom prst="rect">
            <a:avLst/>
          </a:prstGeom>
          <a:noFill/>
          <a:ln>
            <a:noFill/>
          </a:ln>
        </p:spPr>
      </p:pic>
      <p:sp>
        <p:nvSpPr>
          <p:cNvPr id="1160" name="Google Shape;1160;p9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161" name="Google Shape;1161;p95"/>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pic>
        <p:nvPicPr>
          <p:cNvPr id="1162" name="Google Shape;1162;p95">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166"/>
        <p:cNvGrpSpPr/>
        <p:nvPr/>
      </p:nvGrpSpPr>
      <p:grpSpPr>
        <a:xfrm>
          <a:off x="0" y="0"/>
          <a:ext cx="0" cy="0"/>
          <a:chOff x="0" y="0"/>
          <a:chExt cx="0" cy="0"/>
        </a:xfrm>
      </p:grpSpPr>
      <p:sp>
        <p:nvSpPr>
          <p:cNvPr id="1167" name="Google Shape;1167;p96"/>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NPN and MOSFET (transistors)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168" name="Google Shape;1168;p96"/>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1200" b="1">
                <a:solidFill>
                  <a:schemeClr val="dk1"/>
                </a:solidFill>
              </a:rPr>
              <a:t>2016 </a:t>
            </a:r>
            <a:r>
              <a:rPr lang="en-GB" sz="1200">
                <a:solidFill>
                  <a:schemeClr val="dk1"/>
                </a:solidFill>
              </a:rPr>
              <a:t>3c</a:t>
            </a:r>
            <a:endParaRPr/>
          </a:p>
        </p:txBody>
      </p:sp>
      <p:sp>
        <p:nvSpPr>
          <p:cNvPr id="1169" name="Google Shape;1169;p96"/>
          <p:cNvSpPr txBox="1"/>
          <p:nvPr/>
        </p:nvSpPr>
        <p:spPr>
          <a:xfrm>
            <a:off x="5262125" y="3444463"/>
            <a:ext cx="3631500" cy="11184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Voltage </a:t>
            </a:r>
            <a:r>
              <a:rPr lang="en-GB" sz="1100">
                <a:solidFill>
                  <a:schemeClr val="dk1"/>
                </a:solidFill>
              </a:rPr>
              <a:t>across </a:t>
            </a:r>
            <a:r>
              <a:rPr lang="en-GB" sz="1100" b="1">
                <a:solidFill>
                  <a:schemeClr val="dk1"/>
                </a:solidFill>
              </a:rPr>
              <a:t>thermistor decreases </a:t>
            </a:r>
            <a:r>
              <a:rPr lang="en-GB" sz="1100">
                <a:solidFill>
                  <a:schemeClr val="dk1"/>
                </a:solidFill>
              </a:rPr>
              <a:t>(1) </a:t>
            </a:r>
            <a:endParaRPr sz="1100">
              <a:solidFill>
                <a:schemeClr val="dk1"/>
              </a:solidFill>
            </a:endParaRPr>
          </a:p>
          <a:p>
            <a:pPr marL="0" lvl="0" indent="0" algn="l" rtl="0">
              <a:spcBef>
                <a:spcPts val="1000"/>
              </a:spcBef>
              <a:spcAft>
                <a:spcPts val="0"/>
              </a:spcAft>
              <a:buNone/>
            </a:pPr>
            <a:r>
              <a:rPr lang="en-GB" sz="1100" b="1">
                <a:solidFill>
                  <a:schemeClr val="dk1"/>
                </a:solidFill>
              </a:rPr>
              <a:t>MOSFET/transistor</a:t>
            </a:r>
            <a:r>
              <a:rPr lang="en-GB" sz="1100">
                <a:solidFill>
                  <a:schemeClr val="dk1"/>
                </a:solidFill>
              </a:rPr>
              <a:t> switches </a:t>
            </a:r>
            <a:r>
              <a:rPr lang="en-GB" sz="1100" b="1">
                <a:solidFill>
                  <a:schemeClr val="dk1"/>
                </a:solidFill>
              </a:rPr>
              <a:t>off/</a:t>
            </a:r>
            <a:r>
              <a:rPr lang="en-GB" sz="1100">
                <a:solidFill>
                  <a:schemeClr val="dk1"/>
                </a:solidFill>
              </a:rPr>
              <a:t>deactivates (1) </a:t>
            </a:r>
            <a:endParaRPr sz="1100">
              <a:solidFill>
                <a:schemeClr val="dk1"/>
              </a:solidFill>
            </a:endParaRPr>
          </a:p>
          <a:p>
            <a:pPr marL="0" lvl="0" indent="0" algn="l" rtl="0">
              <a:spcBef>
                <a:spcPts val="1000"/>
              </a:spcBef>
              <a:spcAft>
                <a:spcPts val="1000"/>
              </a:spcAft>
              <a:buNone/>
            </a:pPr>
            <a:r>
              <a:rPr lang="en-GB" sz="1100" b="1">
                <a:solidFill>
                  <a:schemeClr val="dk1"/>
                </a:solidFill>
              </a:rPr>
              <a:t>Relay switches off</a:t>
            </a:r>
            <a:r>
              <a:rPr lang="en-GB" sz="1100">
                <a:solidFill>
                  <a:schemeClr val="dk1"/>
                </a:solidFill>
              </a:rPr>
              <a:t>/relay switch opens/relay deactivates (1)</a:t>
            </a:r>
            <a:endParaRPr sz="1100">
              <a:solidFill>
                <a:schemeClr val="dk1"/>
              </a:solidFill>
            </a:endParaRPr>
          </a:p>
        </p:txBody>
      </p:sp>
      <p:sp>
        <p:nvSpPr>
          <p:cNvPr id="1170" name="Google Shape;1170;p96"/>
          <p:cNvSpPr txBox="1"/>
          <p:nvPr/>
        </p:nvSpPr>
        <p:spPr>
          <a:xfrm>
            <a:off x="5262125" y="1125275"/>
            <a:ext cx="3631500" cy="139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As the temperature of the water increases, the resistance of the thermistor decreases. </a:t>
            </a:r>
            <a:endParaRPr/>
          </a:p>
          <a:p>
            <a:pPr marL="0" lvl="0" indent="0" algn="l" rtl="0">
              <a:spcBef>
                <a:spcPts val="1000"/>
              </a:spcBef>
              <a:spcAft>
                <a:spcPts val="1000"/>
              </a:spcAft>
              <a:buNone/>
            </a:pPr>
            <a:r>
              <a:rPr lang="en-GB"/>
              <a:t>The heating element is switched off when the temperature of the water reaches 40 ºC. </a:t>
            </a:r>
            <a:endParaRPr b="1"/>
          </a:p>
        </p:txBody>
      </p:sp>
      <p:sp>
        <p:nvSpPr>
          <p:cNvPr id="1171" name="Google Shape;1171;p96"/>
          <p:cNvSpPr txBox="1"/>
          <p:nvPr/>
        </p:nvSpPr>
        <p:spPr>
          <a:xfrm>
            <a:off x="311700" y="1125275"/>
            <a:ext cx="41130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temperature of the water in the washing machine is monitored by a circuit containing a thermistor.</a:t>
            </a:r>
            <a:endParaRPr/>
          </a:p>
        </p:txBody>
      </p:sp>
      <p:pic>
        <p:nvPicPr>
          <p:cNvPr id="1172" name="Google Shape;1172;p96"/>
          <p:cNvPicPr preferRelativeResize="0"/>
          <p:nvPr/>
        </p:nvPicPr>
        <p:blipFill>
          <a:blip r:embed="rId3">
            <a:alphaModFix/>
          </a:blip>
          <a:stretch>
            <a:fillRect/>
          </a:stretch>
        </p:blipFill>
        <p:spPr>
          <a:xfrm>
            <a:off x="221500" y="2048525"/>
            <a:ext cx="4572001" cy="2704856"/>
          </a:xfrm>
          <a:prstGeom prst="rect">
            <a:avLst/>
          </a:prstGeom>
          <a:noFill/>
          <a:ln>
            <a:noFill/>
          </a:ln>
        </p:spPr>
      </p:pic>
      <p:sp>
        <p:nvSpPr>
          <p:cNvPr id="1173" name="Google Shape;1173;p9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174" name="Google Shape;1174;p96"/>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175" name="Google Shape;1175;p96"/>
          <p:cNvSpPr txBox="1"/>
          <p:nvPr/>
        </p:nvSpPr>
        <p:spPr>
          <a:xfrm>
            <a:off x="5262125" y="2607725"/>
            <a:ext cx="36315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Explain how the circuit operates to </a:t>
            </a:r>
            <a:r>
              <a:rPr lang="en-GB" b="1">
                <a:solidFill>
                  <a:schemeClr val="dk1"/>
                </a:solidFill>
              </a:rPr>
              <a:t>switch off </a:t>
            </a:r>
            <a:r>
              <a:rPr lang="en-GB">
                <a:solidFill>
                  <a:schemeClr val="dk1"/>
                </a:solidFill>
              </a:rPr>
              <a:t>the heating element. </a:t>
            </a:r>
            <a:r>
              <a:rPr lang="en-GB" b="1">
                <a:solidFill>
                  <a:schemeClr val="dk1"/>
                </a:solidFill>
              </a:rPr>
              <a:t>(3)</a:t>
            </a:r>
            <a:endParaRPr b="1">
              <a:solidFill>
                <a:schemeClr val="dk1"/>
              </a:solidFill>
            </a:endParaRPr>
          </a:p>
        </p:txBody>
      </p:sp>
      <p:pic>
        <p:nvPicPr>
          <p:cNvPr id="1176" name="Google Shape;1176;p96">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180"/>
        <p:cNvGrpSpPr/>
        <p:nvPr/>
      </p:nvGrpSpPr>
      <p:grpSpPr>
        <a:xfrm>
          <a:off x="0" y="0"/>
          <a:ext cx="0" cy="0"/>
          <a:chOff x="0" y="0"/>
          <a:chExt cx="0" cy="0"/>
        </a:xfrm>
      </p:grpSpPr>
      <p:sp>
        <p:nvSpPr>
          <p:cNvPr id="1181" name="Google Shape;1181;p97"/>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NPN and MOSFET (transistors)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182" name="Google Shape;1182;p97"/>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SPQ </a:t>
            </a:r>
            <a:r>
              <a:rPr lang="en-GB" sz="1200">
                <a:solidFill>
                  <a:schemeClr val="dk1"/>
                </a:solidFill>
              </a:rPr>
              <a:t>6a</a:t>
            </a:r>
            <a:endParaRPr/>
          </a:p>
        </p:txBody>
      </p:sp>
      <p:sp>
        <p:nvSpPr>
          <p:cNvPr id="1183" name="Google Shape;1183;p97"/>
          <p:cNvSpPr txBox="1"/>
          <p:nvPr/>
        </p:nvSpPr>
        <p:spPr>
          <a:xfrm>
            <a:off x="5288125" y="2382713"/>
            <a:ext cx="3631500" cy="1908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a:t>(i) </a:t>
            </a:r>
            <a:r>
              <a:rPr lang="en-GB"/>
              <a:t>Light level </a:t>
            </a:r>
            <a:r>
              <a:rPr lang="en-GB" b="1"/>
              <a:t>increases</a:t>
            </a:r>
            <a:r>
              <a:rPr lang="en-GB"/>
              <a:t>, </a:t>
            </a:r>
            <a:r>
              <a:rPr lang="en-GB" b="1"/>
              <a:t>LDR </a:t>
            </a:r>
            <a:endParaRPr b="1"/>
          </a:p>
          <a:p>
            <a:pPr marL="0" lvl="0" indent="0" algn="l" rtl="0">
              <a:spcBef>
                <a:spcPts val="0"/>
              </a:spcBef>
              <a:spcAft>
                <a:spcPts val="0"/>
              </a:spcAft>
              <a:buNone/>
            </a:pPr>
            <a:r>
              <a:rPr lang="en-GB" b="1"/>
              <a:t>resistance</a:t>
            </a:r>
            <a:r>
              <a:rPr lang="en-GB"/>
              <a:t> </a:t>
            </a:r>
            <a:r>
              <a:rPr lang="en-GB" b="1"/>
              <a:t>decreases </a:t>
            </a:r>
            <a:r>
              <a:rPr lang="en-GB"/>
              <a:t>1 </a:t>
            </a:r>
            <a:endParaRPr/>
          </a:p>
          <a:p>
            <a:pPr marL="0" lvl="0" indent="0" algn="l" rtl="0">
              <a:spcBef>
                <a:spcPts val="0"/>
              </a:spcBef>
              <a:spcAft>
                <a:spcPts val="0"/>
              </a:spcAft>
              <a:buNone/>
            </a:pPr>
            <a:endParaRPr/>
          </a:p>
          <a:p>
            <a:pPr marL="0" lvl="0" indent="0" algn="l" rtl="0">
              <a:spcBef>
                <a:spcPts val="0"/>
              </a:spcBef>
              <a:spcAft>
                <a:spcPts val="0"/>
              </a:spcAft>
              <a:buNone/>
            </a:pPr>
            <a:r>
              <a:rPr lang="en-GB"/>
              <a:t>LDR resistance </a:t>
            </a:r>
            <a:r>
              <a:rPr lang="en-GB" b="1"/>
              <a:t>decreases</a:t>
            </a:r>
            <a:r>
              <a:rPr lang="en-GB"/>
              <a:t>, </a:t>
            </a:r>
            <a:r>
              <a:rPr lang="en-GB" b="1"/>
              <a:t>voltage </a:t>
            </a:r>
            <a:endParaRPr b="1"/>
          </a:p>
          <a:p>
            <a:pPr marL="0" lvl="0" indent="0" algn="l" rtl="0">
              <a:spcBef>
                <a:spcPts val="0"/>
              </a:spcBef>
              <a:spcAft>
                <a:spcPts val="0"/>
              </a:spcAft>
              <a:buNone/>
            </a:pPr>
            <a:r>
              <a:rPr lang="en-GB" b="1"/>
              <a:t>across R</a:t>
            </a:r>
            <a:r>
              <a:rPr lang="en-GB"/>
              <a:t> </a:t>
            </a:r>
            <a:r>
              <a:rPr lang="en-GB" b="1"/>
              <a:t>increases </a:t>
            </a:r>
            <a:r>
              <a:rPr lang="en-GB"/>
              <a:t>1 </a:t>
            </a:r>
            <a:endParaRPr/>
          </a:p>
          <a:p>
            <a:pPr marL="0" lvl="0" indent="0" algn="l" rtl="0">
              <a:spcBef>
                <a:spcPts val="0"/>
              </a:spcBef>
              <a:spcAft>
                <a:spcPts val="0"/>
              </a:spcAft>
              <a:buNone/>
            </a:pPr>
            <a:endParaRPr/>
          </a:p>
          <a:p>
            <a:pPr marL="0" lvl="0" indent="0" algn="l" rtl="0">
              <a:spcBef>
                <a:spcPts val="0"/>
              </a:spcBef>
              <a:spcAft>
                <a:spcPts val="0"/>
              </a:spcAft>
              <a:buNone/>
            </a:pPr>
            <a:r>
              <a:rPr lang="en-GB"/>
              <a:t>Voltage across R </a:t>
            </a:r>
            <a:r>
              <a:rPr lang="en-GB" b="1"/>
              <a:t>increases</a:t>
            </a:r>
            <a:r>
              <a:rPr lang="en-GB"/>
              <a:t>, </a:t>
            </a:r>
            <a:endParaRPr/>
          </a:p>
          <a:p>
            <a:pPr marL="0" lvl="0" indent="0" algn="l" rtl="0">
              <a:spcBef>
                <a:spcPts val="0"/>
              </a:spcBef>
              <a:spcAft>
                <a:spcPts val="0"/>
              </a:spcAft>
              <a:buNone/>
            </a:pPr>
            <a:r>
              <a:rPr lang="en-GB" b="1"/>
              <a:t>MOSFET switches </a:t>
            </a:r>
            <a:r>
              <a:rPr lang="en-GB"/>
              <a:t>the </a:t>
            </a:r>
            <a:r>
              <a:rPr lang="en-GB" b="1"/>
              <a:t>motor on</a:t>
            </a:r>
            <a:r>
              <a:rPr lang="en-GB"/>
              <a:t> 1</a:t>
            </a:r>
            <a:endParaRPr/>
          </a:p>
        </p:txBody>
      </p:sp>
      <p:sp>
        <p:nvSpPr>
          <p:cNvPr id="1184" name="Google Shape;1184;p97"/>
          <p:cNvSpPr txBox="1"/>
          <p:nvPr/>
        </p:nvSpPr>
        <p:spPr>
          <a:xfrm>
            <a:off x="382900" y="4426300"/>
            <a:ext cx="44874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The MOSFET switches on when the voltage across variable resistor R reaches 2·4 V.</a:t>
            </a:r>
            <a:endParaRPr b="1"/>
          </a:p>
        </p:txBody>
      </p:sp>
      <p:sp>
        <p:nvSpPr>
          <p:cNvPr id="1185" name="Google Shape;1185;p97"/>
          <p:cNvSpPr txBox="1"/>
          <p:nvPr/>
        </p:nvSpPr>
        <p:spPr>
          <a:xfrm>
            <a:off x="311700" y="1033325"/>
            <a:ext cx="4817400" cy="1110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An office has an automatic window blind that closes when the light level outside gets too high. </a:t>
            </a:r>
            <a:endParaRPr/>
          </a:p>
          <a:p>
            <a:pPr marL="0" lvl="0" indent="0" algn="l" rtl="0">
              <a:spcBef>
                <a:spcPts val="500"/>
              </a:spcBef>
              <a:spcAft>
                <a:spcPts val="0"/>
              </a:spcAft>
              <a:buNone/>
            </a:pPr>
            <a:r>
              <a:rPr lang="en-GB"/>
              <a:t>The electronic circuit that operates the motor to close the blind is shown.</a:t>
            </a:r>
            <a:endParaRPr/>
          </a:p>
        </p:txBody>
      </p:sp>
      <p:pic>
        <p:nvPicPr>
          <p:cNvPr id="1186" name="Google Shape;1186;p97"/>
          <p:cNvPicPr preferRelativeResize="0"/>
          <p:nvPr/>
        </p:nvPicPr>
        <p:blipFill>
          <a:blip r:embed="rId3">
            <a:alphaModFix/>
          </a:blip>
          <a:stretch>
            <a:fillRect/>
          </a:stretch>
        </p:blipFill>
        <p:spPr>
          <a:xfrm>
            <a:off x="706887" y="2059150"/>
            <a:ext cx="3839425" cy="2427775"/>
          </a:xfrm>
          <a:prstGeom prst="rect">
            <a:avLst/>
          </a:prstGeom>
          <a:noFill/>
          <a:ln>
            <a:noFill/>
          </a:ln>
        </p:spPr>
      </p:pic>
      <p:sp>
        <p:nvSpPr>
          <p:cNvPr id="1187" name="Google Shape;1187;p97"/>
          <p:cNvSpPr txBox="1"/>
          <p:nvPr/>
        </p:nvSpPr>
        <p:spPr>
          <a:xfrm>
            <a:off x="5288125" y="4331038"/>
            <a:ext cx="3631500" cy="615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a:t>(ii) </a:t>
            </a:r>
            <a:r>
              <a:rPr lang="en-GB"/>
              <a:t>The variable resistor controls the light level at which the motor operates the blind</a:t>
            </a:r>
            <a:endParaRPr/>
          </a:p>
        </p:txBody>
      </p:sp>
      <p:sp>
        <p:nvSpPr>
          <p:cNvPr id="1188" name="Google Shape;1188;p9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189" name="Google Shape;1189;p97"/>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190" name="Google Shape;1190;p97"/>
          <p:cNvSpPr txBox="1"/>
          <p:nvPr/>
        </p:nvSpPr>
        <p:spPr>
          <a:xfrm>
            <a:off x="5288125" y="1033325"/>
            <a:ext cx="3631500" cy="11748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(i) Explain how this circuit works to close the blind. </a:t>
            </a:r>
            <a:r>
              <a:rPr lang="en-GB" b="1">
                <a:solidFill>
                  <a:schemeClr val="dk1"/>
                </a:solidFill>
              </a:rPr>
              <a:t>(3)</a:t>
            </a:r>
            <a:endParaRPr b="1">
              <a:solidFill>
                <a:schemeClr val="dk1"/>
              </a:solidFill>
            </a:endParaRPr>
          </a:p>
          <a:p>
            <a:pPr marL="0" lvl="0" indent="0" algn="l" rtl="0">
              <a:spcBef>
                <a:spcPts val="1000"/>
              </a:spcBef>
              <a:spcAft>
                <a:spcPts val="1000"/>
              </a:spcAft>
              <a:buNone/>
            </a:pPr>
            <a:r>
              <a:rPr lang="en-GB">
                <a:solidFill>
                  <a:schemeClr val="dk1"/>
                </a:solidFill>
              </a:rPr>
              <a:t>(ii) What is the purpose of the variable resistor R? </a:t>
            </a:r>
            <a:r>
              <a:rPr lang="en-GB" b="1">
                <a:solidFill>
                  <a:schemeClr val="dk1"/>
                </a:solidFill>
              </a:rPr>
              <a:t>(1)</a:t>
            </a:r>
            <a:endParaRPr/>
          </a:p>
        </p:txBody>
      </p:sp>
      <p:pic>
        <p:nvPicPr>
          <p:cNvPr id="1191" name="Google Shape;1191;p97">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195"/>
        <p:cNvGrpSpPr/>
        <p:nvPr/>
      </p:nvGrpSpPr>
      <p:grpSpPr>
        <a:xfrm>
          <a:off x="0" y="0"/>
          <a:ext cx="0" cy="0"/>
          <a:chOff x="0" y="0"/>
          <a:chExt cx="0" cy="0"/>
        </a:xfrm>
      </p:grpSpPr>
      <p:sp>
        <p:nvSpPr>
          <p:cNvPr id="1196" name="Google Shape;1196;p98"/>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NPN and MOSFET (transistors)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197" name="Google Shape;1197;p98"/>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2020 </a:t>
            </a:r>
            <a:r>
              <a:rPr lang="en-GB" sz="1200">
                <a:solidFill>
                  <a:schemeClr val="dk1"/>
                </a:solidFill>
              </a:rPr>
              <a:t>7bi</a:t>
            </a:r>
            <a:endParaRPr/>
          </a:p>
        </p:txBody>
      </p:sp>
      <p:sp>
        <p:nvSpPr>
          <p:cNvPr id="1198" name="Google Shape;1198;p98"/>
          <p:cNvSpPr txBox="1"/>
          <p:nvPr/>
        </p:nvSpPr>
        <p:spPr>
          <a:xfrm>
            <a:off x="5296775" y="1129238"/>
            <a:ext cx="3631500" cy="1908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control circuit operates at 5 V, the floodlight at 230 V.</a:t>
            </a:r>
            <a:endParaRPr/>
          </a:p>
          <a:p>
            <a:pPr marL="0" lvl="0" indent="0" algn="l" rtl="0">
              <a:spcBef>
                <a:spcPts val="0"/>
              </a:spcBef>
              <a:spcAft>
                <a:spcPts val="0"/>
              </a:spcAft>
              <a:buNone/>
            </a:pPr>
            <a:endParaRPr/>
          </a:p>
          <a:p>
            <a:pPr marL="0" lvl="0" indent="0" algn="l" rtl="0">
              <a:spcBef>
                <a:spcPts val="0"/>
              </a:spcBef>
              <a:spcAft>
                <a:spcPts val="0"/>
              </a:spcAft>
              <a:buNone/>
            </a:pPr>
            <a:r>
              <a:rPr lang="en-GB" b="1"/>
              <a:t>Accept</a:t>
            </a:r>
            <a:r>
              <a:rPr lang="en-GB"/>
              <a:t>: The two parts of the circuit operate at different voltages. </a:t>
            </a:r>
            <a:r>
              <a:rPr lang="en-GB" b="1"/>
              <a:t>OR</a:t>
            </a:r>
            <a:endParaRPr b="1"/>
          </a:p>
          <a:p>
            <a:pPr marL="0" lvl="0" indent="0" algn="l" rtl="0">
              <a:spcBef>
                <a:spcPts val="0"/>
              </a:spcBef>
              <a:spcAft>
                <a:spcPts val="0"/>
              </a:spcAft>
              <a:buNone/>
            </a:pPr>
            <a:r>
              <a:rPr lang="en-GB"/>
              <a:t>The floodlight requires a higher current than can be supplied in the transistor circuit.</a:t>
            </a:r>
            <a:endParaRPr/>
          </a:p>
        </p:txBody>
      </p:sp>
      <p:sp>
        <p:nvSpPr>
          <p:cNvPr id="1199" name="Google Shape;1199;p98"/>
          <p:cNvSpPr txBox="1"/>
          <p:nvPr/>
        </p:nvSpPr>
        <p:spPr>
          <a:xfrm>
            <a:off x="311700" y="4037475"/>
            <a:ext cx="4487400" cy="9594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floodlight is connected in a part of the circuit controlled by a relay.</a:t>
            </a:r>
            <a:endParaRPr/>
          </a:p>
          <a:p>
            <a:pPr marL="0" lvl="0" indent="0" algn="l" rtl="0">
              <a:spcBef>
                <a:spcPts val="1000"/>
              </a:spcBef>
              <a:spcAft>
                <a:spcPts val="1000"/>
              </a:spcAft>
              <a:buNone/>
            </a:pPr>
            <a:r>
              <a:rPr lang="en-GB"/>
              <a:t>Explain why a relay is used in the circuit. </a:t>
            </a:r>
            <a:r>
              <a:rPr lang="en-GB" b="1"/>
              <a:t>(1)</a:t>
            </a:r>
            <a:endParaRPr b="1"/>
          </a:p>
        </p:txBody>
      </p:sp>
      <p:sp>
        <p:nvSpPr>
          <p:cNvPr id="1200" name="Google Shape;1200;p98"/>
          <p:cNvSpPr txBox="1"/>
          <p:nvPr/>
        </p:nvSpPr>
        <p:spPr>
          <a:xfrm>
            <a:off x="311700" y="916025"/>
            <a:ext cx="48174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security floodlight is used to automatically illuminate an area outside a building when it gets dark. The circuit for this system is shown.</a:t>
            </a:r>
            <a:endParaRPr/>
          </a:p>
        </p:txBody>
      </p:sp>
      <p:pic>
        <p:nvPicPr>
          <p:cNvPr id="1201" name="Google Shape;1201;p98"/>
          <p:cNvPicPr preferRelativeResize="0"/>
          <p:nvPr/>
        </p:nvPicPr>
        <p:blipFill>
          <a:blip r:embed="rId3">
            <a:alphaModFix/>
          </a:blip>
          <a:stretch>
            <a:fillRect/>
          </a:stretch>
        </p:blipFill>
        <p:spPr>
          <a:xfrm>
            <a:off x="311700" y="1671125"/>
            <a:ext cx="4487399" cy="2365483"/>
          </a:xfrm>
          <a:prstGeom prst="rect">
            <a:avLst/>
          </a:prstGeom>
          <a:noFill/>
          <a:ln>
            <a:noFill/>
          </a:ln>
        </p:spPr>
      </p:pic>
      <p:sp>
        <p:nvSpPr>
          <p:cNvPr id="1202" name="Google Shape;1202;p98"/>
          <p:cNvSpPr/>
          <p:nvPr/>
        </p:nvSpPr>
        <p:spPr>
          <a:xfrm>
            <a:off x="5296775" y="3094775"/>
            <a:ext cx="3631500" cy="1908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Show that the transistor is switched on if the resistance of the LDR is </a:t>
            </a:r>
            <a:r>
              <a:rPr lang="en-GB" b="1"/>
              <a:t>3.4 k</a:t>
            </a:r>
            <a:r>
              <a:rPr lang="en-GB" sz="1300" b="1">
                <a:solidFill>
                  <a:srgbClr val="040C28"/>
                </a:solidFill>
              </a:rPr>
              <a:t>Ω</a:t>
            </a:r>
            <a:r>
              <a:rPr lang="en-GB" sz="1300">
                <a:solidFill>
                  <a:srgbClr val="040C28"/>
                </a:solidFill>
              </a:rPr>
              <a:t> </a:t>
            </a:r>
            <a:r>
              <a:rPr lang="en-GB"/>
              <a:t>and the switch on voltage is </a:t>
            </a:r>
            <a:r>
              <a:rPr lang="en-GB" b="1"/>
              <a:t>0.7 V</a:t>
            </a:r>
            <a:r>
              <a:rPr lang="en-GB"/>
              <a:t>. </a:t>
            </a:r>
            <a:endParaRPr/>
          </a:p>
          <a:p>
            <a:pPr marL="457200" lvl="0" indent="0" algn="l" rtl="0">
              <a:spcBef>
                <a:spcPts val="0"/>
              </a:spcBef>
              <a:spcAft>
                <a:spcPts val="0"/>
              </a:spcAft>
              <a:buNone/>
            </a:pPr>
            <a:endParaRPr/>
          </a:p>
          <a:p>
            <a:pPr marL="457200" lvl="0" indent="0" algn="l" rtl="0">
              <a:spcBef>
                <a:spcPts val="0"/>
              </a:spcBef>
              <a:spcAft>
                <a:spcPts val="0"/>
              </a:spcAft>
              <a:buNone/>
            </a:pPr>
            <a:endParaRPr/>
          </a:p>
          <a:p>
            <a:pPr marL="457200" lvl="0" indent="-317500" algn="l" rtl="0">
              <a:spcBef>
                <a:spcPts val="0"/>
              </a:spcBef>
              <a:spcAft>
                <a:spcPts val="0"/>
              </a:spcAft>
              <a:buSzPts val="1400"/>
              <a:buChar char="●"/>
            </a:pPr>
            <a:r>
              <a:rPr lang="en-GB"/>
              <a:t>If floodlight has power rating </a:t>
            </a:r>
            <a:r>
              <a:rPr lang="en-GB" b="1"/>
              <a:t>575 W</a:t>
            </a:r>
            <a:r>
              <a:rPr lang="en-GB"/>
              <a:t>, determine current in floodlight.</a:t>
            </a:r>
            <a:endParaRPr/>
          </a:p>
        </p:txBody>
      </p:sp>
      <p:sp>
        <p:nvSpPr>
          <p:cNvPr id="1203" name="Google Shape;1203;p98"/>
          <p:cNvSpPr txBox="1"/>
          <p:nvPr/>
        </p:nvSpPr>
        <p:spPr>
          <a:xfrm>
            <a:off x="8313200" y="4714550"/>
            <a:ext cx="469500" cy="215400"/>
          </a:xfrm>
          <a:prstGeom prst="rect">
            <a:avLst/>
          </a:prstGeom>
          <a:solidFill>
            <a:srgbClr val="C9DAF8"/>
          </a:solidFill>
          <a:ln>
            <a:noFill/>
          </a:ln>
        </p:spPr>
        <p:txBody>
          <a:bodyPr spcFirstLastPara="1" wrap="square" lIns="0" tIns="0" rIns="0" bIns="0" anchor="t" anchorCtr="0">
            <a:spAutoFit/>
          </a:bodyPr>
          <a:lstStyle/>
          <a:p>
            <a:pPr marL="0" lvl="0" indent="0" algn="ctr" rtl="0">
              <a:spcBef>
                <a:spcPts val="0"/>
              </a:spcBef>
              <a:spcAft>
                <a:spcPts val="0"/>
              </a:spcAft>
              <a:buNone/>
            </a:pPr>
            <a:r>
              <a:rPr lang="en-GB" b="1"/>
              <a:t>2.5 A</a:t>
            </a:r>
            <a:endParaRPr b="1"/>
          </a:p>
        </p:txBody>
      </p:sp>
      <p:sp>
        <p:nvSpPr>
          <p:cNvPr id="1204" name="Google Shape;1204;p98"/>
          <p:cNvSpPr txBox="1"/>
          <p:nvPr/>
        </p:nvSpPr>
        <p:spPr>
          <a:xfrm>
            <a:off x="5966125" y="4132725"/>
            <a:ext cx="28167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transistor on, since V</a:t>
            </a:r>
            <a:r>
              <a:rPr lang="en-GB" b="1" baseline="-25000"/>
              <a:t>2</a:t>
            </a:r>
            <a:r>
              <a:rPr lang="en-GB" b="1"/>
              <a:t> = 0.85 V</a:t>
            </a:r>
            <a:endParaRPr b="1"/>
          </a:p>
        </p:txBody>
      </p:sp>
      <p:sp>
        <p:nvSpPr>
          <p:cNvPr id="1205" name="Google Shape;1205;p9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206" name="Google Shape;1206;p98"/>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sp>
        <p:nvSpPr>
          <p:cNvPr id="1207" name="Google Shape;1207;p98"/>
          <p:cNvSpPr txBox="1"/>
          <p:nvPr/>
        </p:nvSpPr>
        <p:spPr>
          <a:xfrm>
            <a:off x="4091400" y="60425"/>
            <a:ext cx="1408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000" u="sng">
                <a:solidFill>
                  <a:schemeClr val="hlink"/>
                </a:solidFill>
                <a:hlinkClick r:id="rId5" action="ppaction://hlinksldjump"/>
              </a:rPr>
              <a:t>Relationship sheet</a:t>
            </a:r>
            <a:endParaRPr sz="1000">
              <a:solidFill>
                <a:schemeClr val="dk2"/>
              </a:solidFill>
            </a:endParaRPr>
          </a:p>
        </p:txBody>
      </p:sp>
      <p:pic>
        <p:nvPicPr>
          <p:cNvPr id="1208" name="Google Shape;1208;p9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212"/>
        <p:cNvGrpSpPr/>
        <p:nvPr/>
      </p:nvGrpSpPr>
      <p:grpSpPr>
        <a:xfrm>
          <a:off x="0" y="0"/>
          <a:ext cx="0" cy="0"/>
          <a:chOff x="0" y="0"/>
          <a:chExt cx="0" cy="0"/>
        </a:xfrm>
      </p:grpSpPr>
      <p:sp>
        <p:nvSpPr>
          <p:cNvPr id="1213" name="Google Shape;1213;p99"/>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NPN and MOSFET (transistors)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214" name="Google Shape;1214;p99"/>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2022 </a:t>
            </a:r>
            <a:r>
              <a:rPr lang="en-GB" sz="1200">
                <a:solidFill>
                  <a:schemeClr val="dk1"/>
                </a:solidFill>
              </a:rPr>
              <a:t>7c</a:t>
            </a:r>
            <a:endParaRPr/>
          </a:p>
        </p:txBody>
      </p:sp>
      <p:sp>
        <p:nvSpPr>
          <p:cNvPr id="1215" name="Google Shape;1215;p99"/>
          <p:cNvSpPr txBox="1"/>
          <p:nvPr/>
        </p:nvSpPr>
        <p:spPr>
          <a:xfrm>
            <a:off x="4649950" y="3391200"/>
            <a:ext cx="4261200" cy="13905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(ii) </a:t>
            </a:r>
            <a:r>
              <a:rPr lang="en-GB" b="1"/>
              <a:t>Voltage </a:t>
            </a:r>
            <a:r>
              <a:rPr lang="en-GB"/>
              <a:t>across </a:t>
            </a:r>
            <a:r>
              <a:rPr lang="en-GB" b="1"/>
              <a:t>variable resistor increases</a:t>
            </a:r>
            <a:r>
              <a:rPr lang="en-GB"/>
              <a:t> </a:t>
            </a:r>
            <a:r>
              <a:rPr lang="en-GB" b="1"/>
              <a:t>(1) </a:t>
            </a:r>
            <a:endParaRPr b="1"/>
          </a:p>
          <a:p>
            <a:pPr marL="0" lvl="0" indent="0" algn="l" rtl="0">
              <a:spcBef>
                <a:spcPts val="1000"/>
              </a:spcBef>
              <a:spcAft>
                <a:spcPts val="0"/>
              </a:spcAft>
              <a:buNone/>
            </a:pPr>
            <a:r>
              <a:rPr lang="en-GB" b="1"/>
              <a:t>Transistor switches on</a:t>
            </a:r>
            <a:r>
              <a:rPr lang="en-GB"/>
              <a:t> </a:t>
            </a:r>
            <a:r>
              <a:rPr lang="en-GB" b="1"/>
              <a:t>(1)</a:t>
            </a:r>
            <a:endParaRPr b="1"/>
          </a:p>
          <a:p>
            <a:pPr marL="0" lvl="0" indent="0" algn="l" rtl="0">
              <a:spcBef>
                <a:spcPts val="0"/>
              </a:spcBef>
              <a:spcAft>
                <a:spcPts val="0"/>
              </a:spcAft>
              <a:buNone/>
            </a:pPr>
            <a:endParaRPr/>
          </a:p>
          <a:p>
            <a:pPr marL="0" lvl="0" indent="0" algn="l" rtl="0">
              <a:spcBef>
                <a:spcPts val="0"/>
              </a:spcBef>
              <a:spcAft>
                <a:spcPts val="0"/>
              </a:spcAft>
              <a:buNone/>
            </a:pPr>
            <a:r>
              <a:rPr lang="en-GB"/>
              <a:t>(iii) To adjust/control the moisture level at which the dehumidifier/transistor LED/fan switches on.  </a:t>
            </a:r>
            <a:r>
              <a:rPr lang="en-GB" b="1"/>
              <a:t>(1)</a:t>
            </a:r>
            <a:endParaRPr b="1"/>
          </a:p>
        </p:txBody>
      </p:sp>
      <p:sp>
        <p:nvSpPr>
          <p:cNvPr id="1216" name="Google Shape;1216;p99"/>
          <p:cNvSpPr txBox="1"/>
          <p:nvPr/>
        </p:nvSpPr>
        <p:spPr>
          <a:xfrm>
            <a:off x="4649950" y="1178375"/>
            <a:ext cx="4261200" cy="19497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a:solidFill>
                  <a:schemeClr val="dk1"/>
                </a:solidFill>
              </a:rPr>
              <a:t>(ii)</a:t>
            </a:r>
            <a:r>
              <a:rPr lang="en-GB">
                <a:solidFill>
                  <a:schemeClr val="dk1"/>
                </a:solidFill>
              </a:rPr>
              <a:t> The voltage across the moisture sensor decreases as the moisture in the air increases. </a:t>
            </a:r>
            <a:endParaRPr>
              <a:solidFill>
                <a:schemeClr val="dk1"/>
              </a:solidFill>
            </a:endParaRPr>
          </a:p>
          <a:p>
            <a:pPr marL="0" lvl="0" indent="0" algn="l" rtl="0">
              <a:spcBef>
                <a:spcPts val="1000"/>
              </a:spcBef>
              <a:spcAft>
                <a:spcPts val="0"/>
              </a:spcAft>
              <a:buNone/>
            </a:pPr>
            <a:r>
              <a:rPr lang="en-GB">
                <a:solidFill>
                  <a:schemeClr val="dk1"/>
                </a:solidFill>
              </a:rPr>
              <a:t>Explain how the circuit operates to turn on the LED when the moisture in the air increases above a certain level. </a:t>
            </a:r>
            <a:r>
              <a:rPr lang="en-GB" b="1">
                <a:solidFill>
                  <a:schemeClr val="dk1"/>
                </a:solidFill>
              </a:rPr>
              <a:t>(2)</a:t>
            </a:r>
            <a:endParaRPr b="1">
              <a:solidFill>
                <a:schemeClr val="dk1"/>
              </a:solidFill>
            </a:endParaRPr>
          </a:p>
          <a:p>
            <a:pPr marL="0" lvl="0" indent="0" algn="l" rtl="0">
              <a:spcBef>
                <a:spcPts val="1000"/>
              </a:spcBef>
              <a:spcAft>
                <a:spcPts val="1000"/>
              </a:spcAft>
              <a:buClr>
                <a:schemeClr val="dk1"/>
              </a:buClr>
              <a:buSzPts val="1100"/>
              <a:buFont typeface="Arial"/>
              <a:buNone/>
            </a:pPr>
            <a:r>
              <a:rPr lang="en-GB" b="1">
                <a:solidFill>
                  <a:schemeClr val="dk1"/>
                </a:solidFill>
              </a:rPr>
              <a:t>(iii)</a:t>
            </a:r>
            <a:r>
              <a:rPr lang="en-GB">
                <a:solidFill>
                  <a:schemeClr val="dk1"/>
                </a:solidFill>
              </a:rPr>
              <a:t> Explain the purpose of the variable resistor in this circuit.</a:t>
            </a:r>
            <a:r>
              <a:rPr lang="en-GB" b="1">
                <a:solidFill>
                  <a:schemeClr val="dk1"/>
                </a:solidFill>
              </a:rPr>
              <a:t> (1) </a:t>
            </a:r>
            <a:endParaRPr b="1"/>
          </a:p>
        </p:txBody>
      </p:sp>
      <p:sp>
        <p:nvSpPr>
          <p:cNvPr id="1217" name="Google Shape;1217;p99"/>
          <p:cNvSpPr txBox="1"/>
          <p:nvPr/>
        </p:nvSpPr>
        <p:spPr>
          <a:xfrm>
            <a:off x="469500" y="1178150"/>
            <a:ext cx="39813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dehumidifier switches on automatically when the moisture in the air increases above a certain level. This causes an LED to light and a fan to turn on.</a:t>
            </a:r>
            <a:endParaRPr/>
          </a:p>
        </p:txBody>
      </p:sp>
      <p:pic>
        <p:nvPicPr>
          <p:cNvPr id="1218" name="Google Shape;1218;p99"/>
          <p:cNvPicPr preferRelativeResize="0"/>
          <p:nvPr/>
        </p:nvPicPr>
        <p:blipFill>
          <a:blip r:embed="rId3">
            <a:alphaModFix/>
          </a:blip>
          <a:stretch>
            <a:fillRect/>
          </a:stretch>
        </p:blipFill>
        <p:spPr>
          <a:xfrm>
            <a:off x="682500" y="2224850"/>
            <a:ext cx="3555300" cy="2878124"/>
          </a:xfrm>
          <a:prstGeom prst="rect">
            <a:avLst/>
          </a:prstGeom>
          <a:noFill/>
          <a:ln>
            <a:noFill/>
          </a:ln>
        </p:spPr>
      </p:pic>
      <p:sp>
        <p:nvSpPr>
          <p:cNvPr id="1219" name="Google Shape;1219;p9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220" name="Google Shape;1220;p99"/>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pic>
        <p:nvPicPr>
          <p:cNvPr id="1221" name="Google Shape;1221;p99">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sp>
        <p:nvSpPr>
          <p:cNvPr id="1226" name="Google Shape;1226;p100"/>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NPN and MOSFET (transistors)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227" name="Google Shape;1227;p100"/>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1200" b="1">
                <a:solidFill>
                  <a:schemeClr val="dk1"/>
                </a:solidFill>
              </a:rPr>
              <a:t>2024</a:t>
            </a:r>
            <a:r>
              <a:rPr lang="en-GB" sz="1200">
                <a:solidFill>
                  <a:schemeClr val="dk1"/>
                </a:solidFill>
              </a:rPr>
              <a:t> 7c</a:t>
            </a:r>
            <a:endParaRPr/>
          </a:p>
        </p:txBody>
      </p:sp>
      <p:sp>
        <p:nvSpPr>
          <p:cNvPr id="1228" name="Google Shape;1228;p100"/>
          <p:cNvSpPr txBox="1"/>
          <p:nvPr/>
        </p:nvSpPr>
        <p:spPr>
          <a:xfrm>
            <a:off x="4901050" y="3024275"/>
            <a:ext cx="4035900" cy="14775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(As the temperature increases) the </a:t>
            </a:r>
            <a:r>
              <a:rPr lang="en-GB" b="1"/>
              <a:t>voltage </a:t>
            </a:r>
            <a:r>
              <a:rPr lang="en-GB"/>
              <a:t>across the </a:t>
            </a:r>
            <a:r>
              <a:rPr lang="en-GB" b="1" u="sng"/>
              <a:t>thermistor</a:t>
            </a:r>
            <a:r>
              <a:rPr lang="en-GB" b="1"/>
              <a:t> decreases </a:t>
            </a:r>
            <a:r>
              <a:rPr lang="en-GB"/>
              <a:t>(1) </a:t>
            </a:r>
            <a:endParaRPr/>
          </a:p>
          <a:p>
            <a:pPr marL="0" lvl="0" indent="0" algn="l" rtl="0">
              <a:spcBef>
                <a:spcPts val="0"/>
              </a:spcBef>
              <a:spcAft>
                <a:spcPts val="0"/>
              </a:spcAft>
              <a:buNone/>
            </a:pPr>
            <a:endParaRPr/>
          </a:p>
          <a:p>
            <a:pPr marL="0" lvl="0" indent="0" algn="l" rtl="0">
              <a:spcBef>
                <a:spcPts val="0"/>
              </a:spcBef>
              <a:spcAft>
                <a:spcPts val="0"/>
              </a:spcAft>
              <a:buNone/>
            </a:pPr>
            <a:r>
              <a:rPr lang="en-GB" b="1"/>
              <a:t>Voltage </a:t>
            </a:r>
            <a:r>
              <a:rPr lang="en-GB"/>
              <a:t>across the </a:t>
            </a:r>
            <a:r>
              <a:rPr lang="en-GB" b="1"/>
              <a:t>resistor increases </a:t>
            </a:r>
            <a:r>
              <a:rPr lang="en-GB"/>
              <a:t>(1) </a:t>
            </a:r>
            <a:endParaRPr/>
          </a:p>
          <a:p>
            <a:pPr marL="0" lvl="0" indent="0" algn="l" rtl="0">
              <a:spcBef>
                <a:spcPts val="0"/>
              </a:spcBef>
              <a:spcAft>
                <a:spcPts val="0"/>
              </a:spcAft>
              <a:buNone/>
            </a:pPr>
            <a:endParaRPr b="1"/>
          </a:p>
          <a:p>
            <a:pPr marL="0" lvl="0" indent="0" algn="l" rtl="0">
              <a:spcBef>
                <a:spcPts val="0"/>
              </a:spcBef>
              <a:spcAft>
                <a:spcPts val="0"/>
              </a:spcAft>
              <a:buNone/>
            </a:pPr>
            <a:r>
              <a:rPr lang="en-GB" b="1"/>
              <a:t>MOSFET turns on</a:t>
            </a:r>
            <a:r>
              <a:rPr lang="en-GB"/>
              <a:t> (1)</a:t>
            </a:r>
            <a:endParaRPr/>
          </a:p>
        </p:txBody>
      </p:sp>
      <p:sp>
        <p:nvSpPr>
          <p:cNvPr id="1229" name="Google Shape;1229;p100"/>
          <p:cNvSpPr txBox="1"/>
          <p:nvPr/>
        </p:nvSpPr>
        <p:spPr>
          <a:xfrm>
            <a:off x="4901050" y="1333550"/>
            <a:ext cx="4035900" cy="13905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As the temperature of the charger increases, the resistance of the thermistor decreases. </a:t>
            </a:r>
            <a:endParaRPr>
              <a:solidFill>
                <a:schemeClr val="dk1"/>
              </a:solidFill>
            </a:endParaRPr>
          </a:p>
          <a:p>
            <a:pPr marL="0" lvl="0" indent="0" algn="l" rtl="0">
              <a:spcBef>
                <a:spcPts val="1000"/>
              </a:spcBef>
              <a:spcAft>
                <a:spcPts val="1000"/>
              </a:spcAft>
              <a:buNone/>
            </a:pPr>
            <a:r>
              <a:rPr lang="en-GB">
                <a:solidFill>
                  <a:schemeClr val="dk1"/>
                </a:solidFill>
              </a:rPr>
              <a:t>Explain how the circuit operates to switch on the fan when the temperature of the charger increases above a certain level. </a:t>
            </a:r>
            <a:r>
              <a:rPr lang="en-GB" b="1">
                <a:solidFill>
                  <a:schemeClr val="dk1"/>
                </a:solidFill>
              </a:rPr>
              <a:t>(3) </a:t>
            </a:r>
            <a:endParaRPr b="1"/>
          </a:p>
        </p:txBody>
      </p:sp>
      <p:sp>
        <p:nvSpPr>
          <p:cNvPr id="1230" name="Google Shape;1230;p100"/>
          <p:cNvSpPr txBox="1"/>
          <p:nvPr/>
        </p:nvSpPr>
        <p:spPr>
          <a:xfrm>
            <a:off x="311700" y="1203975"/>
            <a:ext cx="38361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charger contains a fan that switches on automatically when the temperature of the charger increases above a certain level. </a:t>
            </a:r>
            <a:endParaRPr/>
          </a:p>
          <a:p>
            <a:pPr marL="0" lvl="0" indent="0" algn="l" rtl="0">
              <a:spcBef>
                <a:spcPts val="0"/>
              </a:spcBef>
              <a:spcAft>
                <a:spcPts val="0"/>
              </a:spcAft>
              <a:buNone/>
            </a:pPr>
            <a:endParaRPr/>
          </a:p>
          <a:p>
            <a:pPr marL="0" lvl="0" indent="0" algn="l" rtl="0">
              <a:spcBef>
                <a:spcPts val="0"/>
              </a:spcBef>
              <a:spcAft>
                <a:spcPts val="0"/>
              </a:spcAft>
              <a:buNone/>
            </a:pPr>
            <a:r>
              <a:rPr lang="en-GB"/>
              <a:t>Part of the circuit containing the fan is shown. </a:t>
            </a:r>
            <a:endParaRPr/>
          </a:p>
        </p:txBody>
      </p:sp>
      <p:pic>
        <p:nvPicPr>
          <p:cNvPr id="1231" name="Google Shape;1231;p100"/>
          <p:cNvPicPr preferRelativeResize="0"/>
          <p:nvPr/>
        </p:nvPicPr>
        <p:blipFill>
          <a:blip r:embed="rId3">
            <a:alphaModFix/>
          </a:blip>
          <a:stretch>
            <a:fillRect/>
          </a:stretch>
        </p:blipFill>
        <p:spPr>
          <a:xfrm>
            <a:off x="591162" y="2466075"/>
            <a:ext cx="3277176" cy="2516825"/>
          </a:xfrm>
          <a:prstGeom prst="rect">
            <a:avLst/>
          </a:prstGeom>
          <a:noFill/>
          <a:ln>
            <a:noFill/>
          </a:ln>
        </p:spPr>
      </p:pic>
      <p:sp>
        <p:nvSpPr>
          <p:cNvPr id="1232" name="Google Shape;1232;p10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4" action="ppaction://hlinksldjump"/>
              </a:rPr>
              <a:t>←</a:t>
            </a:r>
            <a:endParaRPr sz="1800">
              <a:solidFill>
                <a:schemeClr val="dk2"/>
              </a:solidFill>
            </a:endParaRPr>
          </a:p>
        </p:txBody>
      </p:sp>
      <p:sp>
        <p:nvSpPr>
          <p:cNvPr id="1233" name="Google Shape;1233;p100"/>
          <p:cNvSpPr txBox="1"/>
          <p:nvPr/>
        </p:nvSpPr>
        <p:spPr>
          <a:xfrm>
            <a:off x="382900" y="60425"/>
            <a:ext cx="2336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Electricity (explanation questions)</a:t>
            </a:r>
            <a:endParaRPr sz="1000" i="1">
              <a:solidFill>
                <a:schemeClr val="dk1"/>
              </a:solidFill>
            </a:endParaRPr>
          </a:p>
        </p:txBody>
      </p:sp>
      <p:pic>
        <p:nvPicPr>
          <p:cNvPr id="1234" name="Google Shape;1234;p100">
            <a:hlinkClick r:id="rId5"/>
          </p:cNvPr>
          <p:cNvPicPr preferRelativeResize="0"/>
          <p:nvPr/>
        </p:nvPicPr>
        <p:blipFill>
          <a:blip r:embed="rId6">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1239" name="Google Shape;1239;p101"/>
          <p:cNvSpPr txBox="1">
            <a:spLocks noGrp="1"/>
          </p:cNvSpPr>
          <p:nvPr>
            <p:ph type="ctrTitle"/>
          </p:nvPr>
        </p:nvSpPr>
        <p:spPr>
          <a:xfrm>
            <a:off x="1272900" y="276825"/>
            <a:ext cx="6598200" cy="8445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GB">
                <a:latin typeface="Nunito"/>
                <a:ea typeface="Nunito"/>
                <a:cs typeface="Nunito"/>
                <a:sym typeface="Nunito"/>
              </a:rPr>
              <a:t>N5 Physics Revision</a:t>
            </a:r>
            <a:endParaRPr>
              <a:latin typeface="Nunito"/>
              <a:ea typeface="Nunito"/>
              <a:cs typeface="Nunito"/>
              <a:sym typeface="Nunito"/>
            </a:endParaRPr>
          </a:p>
        </p:txBody>
      </p:sp>
      <p:sp>
        <p:nvSpPr>
          <p:cNvPr id="1240" name="Google Shape;1240;p101"/>
          <p:cNvSpPr txBox="1">
            <a:spLocks noGrp="1"/>
          </p:cNvSpPr>
          <p:nvPr>
            <p:ph type="subTitle" idx="1"/>
          </p:nvPr>
        </p:nvSpPr>
        <p:spPr>
          <a:xfrm>
            <a:off x="2210250" y="1029200"/>
            <a:ext cx="47235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Past paper selector</a:t>
            </a:r>
            <a:endParaRPr/>
          </a:p>
        </p:txBody>
      </p:sp>
      <p:sp>
        <p:nvSpPr>
          <p:cNvPr id="1241" name="Google Shape;1241;p101">
            <a:hlinkClick r:id="rId3" action="ppaction://hlinksldjump"/>
          </p:cNvPr>
          <p:cNvSpPr/>
          <p:nvPr/>
        </p:nvSpPr>
        <p:spPr>
          <a:xfrm>
            <a:off x="1264225" y="1718788"/>
            <a:ext cx="1493700" cy="13422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required </a:t>
            </a:r>
            <a:r>
              <a:rPr lang="en-GB" b="1"/>
              <a:t>experiments</a:t>
            </a:r>
            <a:r>
              <a:rPr lang="en-GB"/>
              <a:t> </a:t>
            </a:r>
            <a:r>
              <a:rPr lang="en-GB" sz="1200"/>
              <a:t>(descriptions and improvements)</a:t>
            </a:r>
            <a:endParaRPr sz="1200"/>
          </a:p>
        </p:txBody>
      </p:sp>
      <p:sp>
        <p:nvSpPr>
          <p:cNvPr id="1242" name="Google Shape;1242;p101">
            <a:hlinkClick r:id="rId4" action="ppaction://hlinksldjump"/>
          </p:cNvPr>
          <p:cNvSpPr/>
          <p:nvPr/>
        </p:nvSpPr>
        <p:spPr>
          <a:xfrm>
            <a:off x="3825150" y="1718788"/>
            <a:ext cx="1493700" cy="13422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explanations</a:t>
            </a:r>
            <a:endParaRPr b="1"/>
          </a:p>
        </p:txBody>
      </p:sp>
      <p:sp>
        <p:nvSpPr>
          <p:cNvPr id="1243" name="Google Shape;1243;p101">
            <a:hlinkClick r:id="rId5" action="ppaction://hlinksldjump"/>
          </p:cNvPr>
          <p:cNvSpPr/>
          <p:nvPr/>
        </p:nvSpPr>
        <p:spPr>
          <a:xfrm>
            <a:off x="6386075" y="1718788"/>
            <a:ext cx="1493700" cy="13422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chemeClr val="dk1"/>
                </a:solidFill>
              </a:rPr>
              <a:t>Suggestions for</a:t>
            </a:r>
            <a:endParaRPr/>
          </a:p>
          <a:p>
            <a:pPr marL="0" lvl="0" indent="0" algn="ctr" rtl="0">
              <a:spcBef>
                <a:spcPts val="0"/>
              </a:spcBef>
              <a:spcAft>
                <a:spcPts val="0"/>
              </a:spcAft>
              <a:buNone/>
            </a:pPr>
            <a:r>
              <a:rPr lang="en-GB" b="1"/>
              <a:t>Open Ended Questions</a:t>
            </a:r>
            <a:r>
              <a:rPr lang="en-GB"/>
              <a:t> </a:t>
            </a:r>
            <a:endParaRPr/>
          </a:p>
        </p:txBody>
      </p:sp>
      <p:sp>
        <p:nvSpPr>
          <p:cNvPr id="1244" name="Google Shape;1244;p101">
            <a:hlinkClick r:id="rId6" action="ppaction://hlinksldjump"/>
          </p:cNvPr>
          <p:cNvSpPr/>
          <p:nvPr/>
        </p:nvSpPr>
        <p:spPr>
          <a:xfrm>
            <a:off x="1264225" y="3434900"/>
            <a:ext cx="1493700" cy="1342200"/>
          </a:xfrm>
          <a:prstGeom prst="roundRect">
            <a:avLst>
              <a:gd name="adj" fmla="val 16667"/>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graphs</a:t>
            </a:r>
            <a:r>
              <a:rPr lang="en-GB"/>
              <a:t> </a:t>
            </a:r>
            <a:endParaRPr i="1"/>
          </a:p>
        </p:txBody>
      </p:sp>
      <p:sp>
        <p:nvSpPr>
          <p:cNvPr id="1245" name="Google Shape;1245;p101">
            <a:hlinkClick r:id="rId7" action="ppaction://hlinksldjump"/>
          </p:cNvPr>
          <p:cNvSpPr/>
          <p:nvPr/>
        </p:nvSpPr>
        <p:spPr>
          <a:xfrm>
            <a:off x="6386075" y="3434900"/>
            <a:ext cx="1493700" cy="1342200"/>
          </a:xfrm>
          <a:prstGeom prst="roundRect">
            <a:avLst>
              <a:gd name="adj" fmla="val 16667"/>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that require </a:t>
            </a:r>
            <a:r>
              <a:rPr lang="en-GB" b="1"/>
              <a:t>drawing sketches</a:t>
            </a:r>
            <a:endParaRPr i="1"/>
          </a:p>
        </p:txBody>
      </p:sp>
      <p:sp>
        <p:nvSpPr>
          <p:cNvPr id="1246" name="Google Shape;1246;p101">
            <a:hlinkClick r:id="rId8" action="ppaction://hlinksldjump"/>
          </p:cNvPr>
          <p:cNvSpPr/>
          <p:nvPr/>
        </p:nvSpPr>
        <p:spPr>
          <a:xfrm>
            <a:off x="3825150" y="3434900"/>
            <a:ext cx="1493700" cy="1342200"/>
          </a:xfrm>
          <a:prstGeom prst="roundRect">
            <a:avLst>
              <a:gd name="adj" fmla="val 16667"/>
            </a:avLst>
          </a:prstGeom>
          <a:solidFill>
            <a:srgbClr val="FFD9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t>Questions on </a:t>
            </a:r>
            <a:r>
              <a:rPr lang="en-GB" b="1"/>
              <a:t>unfamiliar</a:t>
            </a:r>
            <a:endParaRPr b="1"/>
          </a:p>
          <a:p>
            <a:pPr marL="0" lvl="0" indent="0" algn="ctr" rtl="0">
              <a:spcBef>
                <a:spcPts val="0"/>
              </a:spcBef>
              <a:spcAft>
                <a:spcPts val="0"/>
              </a:spcAft>
              <a:buNone/>
            </a:pPr>
            <a:r>
              <a:rPr lang="en-GB" b="1"/>
              <a:t>Physics</a:t>
            </a:r>
            <a:endParaRPr i="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title"/>
          </p:nvPr>
        </p:nvSpPr>
        <p:spPr>
          <a:xfrm>
            <a:off x="2036700" y="133075"/>
            <a:ext cx="507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Common Explanation Questions</a:t>
            </a:r>
            <a:endParaRPr b="1">
              <a:latin typeface="Nunito"/>
              <a:ea typeface="Nunito"/>
              <a:cs typeface="Nunito"/>
              <a:sym typeface="Nunito"/>
            </a:endParaRPr>
          </a:p>
        </p:txBody>
      </p:sp>
      <p:sp>
        <p:nvSpPr>
          <p:cNvPr id="143" name="Google Shape;143;p2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graphicFrame>
        <p:nvGraphicFramePr>
          <p:cNvPr id="144" name="Google Shape;144;p21"/>
          <p:cNvGraphicFramePr/>
          <p:nvPr/>
        </p:nvGraphicFramePr>
        <p:xfrm>
          <a:off x="274900" y="2165000"/>
          <a:ext cx="3000000" cy="3000000"/>
        </p:xfrm>
        <a:graphic>
          <a:graphicData uri="http://schemas.openxmlformats.org/drawingml/2006/table">
            <a:tbl>
              <a:tblPr>
                <a:noFill/>
                <a:tableStyleId>{D506777C-C052-4AE0-8132-7D2D3A3D9816}</a:tableStyleId>
              </a:tblPr>
              <a:tblGrid>
                <a:gridCol w="2526000">
                  <a:extLst>
                    <a:ext uri="{9D8B030D-6E8A-4147-A177-3AD203B41FA5}">
                      <a16:colId xmlns:a16="http://schemas.microsoft.com/office/drawing/2014/main" val="20000"/>
                    </a:ext>
                  </a:extLst>
                </a:gridCol>
                <a:gridCol w="6068175">
                  <a:extLst>
                    <a:ext uri="{9D8B030D-6E8A-4147-A177-3AD203B41FA5}">
                      <a16:colId xmlns:a16="http://schemas.microsoft.com/office/drawing/2014/main" val="20001"/>
                    </a:ext>
                  </a:extLst>
                </a:gridCol>
              </a:tblGrid>
              <a:tr h="361100">
                <a:tc>
                  <a:txBody>
                    <a:bodyPr/>
                    <a:lstStyle/>
                    <a:p>
                      <a:pPr marL="0" lvl="0" indent="0" algn="l" rtl="0">
                        <a:spcBef>
                          <a:spcPts val="0"/>
                        </a:spcBef>
                        <a:spcAft>
                          <a:spcPts val="0"/>
                        </a:spcAft>
                        <a:buNone/>
                      </a:pPr>
                      <a:r>
                        <a:rPr lang="en-GB" sz="1200"/>
                        <a:t>Space and Cosmology</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GB" sz="1200" b="1" u="sng">
                          <a:solidFill>
                            <a:schemeClr val="hlink"/>
                          </a:solidFill>
                          <a:hlinkClick r:id="rId4" action="ppaction://hlinksldjump"/>
                        </a:rPr>
                        <a:t>2016 </a:t>
                      </a:r>
                      <a:r>
                        <a:rPr lang="en-GB" sz="1200" u="sng">
                          <a:solidFill>
                            <a:schemeClr val="hlink"/>
                          </a:solidFill>
                          <a:hlinkClick r:id="rId4" action="ppaction://hlinksldjump"/>
                        </a:rPr>
                        <a:t>Q12b</a:t>
                      </a:r>
                      <a:r>
                        <a:rPr lang="en-GB" sz="1200"/>
                        <a:t>, </a:t>
                      </a:r>
                      <a:r>
                        <a:rPr lang="en-GB" sz="1200" b="1" u="sng">
                          <a:solidFill>
                            <a:schemeClr val="hlink"/>
                          </a:solidFill>
                          <a:hlinkClick r:id="rId5" action="ppaction://hlinksldjump"/>
                        </a:rPr>
                        <a:t>2016</a:t>
                      </a:r>
                      <a:r>
                        <a:rPr lang="en-GB" sz="1200" u="sng">
                          <a:solidFill>
                            <a:schemeClr val="hlink"/>
                          </a:solidFill>
                          <a:hlinkClick r:id="rId5" action="ppaction://hlinksldjump"/>
                        </a:rPr>
                        <a:t> Q13d</a:t>
                      </a:r>
                      <a:r>
                        <a:rPr lang="en-GB" sz="1200"/>
                        <a:t>, </a:t>
                      </a:r>
                      <a:r>
                        <a:rPr lang="en-GB" sz="1200" b="1" u="sng">
                          <a:solidFill>
                            <a:schemeClr val="hlink"/>
                          </a:solidFill>
                          <a:hlinkClick r:id="rId6" action="ppaction://hlinksldjump"/>
                        </a:rPr>
                        <a:t>SPQ</a:t>
                      </a:r>
                      <a:r>
                        <a:rPr lang="en-GB" sz="1200" u="sng">
                          <a:solidFill>
                            <a:schemeClr val="hlink"/>
                          </a:solidFill>
                          <a:hlinkClick r:id="rId6" action="ppaction://hlinksldjump"/>
                        </a:rPr>
                        <a:t> Q2b,c</a:t>
                      </a:r>
                      <a:r>
                        <a:rPr lang="en-GB" sz="1200"/>
                        <a:t>, </a:t>
                      </a:r>
                      <a:r>
                        <a:rPr lang="en-GB" sz="1200" b="1" u="sng">
                          <a:solidFill>
                            <a:schemeClr val="hlink"/>
                          </a:solidFill>
                          <a:hlinkClick r:id="rId7" action="ppaction://hlinksldjump"/>
                        </a:rPr>
                        <a:t>SPQ </a:t>
                      </a:r>
                      <a:r>
                        <a:rPr lang="en-GB" sz="1200" u="sng">
                          <a:solidFill>
                            <a:schemeClr val="hlink"/>
                          </a:solidFill>
                          <a:hlinkClick r:id="rId7" action="ppaction://hlinksldjump"/>
                        </a:rPr>
                        <a:t>Q2d</a:t>
                      </a:r>
                      <a:r>
                        <a:rPr lang="en-GB" sz="1200"/>
                        <a:t>, </a:t>
                      </a:r>
                      <a:r>
                        <a:rPr lang="en-GB" sz="1200" b="1" u="sng">
                          <a:solidFill>
                            <a:schemeClr val="hlink"/>
                          </a:solidFill>
                          <a:hlinkClick r:id="rId8" action="ppaction://hlinksldjump"/>
                        </a:rPr>
                        <a:t>2018 </a:t>
                      </a:r>
                      <a:r>
                        <a:rPr lang="en-GB" sz="1200" u="sng">
                          <a:solidFill>
                            <a:schemeClr val="hlink"/>
                          </a:solidFill>
                          <a:hlinkClick r:id="rId8" action="ppaction://hlinksldjump"/>
                        </a:rPr>
                        <a:t>Q4b</a:t>
                      </a:r>
                      <a:r>
                        <a:rPr lang="en-GB" sz="1200" b="1"/>
                        <a:t>, </a:t>
                      </a:r>
                      <a:r>
                        <a:rPr lang="en-GB" sz="1200" b="1" u="sng">
                          <a:solidFill>
                            <a:schemeClr val="hlink"/>
                          </a:solidFill>
                          <a:hlinkClick r:id="rId9" action="ppaction://hlinksldjump"/>
                        </a:rPr>
                        <a:t>2019</a:t>
                      </a:r>
                      <a:r>
                        <a:rPr lang="en-GB" sz="1200" u="sng">
                          <a:solidFill>
                            <a:schemeClr val="hlink"/>
                          </a:solidFill>
                          <a:hlinkClick r:id="rId9" action="ppaction://hlinksldjump"/>
                        </a:rPr>
                        <a:t> Q4b,c</a:t>
                      </a:r>
                      <a:r>
                        <a:rPr lang="en-GB" sz="1200" b="1"/>
                        <a:t> </a:t>
                      </a:r>
                      <a:r>
                        <a:rPr lang="en-GB" sz="1200" b="1" u="sng">
                          <a:solidFill>
                            <a:schemeClr val="hlink"/>
                          </a:solidFill>
                          <a:hlinkClick r:id="rId10" action="ppaction://hlinksldjump"/>
                        </a:rPr>
                        <a:t>2020 </a:t>
                      </a:r>
                      <a:r>
                        <a:rPr lang="en-GB" sz="1200" u="sng">
                          <a:solidFill>
                            <a:schemeClr val="hlink"/>
                          </a:solidFill>
                          <a:hlinkClick r:id="rId10" action="ppaction://hlinksldjump"/>
                        </a:rPr>
                        <a:t>4c,dii</a:t>
                      </a:r>
                      <a:r>
                        <a:rPr lang="en-GB" sz="1200"/>
                        <a:t>, </a:t>
                      </a:r>
                      <a:r>
                        <a:rPr lang="en-GB" sz="1200" b="1" u="sng">
                          <a:solidFill>
                            <a:schemeClr val="hlink"/>
                          </a:solidFill>
                          <a:hlinkClick r:id="rId11" action="ppaction://hlinksldjump"/>
                        </a:rPr>
                        <a:t>2022</a:t>
                      </a:r>
                      <a:r>
                        <a:rPr lang="en-GB" sz="1200" u="sng">
                          <a:solidFill>
                            <a:schemeClr val="hlink"/>
                          </a:solidFill>
                          <a:hlinkClick r:id="rId11" action="ppaction://hlinksldjump"/>
                        </a:rPr>
                        <a:t> 3b</a:t>
                      </a:r>
                      <a:r>
                        <a:rPr lang="en-GB" sz="1200"/>
                        <a:t>, </a:t>
                      </a:r>
                      <a:r>
                        <a:rPr lang="en-GB" sz="1200" b="1" u="sng">
                          <a:solidFill>
                            <a:schemeClr val="hlink"/>
                          </a:solidFill>
                          <a:hlinkClick r:id="rId12" action="ppaction://hlinksldjump"/>
                        </a:rPr>
                        <a:t>2022</a:t>
                      </a:r>
                      <a:r>
                        <a:rPr lang="en-GB" sz="1200" u="sng">
                          <a:solidFill>
                            <a:schemeClr val="hlink"/>
                          </a:solidFill>
                          <a:hlinkClick r:id="rId12" action="ppaction://hlinksldjump"/>
                        </a:rPr>
                        <a:t> Q5b</a:t>
                      </a:r>
                      <a:r>
                        <a:rPr lang="en-GB" sz="1200"/>
                        <a:t>, </a:t>
                      </a:r>
                      <a:r>
                        <a:rPr lang="en-GB" sz="1200" b="1" u="sng">
                          <a:solidFill>
                            <a:schemeClr val="hlink"/>
                          </a:solidFill>
                          <a:hlinkClick r:id="rId13" action="ppaction://hlinksldjump"/>
                        </a:rPr>
                        <a:t>2022</a:t>
                      </a:r>
                      <a:r>
                        <a:rPr lang="en-GB" sz="1200" u="sng">
                          <a:solidFill>
                            <a:schemeClr val="hlink"/>
                          </a:solidFill>
                          <a:hlinkClick r:id="rId13" action="ppaction://hlinksldjump"/>
                        </a:rPr>
                        <a:t> Q5c</a:t>
                      </a:r>
                      <a:r>
                        <a:rPr lang="en-GB" sz="1200"/>
                        <a:t>, </a:t>
                      </a:r>
                      <a:r>
                        <a:rPr lang="en-GB" sz="1200" b="1" u="sng">
                          <a:solidFill>
                            <a:schemeClr val="hlink"/>
                          </a:solidFill>
                          <a:hlinkClick r:id="rId14" action="ppaction://hlinksldjump"/>
                        </a:rPr>
                        <a:t>2023</a:t>
                      </a:r>
                      <a:r>
                        <a:rPr lang="en-GB" sz="1200" u="sng">
                          <a:solidFill>
                            <a:schemeClr val="hlink"/>
                          </a:solidFill>
                          <a:hlinkClick r:id="rId14" action="ppaction://hlinksldjump"/>
                        </a:rPr>
                        <a:t> Q3a</a:t>
                      </a:r>
                      <a:r>
                        <a:rPr lang="en-GB" sz="1200"/>
                        <a:t>, </a:t>
                      </a:r>
                      <a:r>
                        <a:rPr lang="en-GB" sz="1200" b="1" u="sng">
                          <a:solidFill>
                            <a:schemeClr val="hlink"/>
                          </a:solidFill>
                          <a:hlinkClick r:id="rId15" action="ppaction://hlinksldjump"/>
                        </a:rPr>
                        <a:t>2024</a:t>
                      </a:r>
                      <a:r>
                        <a:rPr lang="en-GB" sz="1200" u="sng">
                          <a:solidFill>
                            <a:schemeClr val="hlink"/>
                          </a:solidFill>
                          <a:hlinkClick r:id="rId15" action="ppaction://hlinksldjump"/>
                        </a:rPr>
                        <a:t> Q4b</a:t>
                      </a:r>
                      <a:r>
                        <a:rPr lang="en-GB" sz="1200"/>
                        <a:t>, </a:t>
                      </a:r>
                      <a:r>
                        <a:rPr lang="en-GB" sz="1200" b="1" u="sng">
                          <a:solidFill>
                            <a:schemeClr val="hlink"/>
                          </a:solidFill>
                          <a:hlinkClick r:id="rId16" action="ppaction://hlinksldjump"/>
                        </a:rPr>
                        <a:t>2024 </a:t>
                      </a:r>
                      <a:r>
                        <a:rPr lang="en-GB" sz="1200" u="sng">
                          <a:solidFill>
                            <a:schemeClr val="hlink"/>
                          </a:solidFill>
                          <a:hlinkClick r:id="rId16" action="ppaction://hlinksldjump"/>
                        </a:rPr>
                        <a:t>Q4c</a:t>
                      </a:r>
                      <a:r>
                        <a:rPr lang="en-GB" sz="1200"/>
                        <a:t>, </a:t>
                      </a:r>
                      <a:r>
                        <a:rPr lang="en-GB" sz="1200" b="1" u="sng">
                          <a:solidFill>
                            <a:schemeClr val="hlink"/>
                          </a:solidFill>
                          <a:hlinkClick r:id="rId17" action="ppaction://hlinksldjump"/>
                        </a:rPr>
                        <a:t>2024 </a:t>
                      </a:r>
                      <a:r>
                        <a:rPr lang="en-GB" sz="1200" u="sng">
                          <a:solidFill>
                            <a:schemeClr val="hlink"/>
                          </a:solidFill>
                          <a:hlinkClick r:id="rId17" action="ppaction://hlinksldjump"/>
                        </a:rPr>
                        <a:t>Q</a:t>
                      </a:r>
                      <a:r>
                        <a:rPr lang="en-GB" sz="1200" u="sng">
                          <a:solidFill>
                            <a:schemeClr val="hlink"/>
                          </a:solidFill>
                          <a:hlinkClick r:id="rId17" action="ppaction://hlinksldjump"/>
                        </a:rPr>
                        <a:t>15a</a:t>
                      </a:r>
                      <a:endParaRPr sz="12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pSp>
        <p:nvGrpSpPr>
          <p:cNvPr id="145" name="Google Shape;145;p21"/>
          <p:cNvGrpSpPr/>
          <p:nvPr/>
        </p:nvGrpSpPr>
        <p:grpSpPr>
          <a:xfrm>
            <a:off x="3071988" y="1040675"/>
            <a:ext cx="3000000" cy="593575"/>
            <a:chOff x="4621775" y="2285400"/>
            <a:chExt cx="3000000" cy="593575"/>
          </a:xfrm>
        </p:grpSpPr>
        <p:sp>
          <p:nvSpPr>
            <p:cNvPr id="146" name="Google Shape;146;p21"/>
            <p:cNvSpPr/>
            <p:nvPr/>
          </p:nvSpPr>
          <p:spPr>
            <a:xfrm>
              <a:off x="4687625" y="2285400"/>
              <a:ext cx="2868300" cy="5727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7" name="Google Shape;147;p21"/>
            <p:cNvSpPr txBox="1"/>
            <p:nvPr/>
          </p:nvSpPr>
          <p:spPr>
            <a:xfrm>
              <a:off x="4621775" y="2309575"/>
              <a:ext cx="3000000" cy="569400"/>
            </a:xfrm>
            <a:prstGeom prst="rect">
              <a:avLst/>
            </a:prstGeom>
            <a:noFill/>
            <a:ln>
              <a:noFill/>
            </a:ln>
          </p:spPr>
          <p:txBody>
            <a:bodyPr spcFirstLastPara="1" wrap="square" lIns="91425" tIns="91425" rIns="91425" bIns="91425" anchor="t" anchorCtr="0">
              <a:spAutoFit/>
            </a:bodyPr>
            <a:lstStyle/>
            <a:p>
              <a:pPr marL="0" lvl="0" indent="0" algn="ctr" rtl="0">
                <a:lnSpc>
                  <a:spcPct val="110000"/>
                </a:lnSpc>
                <a:spcBef>
                  <a:spcPts val="0"/>
                </a:spcBef>
                <a:spcAft>
                  <a:spcPts val="0"/>
                </a:spcAft>
                <a:buNone/>
              </a:pPr>
              <a:r>
                <a:rPr lang="en-GB" sz="2500">
                  <a:solidFill>
                    <a:srgbClr val="0D1C45"/>
                  </a:solidFill>
                  <a:latin typeface="Nunito"/>
                  <a:ea typeface="Nunito"/>
                  <a:cs typeface="Nunito"/>
                  <a:sym typeface="Nunito"/>
                </a:rPr>
                <a:t>🪐 Space 🪐</a:t>
              </a:r>
              <a:endParaRPr sz="2500">
                <a:solidFill>
                  <a:srgbClr val="0D1C45"/>
                </a:solidFill>
                <a:latin typeface="Nunito"/>
                <a:ea typeface="Nunito"/>
                <a:cs typeface="Nunito"/>
                <a:sym typeface="Nunito"/>
              </a:endParaRPr>
            </a:p>
          </p:txBody>
        </p:sp>
      </p:gr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250"/>
        <p:cNvGrpSpPr/>
        <p:nvPr/>
      </p:nvGrpSpPr>
      <p:grpSpPr>
        <a:xfrm>
          <a:off x="0" y="0"/>
          <a:ext cx="0" cy="0"/>
          <a:chOff x="0" y="0"/>
          <a:chExt cx="0" cy="0"/>
        </a:xfrm>
      </p:grpSpPr>
      <p:sp>
        <p:nvSpPr>
          <p:cNvPr id="1251" name="Google Shape;1251;p102"/>
          <p:cNvSpPr/>
          <p:nvPr/>
        </p:nvSpPr>
        <p:spPr>
          <a:xfrm>
            <a:off x="6702825" y="757350"/>
            <a:ext cx="1973400" cy="17145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52" name="Google Shape;1252;p102"/>
          <p:cNvSpPr/>
          <p:nvPr/>
        </p:nvSpPr>
        <p:spPr>
          <a:xfrm>
            <a:off x="4624475" y="757350"/>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53" name="Google Shape;1253;p102"/>
          <p:cNvSpPr/>
          <p:nvPr/>
        </p:nvSpPr>
        <p:spPr>
          <a:xfrm>
            <a:off x="2546125" y="757350"/>
            <a:ext cx="1973400" cy="3013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54" name="Google Shape;1254;p102"/>
          <p:cNvSpPr txBox="1">
            <a:spLocks noGrp="1"/>
          </p:cNvSpPr>
          <p:nvPr>
            <p:ph type="subTitle" idx="1"/>
          </p:nvPr>
        </p:nvSpPr>
        <p:spPr>
          <a:xfrm>
            <a:off x="3248500" y="0"/>
            <a:ext cx="36111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Relationships sheet</a:t>
            </a:r>
            <a:endParaRPr/>
          </a:p>
        </p:txBody>
      </p:sp>
      <p:pic>
        <p:nvPicPr>
          <p:cNvPr id="1255" name="Google Shape;1255;p102"/>
          <p:cNvPicPr preferRelativeResize="0"/>
          <p:nvPr/>
        </p:nvPicPr>
        <p:blipFill>
          <a:blip r:embed="rId3">
            <a:alphaModFix/>
          </a:blip>
          <a:stretch>
            <a:fillRect/>
          </a:stretch>
        </p:blipFill>
        <p:spPr>
          <a:xfrm>
            <a:off x="7310162" y="3220268"/>
            <a:ext cx="758725" cy="1646146"/>
          </a:xfrm>
          <a:prstGeom prst="rect">
            <a:avLst/>
          </a:prstGeom>
          <a:noFill/>
          <a:ln>
            <a:noFill/>
          </a:ln>
        </p:spPr>
      </p:pic>
      <p:pic>
        <p:nvPicPr>
          <p:cNvPr id="1256" name="Google Shape;1256;p102"/>
          <p:cNvPicPr preferRelativeResize="0"/>
          <p:nvPr/>
        </p:nvPicPr>
        <p:blipFill rotWithShape="1">
          <a:blip r:embed="rId4">
            <a:alphaModFix/>
          </a:blip>
          <a:srcRect b="45963"/>
          <a:stretch/>
        </p:blipFill>
        <p:spPr>
          <a:xfrm>
            <a:off x="6904100" y="1371362"/>
            <a:ext cx="705375" cy="1030974"/>
          </a:xfrm>
          <a:prstGeom prst="rect">
            <a:avLst/>
          </a:prstGeom>
          <a:noFill/>
          <a:ln>
            <a:noFill/>
          </a:ln>
        </p:spPr>
      </p:pic>
      <p:pic>
        <p:nvPicPr>
          <p:cNvPr id="1257" name="Google Shape;1257;p102"/>
          <p:cNvPicPr preferRelativeResize="0"/>
          <p:nvPr/>
        </p:nvPicPr>
        <p:blipFill>
          <a:blip r:embed="rId5">
            <a:alphaModFix/>
          </a:blip>
          <a:stretch>
            <a:fillRect/>
          </a:stretch>
        </p:blipFill>
        <p:spPr>
          <a:xfrm>
            <a:off x="713424" y="1307425"/>
            <a:ext cx="628225" cy="1771375"/>
          </a:xfrm>
          <a:prstGeom prst="rect">
            <a:avLst/>
          </a:prstGeom>
          <a:noFill/>
          <a:ln>
            <a:noFill/>
          </a:ln>
        </p:spPr>
      </p:pic>
      <p:pic>
        <p:nvPicPr>
          <p:cNvPr id="1258" name="Google Shape;1258;p102"/>
          <p:cNvPicPr preferRelativeResize="0"/>
          <p:nvPr/>
        </p:nvPicPr>
        <p:blipFill>
          <a:blip r:embed="rId6">
            <a:alphaModFix/>
          </a:blip>
          <a:stretch>
            <a:fillRect/>
          </a:stretch>
        </p:blipFill>
        <p:spPr>
          <a:xfrm>
            <a:off x="1469599" y="1307413"/>
            <a:ext cx="628225" cy="1771387"/>
          </a:xfrm>
          <a:prstGeom prst="rect">
            <a:avLst/>
          </a:prstGeom>
          <a:noFill/>
          <a:ln>
            <a:noFill/>
          </a:ln>
        </p:spPr>
      </p:pic>
      <p:pic>
        <p:nvPicPr>
          <p:cNvPr id="1259" name="Google Shape;1259;p102"/>
          <p:cNvPicPr preferRelativeResize="0"/>
          <p:nvPr/>
        </p:nvPicPr>
        <p:blipFill>
          <a:blip r:embed="rId7">
            <a:alphaModFix/>
          </a:blip>
          <a:stretch>
            <a:fillRect/>
          </a:stretch>
        </p:blipFill>
        <p:spPr>
          <a:xfrm>
            <a:off x="503750" y="823100"/>
            <a:ext cx="1937299" cy="484325"/>
          </a:xfrm>
          <a:prstGeom prst="rect">
            <a:avLst/>
          </a:prstGeom>
          <a:noFill/>
          <a:ln>
            <a:noFill/>
          </a:ln>
        </p:spPr>
      </p:pic>
      <p:pic>
        <p:nvPicPr>
          <p:cNvPr id="1260" name="Google Shape;1260;p102"/>
          <p:cNvPicPr preferRelativeResize="0"/>
          <p:nvPr/>
        </p:nvPicPr>
        <p:blipFill>
          <a:blip r:embed="rId8">
            <a:alphaModFix/>
          </a:blip>
          <a:stretch>
            <a:fillRect/>
          </a:stretch>
        </p:blipFill>
        <p:spPr>
          <a:xfrm>
            <a:off x="2662217" y="1307425"/>
            <a:ext cx="1028489" cy="2361200"/>
          </a:xfrm>
          <a:prstGeom prst="rect">
            <a:avLst/>
          </a:prstGeom>
          <a:noFill/>
          <a:ln>
            <a:noFill/>
          </a:ln>
        </p:spPr>
      </p:pic>
      <p:pic>
        <p:nvPicPr>
          <p:cNvPr id="1261" name="Google Shape;1261;p102"/>
          <p:cNvPicPr preferRelativeResize="0"/>
          <p:nvPr/>
        </p:nvPicPr>
        <p:blipFill>
          <a:blip r:embed="rId9">
            <a:alphaModFix/>
          </a:blip>
          <a:stretch>
            <a:fillRect/>
          </a:stretch>
        </p:blipFill>
        <p:spPr>
          <a:xfrm>
            <a:off x="3614875" y="1306288"/>
            <a:ext cx="758737" cy="1806250"/>
          </a:xfrm>
          <a:prstGeom prst="rect">
            <a:avLst/>
          </a:prstGeom>
          <a:noFill/>
          <a:ln>
            <a:noFill/>
          </a:ln>
        </p:spPr>
      </p:pic>
      <p:pic>
        <p:nvPicPr>
          <p:cNvPr id="1262" name="Google Shape;1262;p102"/>
          <p:cNvPicPr preferRelativeResize="0"/>
          <p:nvPr/>
        </p:nvPicPr>
        <p:blipFill>
          <a:blip r:embed="rId10">
            <a:alphaModFix/>
          </a:blip>
          <a:stretch>
            <a:fillRect/>
          </a:stretch>
        </p:blipFill>
        <p:spPr>
          <a:xfrm>
            <a:off x="2627585" y="858113"/>
            <a:ext cx="1810475" cy="414300"/>
          </a:xfrm>
          <a:prstGeom prst="rect">
            <a:avLst/>
          </a:prstGeom>
          <a:noFill/>
          <a:ln>
            <a:noFill/>
          </a:ln>
        </p:spPr>
      </p:pic>
      <p:pic>
        <p:nvPicPr>
          <p:cNvPr id="1263" name="Google Shape;1263;p102"/>
          <p:cNvPicPr preferRelativeResize="0"/>
          <p:nvPr/>
        </p:nvPicPr>
        <p:blipFill>
          <a:blip r:embed="rId11">
            <a:alphaModFix/>
          </a:blip>
          <a:stretch>
            <a:fillRect/>
          </a:stretch>
        </p:blipFill>
        <p:spPr>
          <a:xfrm>
            <a:off x="4751923" y="1370049"/>
            <a:ext cx="854900" cy="1203839"/>
          </a:xfrm>
          <a:prstGeom prst="rect">
            <a:avLst/>
          </a:prstGeom>
          <a:noFill/>
          <a:ln>
            <a:noFill/>
          </a:ln>
        </p:spPr>
      </p:pic>
      <p:pic>
        <p:nvPicPr>
          <p:cNvPr id="1264" name="Google Shape;1264;p102"/>
          <p:cNvPicPr preferRelativeResize="0"/>
          <p:nvPr/>
        </p:nvPicPr>
        <p:blipFill>
          <a:blip r:embed="rId12">
            <a:alphaModFix/>
          </a:blip>
          <a:stretch>
            <a:fillRect/>
          </a:stretch>
        </p:blipFill>
        <p:spPr>
          <a:xfrm>
            <a:off x="5674750" y="1370050"/>
            <a:ext cx="795672" cy="1529801"/>
          </a:xfrm>
          <a:prstGeom prst="rect">
            <a:avLst/>
          </a:prstGeom>
          <a:noFill/>
          <a:ln>
            <a:noFill/>
          </a:ln>
        </p:spPr>
      </p:pic>
      <p:pic>
        <p:nvPicPr>
          <p:cNvPr id="1265" name="Google Shape;1265;p102"/>
          <p:cNvPicPr preferRelativeResize="0"/>
          <p:nvPr/>
        </p:nvPicPr>
        <p:blipFill>
          <a:blip r:embed="rId13">
            <a:alphaModFix/>
          </a:blip>
          <a:stretch>
            <a:fillRect/>
          </a:stretch>
        </p:blipFill>
        <p:spPr>
          <a:xfrm>
            <a:off x="4705938" y="841814"/>
            <a:ext cx="1810475" cy="446898"/>
          </a:xfrm>
          <a:prstGeom prst="rect">
            <a:avLst/>
          </a:prstGeom>
          <a:noFill/>
          <a:ln>
            <a:noFill/>
          </a:ln>
        </p:spPr>
      </p:pic>
      <p:pic>
        <p:nvPicPr>
          <p:cNvPr id="1266" name="Google Shape;1266;p102"/>
          <p:cNvPicPr preferRelativeResize="0"/>
          <p:nvPr/>
        </p:nvPicPr>
        <p:blipFill>
          <a:blip r:embed="rId14">
            <a:alphaModFix/>
          </a:blip>
          <a:stretch>
            <a:fillRect/>
          </a:stretch>
        </p:blipFill>
        <p:spPr>
          <a:xfrm>
            <a:off x="6771738" y="858113"/>
            <a:ext cx="1835577" cy="414300"/>
          </a:xfrm>
          <a:prstGeom prst="rect">
            <a:avLst/>
          </a:prstGeom>
          <a:noFill/>
          <a:ln>
            <a:noFill/>
          </a:ln>
        </p:spPr>
      </p:pic>
      <p:pic>
        <p:nvPicPr>
          <p:cNvPr id="1267" name="Google Shape;1267;p102"/>
          <p:cNvPicPr preferRelativeResize="0"/>
          <p:nvPr/>
        </p:nvPicPr>
        <p:blipFill>
          <a:blip r:embed="rId15">
            <a:alphaModFix/>
          </a:blip>
          <a:stretch>
            <a:fillRect/>
          </a:stretch>
        </p:blipFill>
        <p:spPr>
          <a:xfrm>
            <a:off x="6778970" y="2665650"/>
            <a:ext cx="1821118" cy="446900"/>
          </a:xfrm>
          <a:prstGeom prst="rect">
            <a:avLst/>
          </a:prstGeom>
          <a:noFill/>
          <a:ln>
            <a:noFill/>
          </a:ln>
        </p:spPr>
      </p:pic>
      <p:pic>
        <p:nvPicPr>
          <p:cNvPr id="1268" name="Google Shape;1268;p102"/>
          <p:cNvPicPr preferRelativeResize="0"/>
          <p:nvPr/>
        </p:nvPicPr>
        <p:blipFill rotWithShape="1">
          <a:blip r:embed="rId4">
            <a:alphaModFix/>
          </a:blip>
          <a:srcRect t="54942"/>
          <a:stretch/>
        </p:blipFill>
        <p:spPr>
          <a:xfrm>
            <a:off x="7631750" y="1457012"/>
            <a:ext cx="705375" cy="859675"/>
          </a:xfrm>
          <a:prstGeom prst="rect">
            <a:avLst/>
          </a:prstGeom>
          <a:noFill/>
          <a:ln>
            <a:noFill/>
          </a:ln>
        </p:spPr>
      </p:pic>
      <p:sp>
        <p:nvSpPr>
          <p:cNvPr id="1269" name="Google Shape;1269;p102"/>
          <p:cNvSpPr/>
          <p:nvPr/>
        </p:nvSpPr>
        <p:spPr>
          <a:xfrm>
            <a:off x="6702825" y="2589075"/>
            <a:ext cx="1973400" cy="22590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70" name="Google Shape;1270;p102"/>
          <p:cNvSpPr/>
          <p:nvPr/>
        </p:nvSpPr>
        <p:spPr>
          <a:xfrm>
            <a:off x="467775" y="757350"/>
            <a:ext cx="1973400" cy="24162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71" name="Google Shape;1271;p102"/>
          <p:cNvSpPr txBox="1"/>
          <p:nvPr/>
        </p:nvSpPr>
        <p:spPr>
          <a:xfrm>
            <a:off x="400225" y="0"/>
            <a:ext cx="1653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Back to </a:t>
            </a:r>
            <a:r>
              <a:rPr lang="en-GB" sz="1000" b="1" i="1">
                <a:solidFill>
                  <a:schemeClr val="dk1"/>
                </a:solidFill>
              </a:rPr>
              <a:t>Electricity (explanation)</a:t>
            </a:r>
            <a:r>
              <a:rPr lang="en-GB" sz="1000" i="1">
                <a:solidFill>
                  <a:schemeClr val="dk1"/>
                </a:solidFill>
              </a:rPr>
              <a:t> questions</a:t>
            </a:r>
            <a:endParaRPr sz="1000" i="1">
              <a:solidFill>
                <a:schemeClr val="dk1"/>
              </a:solidFill>
            </a:endParaRPr>
          </a:p>
        </p:txBody>
      </p:sp>
      <p:sp>
        <p:nvSpPr>
          <p:cNvPr id="1272" name="Google Shape;1272;p102"/>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16" action="ppaction://hlinksldjump"/>
              </a:rPr>
              <a:t>←</a:t>
            </a:r>
            <a:endParaRPr sz="1800">
              <a:solidFill>
                <a:schemeClr val="dk2"/>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276"/>
        <p:cNvGrpSpPr/>
        <p:nvPr/>
      </p:nvGrpSpPr>
      <p:grpSpPr>
        <a:xfrm>
          <a:off x="0" y="0"/>
          <a:ext cx="0" cy="0"/>
          <a:chOff x="0" y="0"/>
          <a:chExt cx="0" cy="0"/>
        </a:xfrm>
      </p:grpSpPr>
      <p:sp>
        <p:nvSpPr>
          <p:cNvPr id="1277" name="Google Shape;1277;p103"/>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Distance and displacement</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278" name="Google Shape;1278;p103"/>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2016 </a:t>
            </a:r>
            <a:r>
              <a:rPr lang="en-GB" sz="1200">
                <a:solidFill>
                  <a:schemeClr val="dk1"/>
                </a:solidFill>
              </a:rPr>
              <a:t>9bii</a:t>
            </a:r>
            <a:endParaRPr/>
          </a:p>
        </p:txBody>
      </p:sp>
      <p:sp>
        <p:nvSpPr>
          <p:cNvPr id="1279" name="Google Shape;1279;p103"/>
          <p:cNvSpPr txBox="1"/>
          <p:nvPr/>
        </p:nvSpPr>
        <p:spPr>
          <a:xfrm>
            <a:off x="4970375" y="2586600"/>
            <a:ext cx="39579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100" b="1">
                <a:solidFill>
                  <a:schemeClr val="dk1"/>
                </a:solidFill>
              </a:rPr>
              <a:t>distance</a:t>
            </a:r>
            <a:r>
              <a:rPr lang="en-GB" sz="1100">
                <a:solidFill>
                  <a:schemeClr val="dk1"/>
                </a:solidFill>
              </a:rPr>
              <a:t> is </a:t>
            </a:r>
            <a:r>
              <a:rPr lang="en-GB" sz="1100" b="1">
                <a:solidFill>
                  <a:schemeClr val="dk1"/>
                </a:solidFill>
              </a:rPr>
              <a:t>greater</a:t>
            </a:r>
            <a:r>
              <a:rPr lang="en-GB" sz="1100">
                <a:solidFill>
                  <a:schemeClr val="dk1"/>
                </a:solidFill>
              </a:rPr>
              <a:t> (than displacement)</a:t>
            </a:r>
            <a:r>
              <a:rPr lang="en-GB" sz="1100" b="1">
                <a:solidFill>
                  <a:schemeClr val="dk1"/>
                </a:solidFill>
              </a:rPr>
              <a:t> (1)</a:t>
            </a:r>
            <a:endParaRPr sz="1100" b="1">
              <a:solidFill>
                <a:schemeClr val="dk1"/>
              </a:solidFill>
            </a:endParaRPr>
          </a:p>
          <a:p>
            <a:pPr marL="0" lvl="0" indent="0" algn="l" rtl="0">
              <a:spcBef>
                <a:spcPts val="1000"/>
              </a:spcBef>
              <a:spcAft>
                <a:spcPts val="1000"/>
              </a:spcAft>
              <a:buNone/>
            </a:pPr>
            <a:r>
              <a:rPr lang="en-GB" sz="1100" b="1">
                <a:solidFill>
                  <a:schemeClr val="dk1"/>
                </a:solidFill>
              </a:rPr>
              <a:t>same time (1)</a:t>
            </a:r>
            <a:endParaRPr sz="1100" b="1">
              <a:solidFill>
                <a:schemeClr val="dk1"/>
              </a:solidFill>
            </a:endParaRPr>
          </a:p>
        </p:txBody>
      </p:sp>
      <p:sp>
        <p:nvSpPr>
          <p:cNvPr id="1280" name="Google Shape;1280;p103"/>
          <p:cNvSpPr txBox="1"/>
          <p:nvPr/>
        </p:nvSpPr>
        <p:spPr>
          <a:xfrm>
            <a:off x="4970325" y="1127075"/>
            <a:ext cx="3957900" cy="13905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states that their average speed between point X and point Y is greater than the magnitude of their average velocity between point X and point Y.</a:t>
            </a:r>
            <a:endParaRPr/>
          </a:p>
          <a:p>
            <a:pPr marL="0" lvl="0" indent="0" algn="l" rtl="0">
              <a:spcBef>
                <a:spcPts val="1000"/>
              </a:spcBef>
              <a:spcAft>
                <a:spcPts val="1000"/>
              </a:spcAft>
              <a:buNone/>
            </a:pPr>
            <a:r>
              <a:rPr lang="en-GB"/>
              <a:t>Explain why the student is correct. </a:t>
            </a:r>
            <a:r>
              <a:rPr lang="en-GB" b="1"/>
              <a:t>(2)</a:t>
            </a:r>
            <a:endParaRPr b="1"/>
          </a:p>
        </p:txBody>
      </p:sp>
      <p:sp>
        <p:nvSpPr>
          <p:cNvPr id="1281" name="Google Shape;1281;p103"/>
          <p:cNvSpPr txBox="1"/>
          <p:nvPr/>
        </p:nvSpPr>
        <p:spPr>
          <a:xfrm>
            <a:off x="311700" y="1124650"/>
            <a:ext cx="4156500" cy="95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walks around a building from point X to point Y.</a:t>
            </a:r>
            <a:endParaRPr/>
          </a:p>
          <a:p>
            <a:pPr marL="0" lvl="0" indent="0" algn="l" rtl="0">
              <a:spcBef>
                <a:spcPts val="1000"/>
              </a:spcBef>
              <a:spcAft>
                <a:spcPts val="0"/>
              </a:spcAft>
              <a:buNone/>
            </a:pPr>
            <a:r>
              <a:rPr lang="en-GB"/>
              <a:t>The student takes </a:t>
            </a:r>
            <a:r>
              <a:rPr lang="en-GB" b="1"/>
              <a:t>68s</a:t>
            </a:r>
            <a:r>
              <a:rPr lang="en-GB"/>
              <a:t> to walk from X to Y.</a:t>
            </a:r>
            <a:endParaRPr/>
          </a:p>
        </p:txBody>
      </p:sp>
      <p:sp>
        <p:nvSpPr>
          <p:cNvPr id="1282" name="Google Shape;1282;p103"/>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283" name="Google Shape;1283;p103"/>
          <p:cNvSpPr/>
          <p:nvPr/>
        </p:nvSpPr>
        <p:spPr>
          <a:xfrm>
            <a:off x="4970325" y="3307225"/>
            <a:ext cx="3957900" cy="1638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magnitude of displacement.</a:t>
            </a:r>
            <a:endParaRPr/>
          </a:p>
          <a:p>
            <a:pPr marL="457200" lvl="0" indent="-317500" algn="l" rtl="0">
              <a:spcBef>
                <a:spcPts val="1000"/>
              </a:spcBef>
              <a:spcAft>
                <a:spcPts val="0"/>
              </a:spcAft>
              <a:buSzPts val="1400"/>
              <a:buChar char="●"/>
            </a:pPr>
            <a:r>
              <a:rPr lang="en-GB"/>
              <a:t>direction of displacement.</a:t>
            </a:r>
            <a:endParaRPr/>
          </a:p>
          <a:p>
            <a:pPr marL="457200" lvl="0" indent="-317500" algn="l" rtl="0">
              <a:spcBef>
                <a:spcPts val="1000"/>
              </a:spcBef>
              <a:spcAft>
                <a:spcPts val="1000"/>
              </a:spcAft>
              <a:buSzPts val="1400"/>
              <a:buChar char="●"/>
            </a:pPr>
            <a:r>
              <a:rPr lang="en-GB"/>
              <a:t>average velocity from X to Y</a:t>
            </a:r>
            <a:endParaRPr/>
          </a:p>
        </p:txBody>
      </p:sp>
      <p:sp>
        <p:nvSpPr>
          <p:cNvPr id="1284" name="Google Shape;1284;p103"/>
          <p:cNvSpPr txBox="1"/>
          <p:nvPr/>
        </p:nvSpPr>
        <p:spPr>
          <a:xfrm>
            <a:off x="7956950" y="3638300"/>
            <a:ext cx="7635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85m</a:t>
            </a:r>
            <a:endParaRPr b="1" baseline="30000"/>
          </a:p>
        </p:txBody>
      </p:sp>
      <p:sp>
        <p:nvSpPr>
          <p:cNvPr id="1285" name="Google Shape;1285;p103"/>
          <p:cNvSpPr txBox="1"/>
          <p:nvPr/>
        </p:nvSpPr>
        <p:spPr>
          <a:xfrm>
            <a:off x="7956950" y="3986900"/>
            <a:ext cx="7635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062</a:t>
            </a:r>
            <a:endParaRPr b="1" baseline="30000"/>
          </a:p>
        </p:txBody>
      </p:sp>
      <p:sp>
        <p:nvSpPr>
          <p:cNvPr id="1286" name="Google Shape;1286;p103"/>
          <p:cNvSpPr txBox="1"/>
          <p:nvPr/>
        </p:nvSpPr>
        <p:spPr>
          <a:xfrm>
            <a:off x="7260950" y="4592025"/>
            <a:ext cx="14595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1.3ms</a:t>
            </a:r>
            <a:r>
              <a:rPr lang="en-GB" b="1" baseline="30000"/>
              <a:t>-1</a:t>
            </a:r>
            <a:r>
              <a:rPr lang="en-GB" b="1"/>
              <a:t> at 062</a:t>
            </a:r>
            <a:endParaRPr b="1"/>
          </a:p>
        </p:txBody>
      </p:sp>
      <p:sp>
        <p:nvSpPr>
          <p:cNvPr id="1287" name="Google Shape;1287;p103"/>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pic>
        <p:nvPicPr>
          <p:cNvPr id="1288" name="Google Shape;1288;p103"/>
          <p:cNvPicPr preferRelativeResize="0"/>
          <p:nvPr/>
        </p:nvPicPr>
        <p:blipFill>
          <a:blip r:embed="rId4">
            <a:alphaModFix/>
          </a:blip>
          <a:stretch>
            <a:fillRect/>
          </a:stretch>
        </p:blipFill>
        <p:spPr>
          <a:xfrm>
            <a:off x="382900" y="2175375"/>
            <a:ext cx="4235325" cy="2379525"/>
          </a:xfrm>
          <a:prstGeom prst="rect">
            <a:avLst/>
          </a:prstGeom>
          <a:noFill/>
          <a:ln>
            <a:noFill/>
          </a:ln>
        </p:spPr>
      </p:pic>
      <p:sp>
        <p:nvSpPr>
          <p:cNvPr id="1289" name="Google Shape;1289;p103"/>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1290" name="Google Shape;1290;p103">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294"/>
        <p:cNvGrpSpPr/>
        <p:nvPr/>
      </p:nvGrpSpPr>
      <p:grpSpPr>
        <a:xfrm>
          <a:off x="0" y="0"/>
          <a:ext cx="0" cy="0"/>
          <a:chOff x="0" y="0"/>
          <a:chExt cx="0" cy="0"/>
        </a:xfrm>
      </p:grpSpPr>
      <p:sp>
        <p:nvSpPr>
          <p:cNvPr id="1295" name="Google Shape;1295;p104"/>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Distance and displacement</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296" name="Google Shape;1296;p104"/>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2023 </a:t>
            </a:r>
            <a:r>
              <a:rPr lang="en-GB" sz="1200">
                <a:solidFill>
                  <a:schemeClr val="dk1"/>
                </a:solidFill>
              </a:rPr>
              <a:t>1bii</a:t>
            </a:r>
            <a:endParaRPr/>
          </a:p>
        </p:txBody>
      </p:sp>
      <p:sp>
        <p:nvSpPr>
          <p:cNvPr id="1297" name="Google Shape;1297;p104"/>
          <p:cNvSpPr txBox="1"/>
          <p:nvPr/>
        </p:nvSpPr>
        <p:spPr>
          <a:xfrm>
            <a:off x="5162525" y="2602150"/>
            <a:ext cx="39000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distance</a:t>
            </a:r>
            <a:r>
              <a:rPr lang="en-GB" sz="1100">
                <a:solidFill>
                  <a:schemeClr val="dk1"/>
                </a:solidFill>
              </a:rPr>
              <a:t> is </a:t>
            </a:r>
            <a:r>
              <a:rPr lang="en-GB" sz="1100" b="1">
                <a:solidFill>
                  <a:schemeClr val="dk1"/>
                </a:solidFill>
              </a:rPr>
              <a:t>greater</a:t>
            </a:r>
            <a:r>
              <a:rPr lang="en-GB" sz="1100">
                <a:solidFill>
                  <a:schemeClr val="dk1"/>
                </a:solidFill>
              </a:rPr>
              <a:t> (than displacement) </a:t>
            </a:r>
            <a:r>
              <a:rPr lang="en-GB" sz="1100" b="1">
                <a:solidFill>
                  <a:schemeClr val="dk1"/>
                </a:solidFill>
              </a:rPr>
              <a:t>(1)</a:t>
            </a:r>
            <a:endParaRPr sz="1100" b="1">
              <a:solidFill>
                <a:schemeClr val="dk1"/>
              </a:solidFill>
            </a:endParaRPr>
          </a:p>
          <a:p>
            <a:pPr marL="0" lvl="0" indent="0" algn="l" rtl="0">
              <a:spcBef>
                <a:spcPts val="1000"/>
              </a:spcBef>
              <a:spcAft>
                <a:spcPts val="1000"/>
              </a:spcAft>
              <a:buNone/>
            </a:pPr>
            <a:r>
              <a:rPr lang="en-GB" sz="1100" b="1">
                <a:solidFill>
                  <a:schemeClr val="dk1"/>
                </a:solidFill>
              </a:rPr>
              <a:t>same</a:t>
            </a:r>
            <a:r>
              <a:rPr lang="en-GB" sz="1100">
                <a:solidFill>
                  <a:schemeClr val="dk1"/>
                </a:solidFill>
              </a:rPr>
              <a:t> </a:t>
            </a:r>
            <a:r>
              <a:rPr lang="en-GB" sz="1100" b="1">
                <a:solidFill>
                  <a:schemeClr val="dk1"/>
                </a:solidFill>
              </a:rPr>
              <a:t>time</a:t>
            </a:r>
            <a:r>
              <a:rPr lang="en-GB" sz="1100">
                <a:solidFill>
                  <a:schemeClr val="dk1"/>
                </a:solidFill>
              </a:rPr>
              <a:t> </a:t>
            </a:r>
            <a:r>
              <a:rPr lang="en-GB" sz="1100" b="1">
                <a:solidFill>
                  <a:schemeClr val="dk1"/>
                </a:solidFill>
              </a:rPr>
              <a:t>(1)</a:t>
            </a:r>
            <a:endParaRPr sz="1100" b="1">
              <a:solidFill>
                <a:schemeClr val="dk1"/>
              </a:solidFill>
            </a:endParaRPr>
          </a:p>
        </p:txBody>
      </p:sp>
      <p:sp>
        <p:nvSpPr>
          <p:cNvPr id="1298" name="Google Shape;1298;p104"/>
          <p:cNvSpPr txBox="1"/>
          <p:nvPr/>
        </p:nvSpPr>
        <p:spPr>
          <a:xfrm>
            <a:off x="5167925" y="1122488"/>
            <a:ext cx="3889200" cy="13905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states that the average speed of the seagull between point A and point E is greater than the magnitude of the average velocity of the seagull between point A and point E.</a:t>
            </a:r>
            <a:endParaRPr/>
          </a:p>
          <a:p>
            <a:pPr marL="0" lvl="0" indent="0" algn="l" rtl="0">
              <a:spcBef>
                <a:spcPts val="1000"/>
              </a:spcBef>
              <a:spcAft>
                <a:spcPts val="1000"/>
              </a:spcAft>
              <a:buNone/>
            </a:pPr>
            <a:r>
              <a:rPr lang="en-GB"/>
              <a:t>Explain why the student is correct. </a:t>
            </a:r>
            <a:r>
              <a:rPr lang="en-GB" b="1"/>
              <a:t>(2)</a:t>
            </a:r>
            <a:endParaRPr b="1"/>
          </a:p>
        </p:txBody>
      </p:sp>
      <p:sp>
        <p:nvSpPr>
          <p:cNvPr id="1299" name="Google Shape;1299;p104"/>
          <p:cNvSpPr txBox="1"/>
          <p:nvPr/>
        </p:nvSpPr>
        <p:spPr>
          <a:xfrm>
            <a:off x="311700" y="1122488"/>
            <a:ext cx="40872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seagull flies above a school playground. The seagull remains at a constant height above the ground during its flight. </a:t>
            </a:r>
            <a:endParaRPr/>
          </a:p>
          <a:p>
            <a:pPr marL="0" lvl="0" indent="0" algn="l" rtl="0">
              <a:spcBef>
                <a:spcPts val="0"/>
              </a:spcBef>
              <a:spcAft>
                <a:spcPts val="0"/>
              </a:spcAft>
              <a:buNone/>
            </a:pPr>
            <a:endParaRPr/>
          </a:p>
          <a:p>
            <a:pPr marL="0" lvl="0" indent="0" algn="l" rtl="0">
              <a:spcBef>
                <a:spcPts val="0"/>
              </a:spcBef>
              <a:spcAft>
                <a:spcPts val="0"/>
              </a:spcAft>
              <a:buNone/>
            </a:pPr>
            <a:r>
              <a:rPr lang="en-GB"/>
              <a:t>The seagull flies from point A to point E in </a:t>
            </a:r>
            <a:r>
              <a:rPr lang="en-GB" b="1"/>
              <a:t>31s</a:t>
            </a:r>
            <a:r>
              <a:rPr lang="en-GB"/>
              <a:t> using the route shown.</a:t>
            </a:r>
            <a:endParaRPr/>
          </a:p>
        </p:txBody>
      </p:sp>
      <p:sp>
        <p:nvSpPr>
          <p:cNvPr id="1300" name="Google Shape;1300;p104"/>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301" name="Google Shape;1301;p104"/>
          <p:cNvSpPr/>
          <p:nvPr/>
        </p:nvSpPr>
        <p:spPr>
          <a:xfrm>
            <a:off x="5162525" y="3325650"/>
            <a:ext cx="3900000" cy="1677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magnitude of displacement.</a:t>
            </a:r>
            <a:endParaRPr/>
          </a:p>
          <a:p>
            <a:pPr marL="457200" lvl="0" indent="-317500" algn="l" rtl="0">
              <a:spcBef>
                <a:spcPts val="1000"/>
              </a:spcBef>
              <a:spcAft>
                <a:spcPts val="0"/>
              </a:spcAft>
              <a:buSzPts val="1400"/>
              <a:buChar char="●"/>
            </a:pPr>
            <a:r>
              <a:rPr lang="en-GB"/>
              <a:t>direction of displacement.</a:t>
            </a:r>
            <a:endParaRPr/>
          </a:p>
          <a:p>
            <a:pPr marL="457200" lvl="0" indent="-317500" algn="l" rtl="0">
              <a:spcBef>
                <a:spcPts val="1000"/>
              </a:spcBef>
              <a:spcAft>
                <a:spcPts val="1000"/>
              </a:spcAft>
              <a:buSzPts val="1400"/>
              <a:buChar char="●"/>
            </a:pPr>
            <a:r>
              <a:rPr lang="en-GB"/>
              <a:t>average velocity from A to E</a:t>
            </a:r>
            <a:endParaRPr/>
          </a:p>
        </p:txBody>
      </p:sp>
      <p:sp>
        <p:nvSpPr>
          <p:cNvPr id="1302" name="Google Shape;1302;p104"/>
          <p:cNvSpPr txBox="1"/>
          <p:nvPr/>
        </p:nvSpPr>
        <p:spPr>
          <a:xfrm>
            <a:off x="8164775" y="3656725"/>
            <a:ext cx="7635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67 m</a:t>
            </a:r>
            <a:endParaRPr b="1" baseline="30000"/>
          </a:p>
        </p:txBody>
      </p:sp>
      <p:sp>
        <p:nvSpPr>
          <p:cNvPr id="1303" name="Google Shape;1303;p104"/>
          <p:cNvSpPr txBox="1"/>
          <p:nvPr/>
        </p:nvSpPr>
        <p:spPr>
          <a:xfrm>
            <a:off x="8164775" y="4038225"/>
            <a:ext cx="7635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291</a:t>
            </a:r>
            <a:endParaRPr b="1" baseline="30000"/>
          </a:p>
        </p:txBody>
      </p:sp>
      <p:sp>
        <p:nvSpPr>
          <p:cNvPr id="1304" name="Google Shape;1304;p104"/>
          <p:cNvSpPr txBox="1"/>
          <p:nvPr/>
        </p:nvSpPr>
        <p:spPr>
          <a:xfrm>
            <a:off x="7318475" y="4649950"/>
            <a:ext cx="16098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2.2 ms</a:t>
            </a:r>
            <a:r>
              <a:rPr lang="en-GB" b="1" baseline="30000"/>
              <a:t>-1</a:t>
            </a:r>
            <a:r>
              <a:rPr lang="en-GB" b="1"/>
              <a:t> at 291</a:t>
            </a:r>
            <a:endParaRPr b="1"/>
          </a:p>
        </p:txBody>
      </p:sp>
      <p:sp>
        <p:nvSpPr>
          <p:cNvPr id="1305" name="Google Shape;1305;p104"/>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pic>
        <p:nvPicPr>
          <p:cNvPr id="1306" name="Google Shape;1306;p104"/>
          <p:cNvPicPr preferRelativeResize="0"/>
          <p:nvPr/>
        </p:nvPicPr>
        <p:blipFill>
          <a:blip r:embed="rId4">
            <a:alphaModFix/>
          </a:blip>
          <a:stretch>
            <a:fillRect/>
          </a:stretch>
        </p:blipFill>
        <p:spPr>
          <a:xfrm>
            <a:off x="177127" y="2829587"/>
            <a:ext cx="4649450" cy="1906275"/>
          </a:xfrm>
          <a:prstGeom prst="rect">
            <a:avLst/>
          </a:prstGeom>
          <a:noFill/>
          <a:ln>
            <a:noFill/>
          </a:ln>
        </p:spPr>
      </p:pic>
      <p:sp>
        <p:nvSpPr>
          <p:cNvPr id="1307" name="Google Shape;1307;p104"/>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1308" name="Google Shape;1308;p104">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0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0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312"/>
        <p:cNvGrpSpPr/>
        <p:nvPr/>
      </p:nvGrpSpPr>
      <p:grpSpPr>
        <a:xfrm>
          <a:off x="0" y="0"/>
          <a:ext cx="0" cy="0"/>
          <a:chOff x="0" y="0"/>
          <a:chExt cx="0" cy="0"/>
        </a:xfrm>
      </p:grpSpPr>
      <p:sp>
        <p:nvSpPr>
          <p:cNvPr id="1313" name="Google Shape;1313;p105"/>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 and Newton’s Laws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314" name="Google Shape;1314;p105"/>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2014 </a:t>
            </a:r>
            <a:r>
              <a:rPr lang="en-GB" sz="1200">
                <a:solidFill>
                  <a:schemeClr val="dk1"/>
                </a:solidFill>
              </a:rPr>
              <a:t>10e</a:t>
            </a:r>
            <a:endParaRPr/>
          </a:p>
        </p:txBody>
      </p:sp>
      <p:sp>
        <p:nvSpPr>
          <p:cNvPr id="1315" name="Google Shape;1315;p105"/>
          <p:cNvSpPr txBox="1"/>
          <p:nvPr/>
        </p:nvSpPr>
        <p:spPr>
          <a:xfrm>
            <a:off x="5111950" y="1281625"/>
            <a:ext cx="3900000" cy="2011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For </a:t>
            </a:r>
            <a:r>
              <a:rPr lang="en-GB" sz="1100" b="1">
                <a:solidFill>
                  <a:schemeClr val="dk1"/>
                </a:solidFill>
              </a:rPr>
              <a:t>forward force</a:t>
            </a:r>
            <a:r>
              <a:rPr lang="en-GB" sz="1100">
                <a:solidFill>
                  <a:schemeClr val="dk1"/>
                </a:solidFill>
              </a:rPr>
              <a:t> there are other acceptable answers such as </a:t>
            </a:r>
            <a:r>
              <a:rPr lang="en-GB" sz="1100" b="1">
                <a:solidFill>
                  <a:schemeClr val="dk1"/>
                </a:solidFill>
              </a:rPr>
              <a:t>thrust</a:t>
            </a:r>
            <a:r>
              <a:rPr lang="en-GB" sz="1100">
                <a:solidFill>
                  <a:schemeClr val="dk1"/>
                </a:solidFill>
              </a:rPr>
              <a:t>, </a:t>
            </a:r>
            <a:r>
              <a:rPr lang="en-GB" sz="1100" b="1">
                <a:solidFill>
                  <a:schemeClr val="dk1"/>
                </a:solidFill>
              </a:rPr>
              <a:t>push</a:t>
            </a:r>
            <a:r>
              <a:rPr lang="en-GB" sz="1100">
                <a:solidFill>
                  <a:schemeClr val="dk1"/>
                </a:solidFill>
              </a:rPr>
              <a:t>(ing) (force), etc </a:t>
            </a:r>
            <a:r>
              <a:rPr lang="en-GB" sz="1100" b="1">
                <a:solidFill>
                  <a:schemeClr val="dk1"/>
                </a:solidFill>
              </a:rPr>
              <a:t>(1)</a:t>
            </a:r>
            <a:endParaRPr sz="1100" b="1">
              <a:solidFill>
                <a:schemeClr val="dk1"/>
              </a:solidFill>
            </a:endParaRPr>
          </a:p>
          <a:p>
            <a:pPr marL="0" lvl="0" indent="0" algn="l" rtl="0">
              <a:spcBef>
                <a:spcPts val="1000"/>
              </a:spcBef>
              <a:spcAft>
                <a:spcPts val="0"/>
              </a:spcAft>
              <a:buNone/>
            </a:pPr>
            <a:r>
              <a:rPr lang="en-GB" sz="1100">
                <a:solidFill>
                  <a:schemeClr val="dk1"/>
                </a:solidFill>
              </a:rPr>
              <a:t>For </a:t>
            </a:r>
            <a:r>
              <a:rPr lang="en-GB" sz="1100" b="1">
                <a:solidFill>
                  <a:schemeClr val="dk1"/>
                </a:solidFill>
              </a:rPr>
              <a:t>friction</a:t>
            </a:r>
            <a:r>
              <a:rPr lang="en-GB" sz="1100">
                <a:solidFill>
                  <a:schemeClr val="dk1"/>
                </a:solidFill>
              </a:rPr>
              <a:t> also accept </a:t>
            </a:r>
            <a:r>
              <a:rPr lang="en-GB" sz="1100" b="1">
                <a:solidFill>
                  <a:schemeClr val="dk1"/>
                </a:solidFill>
              </a:rPr>
              <a:t>water resistance</a:t>
            </a:r>
            <a:r>
              <a:rPr lang="en-GB" sz="1100">
                <a:solidFill>
                  <a:schemeClr val="dk1"/>
                </a:solidFill>
              </a:rPr>
              <a:t>, </a:t>
            </a:r>
            <a:r>
              <a:rPr lang="en-GB" sz="1100" b="1">
                <a:solidFill>
                  <a:schemeClr val="dk1"/>
                </a:solidFill>
              </a:rPr>
              <a:t>drag</a:t>
            </a:r>
            <a:r>
              <a:rPr lang="en-GB" sz="1100">
                <a:solidFill>
                  <a:schemeClr val="dk1"/>
                </a:solidFill>
              </a:rPr>
              <a:t>. </a:t>
            </a:r>
            <a:r>
              <a:rPr lang="en-GB" sz="1100" b="1">
                <a:solidFill>
                  <a:schemeClr val="dk1"/>
                </a:solidFill>
              </a:rPr>
              <a:t>(1)</a:t>
            </a:r>
            <a:endParaRPr sz="1100">
              <a:solidFill>
                <a:schemeClr val="dk1"/>
              </a:solidFill>
            </a:endParaRPr>
          </a:p>
          <a:p>
            <a:pPr marL="0" lvl="0" indent="0" algn="l" rtl="0">
              <a:spcBef>
                <a:spcPts val="1000"/>
              </a:spcBef>
              <a:spcAft>
                <a:spcPts val="0"/>
              </a:spcAft>
              <a:buNone/>
            </a:pPr>
            <a:endParaRPr sz="1100">
              <a:solidFill>
                <a:schemeClr val="dk1"/>
              </a:solidFill>
            </a:endParaRPr>
          </a:p>
          <a:p>
            <a:pPr marL="0" lvl="0" indent="0" algn="l" rtl="0">
              <a:spcBef>
                <a:spcPts val="1000"/>
              </a:spcBef>
              <a:spcAft>
                <a:spcPts val="0"/>
              </a:spcAft>
              <a:buNone/>
            </a:pPr>
            <a:endParaRPr sz="1100">
              <a:solidFill>
                <a:schemeClr val="dk1"/>
              </a:solidFill>
            </a:endParaRPr>
          </a:p>
          <a:p>
            <a:pPr marL="0" lvl="0" indent="0" algn="l" rtl="0">
              <a:spcBef>
                <a:spcPts val="1000"/>
              </a:spcBef>
              <a:spcAft>
                <a:spcPts val="0"/>
              </a:spcAft>
              <a:buNone/>
            </a:pPr>
            <a:endParaRPr sz="1100">
              <a:solidFill>
                <a:schemeClr val="dk1"/>
              </a:solidFill>
            </a:endParaRPr>
          </a:p>
          <a:p>
            <a:pPr marL="0" lvl="0" indent="0" algn="l" rtl="0">
              <a:spcBef>
                <a:spcPts val="1000"/>
              </a:spcBef>
              <a:spcAft>
                <a:spcPts val="1000"/>
              </a:spcAft>
              <a:buNone/>
            </a:pPr>
            <a:endParaRPr sz="1100">
              <a:solidFill>
                <a:schemeClr val="dk1"/>
              </a:solidFill>
            </a:endParaRPr>
          </a:p>
        </p:txBody>
      </p:sp>
      <p:sp>
        <p:nvSpPr>
          <p:cNvPr id="1316" name="Google Shape;1316;p105"/>
          <p:cNvSpPr txBox="1"/>
          <p:nvPr/>
        </p:nvSpPr>
        <p:spPr>
          <a:xfrm>
            <a:off x="311700" y="3803025"/>
            <a:ext cx="4260300" cy="11748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Draw a diagram showing the horizontal forces acting on the boat between 25 s and 450 s.</a:t>
            </a:r>
            <a:endParaRPr/>
          </a:p>
          <a:p>
            <a:pPr marL="0" lvl="0" indent="0" algn="l" rtl="0">
              <a:spcBef>
                <a:spcPts val="1000"/>
              </a:spcBef>
              <a:spcAft>
                <a:spcPts val="1000"/>
              </a:spcAft>
              <a:buNone/>
            </a:pPr>
            <a:r>
              <a:rPr lang="en-GB"/>
              <a:t>You must name these forces and show their directions. </a:t>
            </a:r>
            <a:r>
              <a:rPr lang="en-GB" b="1"/>
              <a:t>(2)</a:t>
            </a:r>
            <a:endParaRPr b="1"/>
          </a:p>
        </p:txBody>
      </p:sp>
      <p:sp>
        <p:nvSpPr>
          <p:cNvPr id="1317" name="Google Shape;1317;p105"/>
          <p:cNvSpPr txBox="1"/>
          <p:nvPr/>
        </p:nvSpPr>
        <p:spPr>
          <a:xfrm>
            <a:off x="311700" y="1124650"/>
            <a:ext cx="4260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In a rowing event a boat moves off in a straight line. A graph of the boat’s motion is shown.</a:t>
            </a:r>
            <a:endParaRPr/>
          </a:p>
        </p:txBody>
      </p:sp>
      <p:sp>
        <p:nvSpPr>
          <p:cNvPr id="1318" name="Google Shape;1318;p105"/>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319" name="Google Shape;1319;p105"/>
          <p:cNvSpPr/>
          <p:nvPr/>
        </p:nvSpPr>
        <p:spPr>
          <a:xfrm>
            <a:off x="5111950" y="3541125"/>
            <a:ext cx="3900000" cy="1436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Acceleration in first 25 seconds.</a:t>
            </a:r>
            <a:endParaRPr/>
          </a:p>
          <a:p>
            <a:pPr marL="457200" lvl="0" indent="-317500" algn="l" rtl="0">
              <a:spcBef>
                <a:spcPts val="1000"/>
              </a:spcBef>
              <a:spcAft>
                <a:spcPts val="0"/>
              </a:spcAft>
              <a:buSzPts val="1400"/>
              <a:buChar char="●"/>
            </a:pPr>
            <a:r>
              <a:rPr lang="en-GB"/>
              <a:t>Distance travelled after 510 s.</a:t>
            </a:r>
            <a:endParaRPr/>
          </a:p>
          <a:p>
            <a:pPr marL="457200" lvl="0" indent="-317500" algn="l" rtl="0">
              <a:spcBef>
                <a:spcPts val="1000"/>
              </a:spcBef>
              <a:spcAft>
                <a:spcPts val="1000"/>
              </a:spcAft>
              <a:buSzPts val="1400"/>
              <a:buChar char="●"/>
            </a:pPr>
            <a:r>
              <a:rPr lang="en-GB"/>
              <a:t>Average velocity of the boat</a:t>
            </a:r>
            <a:endParaRPr/>
          </a:p>
        </p:txBody>
      </p:sp>
      <p:pic>
        <p:nvPicPr>
          <p:cNvPr id="1320" name="Google Shape;1320;p105"/>
          <p:cNvPicPr preferRelativeResize="0"/>
          <p:nvPr/>
        </p:nvPicPr>
        <p:blipFill>
          <a:blip r:embed="rId4">
            <a:alphaModFix/>
          </a:blip>
          <a:stretch>
            <a:fillRect/>
          </a:stretch>
        </p:blipFill>
        <p:spPr>
          <a:xfrm>
            <a:off x="244387" y="1914225"/>
            <a:ext cx="4706624" cy="1626900"/>
          </a:xfrm>
          <a:prstGeom prst="rect">
            <a:avLst/>
          </a:prstGeom>
          <a:noFill/>
          <a:ln>
            <a:noFill/>
          </a:ln>
        </p:spPr>
      </p:pic>
      <p:pic>
        <p:nvPicPr>
          <p:cNvPr id="1321" name="Google Shape;1321;p105"/>
          <p:cNvPicPr preferRelativeResize="0"/>
          <p:nvPr/>
        </p:nvPicPr>
        <p:blipFill>
          <a:blip r:embed="rId5">
            <a:alphaModFix/>
          </a:blip>
          <a:stretch>
            <a:fillRect/>
          </a:stretch>
        </p:blipFill>
        <p:spPr>
          <a:xfrm>
            <a:off x="5636675" y="2263600"/>
            <a:ext cx="2951701" cy="844450"/>
          </a:xfrm>
          <a:prstGeom prst="rect">
            <a:avLst/>
          </a:prstGeom>
          <a:noFill/>
          <a:ln>
            <a:noFill/>
          </a:ln>
        </p:spPr>
      </p:pic>
      <p:sp>
        <p:nvSpPr>
          <p:cNvPr id="1322" name="Google Shape;1322;p105"/>
          <p:cNvSpPr txBox="1"/>
          <p:nvPr/>
        </p:nvSpPr>
        <p:spPr>
          <a:xfrm>
            <a:off x="8164775" y="4030850"/>
            <a:ext cx="7635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0.19ms</a:t>
            </a:r>
            <a:r>
              <a:rPr lang="en-GB" b="1" baseline="30000"/>
              <a:t>-2</a:t>
            </a:r>
            <a:endParaRPr b="1" baseline="30000"/>
          </a:p>
        </p:txBody>
      </p:sp>
      <p:sp>
        <p:nvSpPr>
          <p:cNvPr id="1323" name="Google Shape;1323;p105"/>
          <p:cNvSpPr txBox="1"/>
          <p:nvPr/>
        </p:nvSpPr>
        <p:spPr>
          <a:xfrm>
            <a:off x="8164775" y="4338325"/>
            <a:ext cx="7635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2244 m</a:t>
            </a:r>
            <a:endParaRPr b="1" baseline="30000"/>
          </a:p>
        </p:txBody>
      </p:sp>
      <p:sp>
        <p:nvSpPr>
          <p:cNvPr id="1324" name="Google Shape;1324;p105"/>
          <p:cNvSpPr txBox="1"/>
          <p:nvPr/>
        </p:nvSpPr>
        <p:spPr>
          <a:xfrm>
            <a:off x="8164775" y="4645800"/>
            <a:ext cx="763500" cy="252000"/>
          </a:xfrm>
          <a:prstGeom prst="rect">
            <a:avLst/>
          </a:prstGeom>
          <a:solidFill>
            <a:srgbClr val="C9DAF8"/>
          </a:solidFill>
          <a:ln>
            <a:noFill/>
          </a:ln>
        </p:spPr>
        <p:txBody>
          <a:bodyPr spcFirstLastPara="1" wrap="square" lIns="0" tIns="0" rIns="0" bIns="36000" anchor="ctr" anchorCtr="0">
            <a:noAutofit/>
          </a:bodyPr>
          <a:lstStyle/>
          <a:p>
            <a:pPr marL="0" lvl="0" indent="0" algn="ctr" rtl="0">
              <a:spcBef>
                <a:spcPts val="0"/>
              </a:spcBef>
              <a:spcAft>
                <a:spcPts val="0"/>
              </a:spcAft>
              <a:buNone/>
            </a:pPr>
            <a:r>
              <a:rPr lang="en-GB" b="1"/>
              <a:t>4.4 ms</a:t>
            </a:r>
            <a:r>
              <a:rPr lang="en-GB" b="1" baseline="30000"/>
              <a:t>-1</a:t>
            </a:r>
            <a:endParaRPr b="1" baseline="30000"/>
          </a:p>
        </p:txBody>
      </p:sp>
      <p:sp>
        <p:nvSpPr>
          <p:cNvPr id="1325" name="Google Shape;1325;p105"/>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sp>
        <p:nvSpPr>
          <p:cNvPr id="1326" name="Google Shape;1326;p105"/>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6" action="ppaction://hlinksldjump"/>
              </a:rPr>
              <a:t>Relationship sheet</a:t>
            </a:r>
            <a:endParaRPr sz="1000" u="sng">
              <a:solidFill>
                <a:schemeClr val="hlink"/>
              </a:solidFill>
            </a:endParaRPr>
          </a:p>
        </p:txBody>
      </p:sp>
      <p:pic>
        <p:nvPicPr>
          <p:cNvPr id="1327" name="Google Shape;1327;p105">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sp>
        <p:nvSpPr>
          <p:cNvPr id="1332" name="Google Shape;1332;p106"/>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 and Newton’s Laws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333" name="Google Shape;1333;p106"/>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1200" b="1">
                <a:solidFill>
                  <a:schemeClr val="dk1"/>
                </a:solidFill>
              </a:rPr>
              <a:t>2014 </a:t>
            </a:r>
            <a:r>
              <a:rPr lang="en-GB" sz="1200">
                <a:solidFill>
                  <a:schemeClr val="dk1"/>
                </a:solidFill>
              </a:rPr>
              <a:t>12c</a:t>
            </a:r>
            <a:endParaRPr/>
          </a:p>
        </p:txBody>
      </p:sp>
      <p:sp>
        <p:nvSpPr>
          <p:cNvPr id="1334" name="Google Shape;1334;p106"/>
          <p:cNvSpPr txBox="1"/>
          <p:nvPr/>
        </p:nvSpPr>
        <p:spPr>
          <a:xfrm>
            <a:off x="4883650" y="2044425"/>
            <a:ext cx="4128300" cy="6516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Rocket</a:t>
            </a:r>
            <a:r>
              <a:rPr lang="en-GB" sz="1100">
                <a:solidFill>
                  <a:schemeClr val="dk1"/>
                </a:solidFill>
              </a:rPr>
              <a:t> / bottle </a:t>
            </a:r>
            <a:r>
              <a:rPr lang="en-GB" sz="1100" b="1">
                <a:solidFill>
                  <a:schemeClr val="dk1"/>
                </a:solidFill>
              </a:rPr>
              <a:t>pushes</a:t>
            </a:r>
            <a:r>
              <a:rPr lang="en-GB" sz="1100">
                <a:solidFill>
                  <a:schemeClr val="dk1"/>
                </a:solidFill>
              </a:rPr>
              <a:t> </a:t>
            </a:r>
            <a:r>
              <a:rPr lang="en-GB" sz="1100" b="1">
                <a:solidFill>
                  <a:schemeClr val="dk1"/>
                </a:solidFill>
              </a:rPr>
              <a:t>down</a:t>
            </a:r>
            <a:r>
              <a:rPr lang="en-GB" sz="1100">
                <a:solidFill>
                  <a:schemeClr val="dk1"/>
                </a:solidFill>
              </a:rPr>
              <a:t> on </a:t>
            </a:r>
            <a:r>
              <a:rPr lang="en-GB" sz="1100" b="1">
                <a:solidFill>
                  <a:schemeClr val="dk1"/>
                </a:solidFill>
              </a:rPr>
              <a:t>water</a:t>
            </a:r>
            <a:r>
              <a:rPr lang="en-GB" sz="1100">
                <a:solidFill>
                  <a:schemeClr val="dk1"/>
                </a:solidFill>
              </a:rPr>
              <a:t>,</a:t>
            </a:r>
            <a:endParaRPr sz="1100">
              <a:solidFill>
                <a:schemeClr val="dk1"/>
              </a:solidFill>
            </a:endParaRPr>
          </a:p>
          <a:p>
            <a:pPr marL="0" lvl="0" indent="0" algn="l" rtl="0">
              <a:spcBef>
                <a:spcPts val="1000"/>
              </a:spcBef>
              <a:spcAft>
                <a:spcPts val="1000"/>
              </a:spcAft>
              <a:buNone/>
            </a:pPr>
            <a:r>
              <a:rPr lang="en-GB" sz="1100" b="1">
                <a:solidFill>
                  <a:schemeClr val="dk1"/>
                </a:solidFill>
              </a:rPr>
              <a:t>water</a:t>
            </a:r>
            <a:r>
              <a:rPr lang="en-GB" sz="1100">
                <a:solidFill>
                  <a:schemeClr val="dk1"/>
                </a:solidFill>
              </a:rPr>
              <a:t> </a:t>
            </a:r>
            <a:r>
              <a:rPr lang="en-GB" sz="1100" b="1">
                <a:solidFill>
                  <a:schemeClr val="dk1"/>
                </a:solidFill>
              </a:rPr>
              <a:t>pushes</a:t>
            </a:r>
            <a:r>
              <a:rPr lang="en-GB" sz="1100">
                <a:solidFill>
                  <a:schemeClr val="dk1"/>
                </a:solidFill>
              </a:rPr>
              <a:t> </a:t>
            </a:r>
            <a:r>
              <a:rPr lang="en-GB" sz="1100" b="1">
                <a:solidFill>
                  <a:schemeClr val="dk1"/>
                </a:solidFill>
              </a:rPr>
              <a:t>up</a:t>
            </a:r>
            <a:r>
              <a:rPr lang="en-GB" sz="1100">
                <a:solidFill>
                  <a:schemeClr val="dk1"/>
                </a:solidFill>
              </a:rPr>
              <a:t> on </a:t>
            </a:r>
            <a:r>
              <a:rPr lang="en-GB" sz="1100" b="1">
                <a:solidFill>
                  <a:schemeClr val="dk1"/>
                </a:solidFill>
              </a:rPr>
              <a:t>rocket</a:t>
            </a:r>
            <a:r>
              <a:rPr lang="en-GB" sz="1100">
                <a:solidFill>
                  <a:schemeClr val="dk1"/>
                </a:solidFill>
              </a:rPr>
              <a:t> / bottle</a:t>
            </a:r>
            <a:endParaRPr sz="1100">
              <a:solidFill>
                <a:schemeClr val="dk1"/>
              </a:solidFill>
            </a:endParaRPr>
          </a:p>
        </p:txBody>
      </p:sp>
      <p:sp>
        <p:nvSpPr>
          <p:cNvPr id="1335" name="Google Shape;1335;p106"/>
          <p:cNvSpPr txBox="1"/>
          <p:nvPr/>
        </p:nvSpPr>
        <p:spPr>
          <a:xfrm>
            <a:off x="4883650" y="1231075"/>
            <a:ext cx="41283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t>Use Newton’s Third Law to explain how the rocket launches. </a:t>
            </a:r>
            <a:r>
              <a:rPr lang="en-GB" b="1"/>
              <a:t>(1)</a:t>
            </a:r>
            <a:endParaRPr b="1"/>
          </a:p>
        </p:txBody>
      </p:sp>
      <p:sp>
        <p:nvSpPr>
          <p:cNvPr id="1336" name="Google Shape;1336;p106"/>
          <p:cNvSpPr txBox="1"/>
          <p:nvPr/>
        </p:nvSpPr>
        <p:spPr>
          <a:xfrm>
            <a:off x="311700" y="1231075"/>
            <a:ext cx="3957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is investigating the motion of water rockets.</a:t>
            </a:r>
            <a:endParaRPr/>
          </a:p>
        </p:txBody>
      </p:sp>
      <p:sp>
        <p:nvSpPr>
          <p:cNvPr id="1337" name="Google Shape;1337;p106"/>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338" name="Google Shape;1338;p106"/>
          <p:cNvSpPr/>
          <p:nvPr/>
        </p:nvSpPr>
        <p:spPr>
          <a:xfrm>
            <a:off x="4883700" y="2893775"/>
            <a:ext cx="4128300" cy="2083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Weight if the mass of the rocket is </a:t>
            </a:r>
            <a:r>
              <a:rPr lang="en-GB" b="1"/>
              <a:t>0.94kg</a:t>
            </a:r>
            <a:endParaRPr b="1"/>
          </a:p>
          <a:p>
            <a:pPr marL="457200" lvl="0" indent="-317500" algn="l" rtl="0">
              <a:spcBef>
                <a:spcPts val="2600"/>
              </a:spcBef>
              <a:spcAft>
                <a:spcPts val="0"/>
              </a:spcAft>
              <a:buSzPts val="1400"/>
              <a:buChar char="●"/>
            </a:pPr>
            <a:r>
              <a:rPr lang="en-GB"/>
              <a:t>Total pressure if area of each fin is            </a:t>
            </a:r>
            <a:r>
              <a:rPr lang="en-GB" b="1"/>
              <a:t>2.0 x 10</a:t>
            </a:r>
            <a:r>
              <a:rPr lang="en-GB" b="1" baseline="30000"/>
              <a:t>-4</a:t>
            </a:r>
            <a:r>
              <a:rPr lang="en-GB" b="1"/>
              <a:t> m</a:t>
            </a:r>
            <a:r>
              <a:rPr lang="en-GB" b="1" baseline="30000"/>
              <a:t>2</a:t>
            </a:r>
            <a:r>
              <a:rPr lang="en-GB"/>
              <a:t> (there are 3 fins)</a:t>
            </a:r>
            <a:endParaRPr/>
          </a:p>
          <a:p>
            <a:pPr marL="457200" lvl="0" indent="0" algn="l" rtl="0">
              <a:spcBef>
                <a:spcPts val="0"/>
              </a:spcBef>
              <a:spcAft>
                <a:spcPts val="0"/>
              </a:spcAft>
              <a:buNone/>
            </a:pPr>
            <a:endParaRPr/>
          </a:p>
          <a:p>
            <a:pPr marL="457200" lvl="0" indent="-317500" algn="l" rtl="0">
              <a:spcBef>
                <a:spcPts val="0"/>
              </a:spcBef>
              <a:spcAft>
                <a:spcPts val="1000"/>
              </a:spcAft>
              <a:buSzPts val="1400"/>
              <a:buChar char="●"/>
            </a:pPr>
            <a:r>
              <a:rPr lang="en-GB"/>
              <a:t>Initial acceleration if initial upward thrust is </a:t>
            </a:r>
            <a:r>
              <a:rPr lang="en-GB" b="1"/>
              <a:t>370 N</a:t>
            </a:r>
            <a:r>
              <a:rPr lang="en-GB"/>
              <a:t>.</a:t>
            </a:r>
            <a:endParaRPr/>
          </a:p>
        </p:txBody>
      </p:sp>
      <p:sp>
        <p:nvSpPr>
          <p:cNvPr id="1339" name="Google Shape;1339;p106"/>
          <p:cNvSpPr txBox="1"/>
          <p:nvPr/>
        </p:nvSpPr>
        <p:spPr>
          <a:xfrm>
            <a:off x="8164775" y="3479425"/>
            <a:ext cx="7635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9.2 N</a:t>
            </a:r>
            <a:endParaRPr b="1" baseline="30000"/>
          </a:p>
        </p:txBody>
      </p:sp>
      <p:sp>
        <p:nvSpPr>
          <p:cNvPr id="1340" name="Google Shape;1340;p106"/>
          <p:cNvSpPr txBox="1"/>
          <p:nvPr/>
        </p:nvSpPr>
        <p:spPr>
          <a:xfrm>
            <a:off x="7968275" y="4001988"/>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1.5x10</a:t>
            </a:r>
            <a:r>
              <a:rPr lang="en-GB" b="1" baseline="30000"/>
              <a:t>4</a:t>
            </a:r>
            <a:r>
              <a:rPr lang="en-GB" b="1"/>
              <a:t> Pa</a:t>
            </a:r>
            <a:endParaRPr b="1" baseline="30000"/>
          </a:p>
        </p:txBody>
      </p:sp>
      <p:sp>
        <p:nvSpPr>
          <p:cNvPr id="1341" name="Google Shape;1341;p106"/>
          <p:cNvSpPr txBox="1"/>
          <p:nvPr/>
        </p:nvSpPr>
        <p:spPr>
          <a:xfrm>
            <a:off x="8164775" y="4645800"/>
            <a:ext cx="7635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380 ms</a:t>
            </a:r>
            <a:r>
              <a:rPr lang="en-GB" b="1" baseline="30000"/>
              <a:t>-2</a:t>
            </a:r>
            <a:endParaRPr b="1" baseline="30000"/>
          </a:p>
        </p:txBody>
      </p:sp>
      <p:pic>
        <p:nvPicPr>
          <p:cNvPr id="1342" name="Google Shape;1342;p106"/>
          <p:cNvPicPr preferRelativeResize="0"/>
          <p:nvPr/>
        </p:nvPicPr>
        <p:blipFill rotWithShape="1">
          <a:blip r:embed="rId4">
            <a:alphaModFix/>
          </a:blip>
          <a:srcRect/>
          <a:stretch/>
        </p:blipFill>
        <p:spPr>
          <a:xfrm>
            <a:off x="269275" y="1955001"/>
            <a:ext cx="4128300" cy="2522826"/>
          </a:xfrm>
          <a:prstGeom prst="rect">
            <a:avLst/>
          </a:prstGeom>
          <a:noFill/>
          <a:ln>
            <a:noFill/>
          </a:ln>
        </p:spPr>
      </p:pic>
      <p:sp>
        <p:nvSpPr>
          <p:cNvPr id="1343" name="Google Shape;1343;p106"/>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sp>
        <p:nvSpPr>
          <p:cNvPr id="1344" name="Google Shape;1344;p106"/>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1345" name="Google Shape;1345;p106">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349"/>
        <p:cNvGrpSpPr/>
        <p:nvPr/>
      </p:nvGrpSpPr>
      <p:grpSpPr>
        <a:xfrm>
          <a:off x="0" y="0"/>
          <a:ext cx="0" cy="0"/>
          <a:chOff x="0" y="0"/>
          <a:chExt cx="0" cy="0"/>
        </a:xfrm>
      </p:grpSpPr>
      <p:sp>
        <p:nvSpPr>
          <p:cNvPr id="1350" name="Google Shape;1350;p107"/>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 and Newton’s Laws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351" name="Google Shape;1351;p107"/>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2014 </a:t>
            </a:r>
            <a:r>
              <a:rPr lang="en-GB" sz="1200">
                <a:solidFill>
                  <a:schemeClr val="dk1"/>
                </a:solidFill>
              </a:rPr>
              <a:t>12e</a:t>
            </a:r>
            <a:endParaRPr/>
          </a:p>
        </p:txBody>
      </p:sp>
      <p:sp>
        <p:nvSpPr>
          <p:cNvPr id="1352" name="Google Shape;1352;p107"/>
          <p:cNvSpPr txBox="1"/>
          <p:nvPr/>
        </p:nvSpPr>
        <p:spPr>
          <a:xfrm>
            <a:off x="4773475" y="1824938"/>
            <a:ext cx="4089000" cy="949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chemeClr val="dk1"/>
                </a:solidFill>
              </a:rPr>
              <a:t>more water </a:t>
            </a:r>
            <a:r>
              <a:rPr lang="en-GB" sz="1100">
                <a:solidFill>
                  <a:schemeClr val="dk1"/>
                </a:solidFill>
              </a:rPr>
              <a:t>will </a:t>
            </a:r>
            <a:r>
              <a:rPr lang="en-GB" sz="1100" b="1">
                <a:solidFill>
                  <a:schemeClr val="dk1"/>
                </a:solidFill>
              </a:rPr>
              <a:t>increase weight</a:t>
            </a:r>
            <a:r>
              <a:rPr lang="en-GB" sz="1100">
                <a:solidFill>
                  <a:schemeClr val="dk1"/>
                </a:solidFill>
              </a:rPr>
              <a:t>/mass (1)</a:t>
            </a:r>
            <a:endParaRPr sz="1100">
              <a:solidFill>
                <a:schemeClr val="dk1"/>
              </a:solidFill>
            </a:endParaRPr>
          </a:p>
          <a:p>
            <a:pPr marL="0" lvl="0" indent="0" algn="l" rtl="0">
              <a:spcBef>
                <a:spcPts val="1000"/>
              </a:spcBef>
              <a:spcAft>
                <a:spcPts val="0"/>
              </a:spcAft>
              <a:buNone/>
            </a:pPr>
            <a:r>
              <a:rPr lang="en-GB" sz="1100" b="1">
                <a:solidFill>
                  <a:schemeClr val="dk1"/>
                </a:solidFill>
              </a:rPr>
              <a:t>unbalanced force decreases</a:t>
            </a:r>
            <a:r>
              <a:rPr lang="en-GB" sz="1100">
                <a:solidFill>
                  <a:schemeClr val="dk1"/>
                </a:solidFill>
              </a:rPr>
              <a:t> (1)</a:t>
            </a:r>
            <a:endParaRPr sz="1100">
              <a:solidFill>
                <a:schemeClr val="dk1"/>
              </a:solidFill>
            </a:endParaRPr>
          </a:p>
          <a:p>
            <a:pPr marL="0" lvl="0" indent="0" algn="l" rtl="0">
              <a:spcBef>
                <a:spcPts val="1000"/>
              </a:spcBef>
              <a:spcAft>
                <a:spcPts val="1000"/>
              </a:spcAft>
              <a:buNone/>
            </a:pPr>
            <a:r>
              <a:rPr lang="en-GB" sz="1100" b="1">
                <a:solidFill>
                  <a:schemeClr val="dk1"/>
                </a:solidFill>
              </a:rPr>
              <a:t>acceleration </a:t>
            </a:r>
            <a:r>
              <a:rPr lang="en-GB" sz="1100">
                <a:solidFill>
                  <a:schemeClr val="dk1"/>
                </a:solidFill>
              </a:rPr>
              <a:t>is </a:t>
            </a:r>
            <a:r>
              <a:rPr lang="en-GB" sz="1100" b="1">
                <a:solidFill>
                  <a:schemeClr val="dk1"/>
                </a:solidFill>
              </a:rPr>
              <a:t>less </a:t>
            </a:r>
            <a:r>
              <a:rPr lang="en-GB" sz="1100">
                <a:solidFill>
                  <a:schemeClr val="dk1"/>
                </a:solidFill>
              </a:rPr>
              <a:t>(1)                            (Any two from three)</a:t>
            </a:r>
            <a:endParaRPr sz="1100">
              <a:solidFill>
                <a:schemeClr val="dk1"/>
              </a:solidFill>
            </a:endParaRPr>
          </a:p>
        </p:txBody>
      </p:sp>
      <p:sp>
        <p:nvSpPr>
          <p:cNvPr id="1353" name="Google Shape;1353;p107"/>
          <p:cNvSpPr txBox="1"/>
          <p:nvPr/>
        </p:nvSpPr>
        <p:spPr>
          <a:xfrm>
            <a:off x="231300" y="3644825"/>
            <a:ext cx="4340700" cy="139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student launches the rocket a second time. </a:t>
            </a:r>
            <a:endParaRPr/>
          </a:p>
          <a:p>
            <a:pPr marL="0" lvl="0" indent="0" algn="l" rtl="0">
              <a:spcBef>
                <a:spcPts val="1000"/>
              </a:spcBef>
              <a:spcAft>
                <a:spcPts val="1000"/>
              </a:spcAft>
              <a:buNone/>
            </a:pPr>
            <a:r>
              <a:rPr lang="en-GB"/>
              <a:t>For this launch, the student adds a greater volume of water than before. The same initial upward thrust acts on the rocket but it fails to reach the same height.</a:t>
            </a:r>
            <a:endParaRPr b="1"/>
          </a:p>
        </p:txBody>
      </p:sp>
      <p:sp>
        <p:nvSpPr>
          <p:cNvPr id="1354" name="Google Shape;1354;p107"/>
          <p:cNvSpPr txBox="1"/>
          <p:nvPr/>
        </p:nvSpPr>
        <p:spPr>
          <a:xfrm>
            <a:off x="311700" y="1124650"/>
            <a:ext cx="4128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student is investigating the motion of water rockets.</a:t>
            </a:r>
            <a:endParaRPr/>
          </a:p>
        </p:txBody>
      </p:sp>
      <p:sp>
        <p:nvSpPr>
          <p:cNvPr id="1355" name="Google Shape;1355;p107"/>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356" name="Google Shape;1356;p107"/>
          <p:cNvSpPr/>
          <p:nvPr/>
        </p:nvSpPr>
        <p:spPr>
          <a:xfrm>
            <a:off x="4773475" y="2862150"/>
            <a:ext cx="4089000" cy="2173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Clr>
                <a:schemeClr val="dk1"/>
              </a:buClr>
              <a:buSzPts val="1400"/>
              <a:buChar char="●"/>
            </a:pPr>
            <a:r>
              <a:rPr lang="en-GB">
                <a:solidFill>
                  <a:schemeClr val="dk1"/>
                </a:solidFill>
              </a:rPr>
              <a:t>Weight if the mass of the rocket is </a:t>
            </a:r>
            <a:r>
              <a:rPr lang="en-GB" b="1">
                <a:solidFill>
                  <a:schemeClr val="dk1"/>
                </a:solidFill>
              </a:rPr>
              <a:t>0.94kg</a:t>
            </a:r>
            <a:endParaRPr b="1">
              <a:solidFill>
                <a:schemeClr val="dk1"/>
              </a:solidFill>
            </a:endParaRPr>
          </a:p>
          <a:p>
            <a:pPr marL="457200" lvl="0" indent="-317500" algn="l" rtl="0">
              <a:spcBef>
                <a:spcPts val="2600"/>
              </a:spcBef>
              <a:spcAft>
                <a:spcPts val="0"/>
              </a:spcAft>
              <a:buClr>
                <a:schemeClr val="dk1"/>
              </a:buClr>
              <a:buSzPts val="1400"/>
              <a:buChar char="●"/>
            </a:pPr>
            <a:r>
              <a:rPr lang="en-GB">
                <a:solidFill>
                  <a:schemeClr val="dk1"/>
                </a:solidFill>
              </a:rPr>
              <a:t>Total pressure if area of each fin is            </a:t>
            </a:r>
            <a:r>
              <a:rPr lang="en-GB" b="1">
                <a:solidFill>
                  <a:schemeClr val="dk1"/>
                </a:solidFill>
              </a:rPr>
              <a:t>2.0 x 10</a:t>
            </a:r>
            <a:r>
              <a:rPr lang="en-GB" b="1" baseline="30000">
                <a:solidFill>
                  <a:schemeClr val="dk1"/>
                </a:solidFill>
              </a:rPr>
              <a:t>-4</a:t>
            </a:r>
            <a:r>
              <a:rPr lang="en-GB" b="1">
                <a:solidFill>
                  <a:schemeClr val="dk1"/>
                </a:solidFill>
              </a:rPr>
              <a:t> m</a:t>
            </a:r>
            <a:r>
              <a:rPr lang="en-GB" b="1" baseline="30000">
                <a:solidFill>
                  <a:schemeClr val="dk1"/>
                </a:solidFill>
              </a:rPr>
              <a:t>2</a:t>
            </a:r>
            <a:r>
              <a:rPr lang="en-GB">
                <a:solidFill>
                  <a:schemeClr val="dk1"/>
                </a:solidFill>
              </a:rPr>
              <a:t> (there are 3 fins)</a:t>
            </a:r>
            <a:endParaRPr>
              <a:solidFill>
                <a:schemeClr val="dk1"/>
              </a:solidFill>
            </a:endParaRPr>
          </a:p>
          <a:p>
            <a:pPr marL="457200" lvl="0" indent="0" algn="l" rtl="0">
              <a:spcBef>
                <a:spcPts val="0"/>
              </a:spcBef>
              <a:spcAft>
                <a:spcPts val="0"/>
              </a:spcAft>
              <a:buNone/>
            </a:pPr>
            <a:endParaRPr>
              <a:solidFill>
                <a:schemeClr val="dk1"/>
              </a:solidFill>
            </a:endParaRPr>
          </a:p>
          <a:p>
            <a:pPr marL="457200" lvl="0" indent="-317500" algn="l" rtl="0">
              <a:spcBef>
                <a:spcPts val="0"/>
              </a:spcBef>
              <a:spcAft>
                <a:spcPts val="1000"/>
              </a:spcAft>
              <a:buClr>
                <a:schemeClr val="dk1"/>
              </a:buClr>
              <a:buSzPts val="1400"/>
              <a:buChar char="●"/>
            </a:pPr>
            <a:r>
              <a:rPr lang="en-GB">
                <a:solidFill>
                  <a:schemeClr val="dk1"/>
                </a:solidFill>
              </a:rPr>
              <a:t>Initial acceleration if initial upward thrust is </a:t>
            </a:r>
            <a:r>
              <a:rPr lang="en-GB" b="1">
                <a:solidFill>
                  <a:schemeClr val="dk1"/>
                </a:solidFill>
              </a:rPr>
              <a:t>370 N</a:t>
            </a:r>
            <a:r>
              <a:rPr lang="en-GB">
                <a:solidFill>
                  <a:schemeClr val="dk1"/>
                </a:solidFill>
              </a:rPr>
              <a:t>.</a:t>
            </a:r>
            <a:endParaRPr/>
          </a:p>
        </p:txBody>
      </p:sp>
      <p:sp>
        <p:nvSpPr>
          <p:cNvPr id="1357" name="Google Shape;1357;p107"/>
          <p:cNvSpPr txBox="1"/>
          <p:nvPr/>
        </p:nvSpPr>
        <p:spPr>
          <a:xfrm>
            <a:off x="8034900" y="3450475"/>
            <a:ext cx="7635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9.2 N</a:t>
            </a:r>
            <a:endParaRPr b="1" baseline="30000"/>
          </a:p>
        </p:txBody>
      </p:sp>
      <p:sp>
        <p:nvSpPr>
          <p:cNvPr id="1358" name="Google Shape;1358;p107"/>
          <p:cNvSpPr txBox="1"/>
          <p:nvPr/>
        </p:nvSpPr>
        <p:spPr>
          <a:xfrm>
            <a:off x="7838400" y="3999025"/>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l" rtl="0">
              <a:spcBef>
                <a:spcPts val="0"/>
              </a:spcBef>
              <a:spcAft>
                <a:spcPts val="0"/>
              </a:spcAft>
              <a:buNone/>
            </a:pPr>
            <a:r>
              <a:rPr lang="en-GB" b="1"/>
              <a:t>1.5x10</a:t>
            </a:r>
            <a:r>
              <a:rPr lang="en-GB" b="1" baseline="30000"/>
              <a:t>4</a:t>
            </a:r>
            <a:r>
              <a:rPr lang="en-GB" b="1"/>
              <a:t> Pa</a:t>
            </a:r>
            <a:endParaRPr b="1" baseline="30000"/>
          </a:p>
        </p:txBody>
      </p:sp>
      <p:sp>
        <p:nvSpPr>
          <p:cNvPr id="1359" name="Google Shape;1359;p107"/>
          <p:cNvSpPr txBox="1"/>
          <p:nvPr/>
        </p:nvSpPr>
        <p:spPr>
          <a:xfrm>
            <a:off x="8034900" y="4616875"/>
            <a:ext cx="7635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380 ms</a:t>
            </a:r>
            <a:r>
              <a:rPr lang="en-GB" b="1" baseline="30000"/>
              <a:t>-2</a:t>
            </a:r>
            <a:endParaRPr b="1" baseline="30000"/>
          </a:p>
        </p:txBody>
      </p:sp>
      <p:pic>
        <p:nvPicPr>
          <p:cNvPr id="1360" name="Google Shape;1360;p107"/>
          <p:cNvPicPr preferRelativeResize="0"/>
          <p:nvPr/>
        </p:nvPicPr>
        <p:blipFill>
          <a:blip r:embed="rId4">
            <a:alphaModFix/>
          </a:blip>
          <a:stretch>
            <a:fillRect/>
          </a:stretch>
        </p:blipFill>
        <p:spPr>
          <a:xfrm>
            <a:off x="382899" y="1625800"/>
            <a:ext cx="3367424" cy="2057875"/>
          </a:xfrm>
          <a:prstGeom prst="rect">
            <a:avLst/>
          </a:prstGeom>
          <a:noFill/>
          <a:ln>
            <a:noFill/>
          </a:ln>
        </p:spPr>
      </p:pic>
      <p:sp>
        <p:nvSpPr>
          <p:cNvPr id="1361" name="Google Shape;1361;p107"/>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sp>
        <p:nvSpPr>
          <p:cNvPr id="1362" name="Google Shape;1362;p107"/>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sp>
        <p:nvSpPr>
          <p:cNvPr id="1363" name="Google Shape;1363;p107"/>
          <p:cNvSpPr txBox="1"/>
          <p:nvPr/>
        </p:nvSpPr>
        <p:spPr>
          <a:xfrm>
            <a:off x="4773475" y="1121350"/>
            <a:ext cx="40890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Explain why the rocket fails to reach the same height. </a:t>
            </a:r>
            <a:r>
              <a:rPr lang="en-GB" b="1">
                <a:solidFill>
                  <a:schemeClr val="dk1"/>
                </a:solidFill>
              </a:rPr>
              <a:t>(2)</a:t>
            </a:r>
            <a:endParaRPr b="1">
              <a:solidFill>
                <a:schemeClr val="dk1"/>
              </a:solidFill>
            </a:endParaRPr>
          </a:p>
        </p:txBody>
      </p:sp>
      <p:pic>
        <p:nvPicPr>
          <p:cNvPr id="1364" name="Google Shape;1364;p107">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368"/>
        <p:cNvGrpSpPr/>
        <p:nvPr/>
      </p:nvGrpSpPr>
      <p:grpSpPr>
        <a:xfrm>
          <a:off x="0" y="0"/>
          <a:ext cx="0" cy="0"/>
          <a:chOff x="0" y="0"/>
          <a:chExt cx="0" cy="0"/>
        </a:xfrm>
      </p:grpSpPr>
      <p:sp>
        <p:nvSpPr>
          <p:cNvPr id="1369" name="Google Shape;1369;p108"/>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 and Newton’s Laws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370" name="Google Shape;1370;p108"/>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2015 </a:t>
            </a:r>
            <a:r>
              <a:rPr lang="en-GB" sz="1200">
                <a:solidFill>
                  <a:schemeClr val="dk1"/>
                </a:solidFill>
              </a:rPr>
              <a:t>7b</a:t>
            </a:r>
            <a:endParaRPr/>
          </a:p>
        </p:txBody>
      </p:sp>
      <p:sp>
        <p:nvSpPr>
          <p:cNvPr id="1371" name="Google Shape;1371;p108"/>
          <p:cNvSpPr txBox="1"/>
          <p:nvPr/>
        </p:nvSpPr>
        <p:spPr>
          <a:xfrm>
            <a:off x="5280375" y="1878588"/>
            <a:ext cx="3631500" cy="2011200"/>
          </a:xfrm>
          <a:prstGeom prst="rect">
            <a:avLst/>
          </a:prstGeom>
          <a:solidFill>
            <a:srgbClr val="C9DAF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100" b="1">
                <a:solidFill>
                  <a:schemeClr val="dk1"/>
                </a:solidFill>
              </a:rPr>
              <a:t>buoyancy</a:t>
            </a:r>
            <a:r>
              <a:rPr lang="en-GB" sz="1100">
                <a:solidFill>
                  <a:schemeClr val="dk1"/>
                </a:solidFill>
              </a:rPr>
              <a:t> force/upthrust/force of water on ship/flotation force  (1)</a:t>
            </a:r>
            <a:endParaRPr sz="1100">
              <a:solidFill>
                <a:schemeClr val="dk1"/>
              </a:solidFill>
            </a:endParaRPr>
          </a:p>
          <a:p>
            <a:pPr marL="0" lvl="0" indent="0" algn="l" rtl="0">
              <a:spcBef>
                <a:spcPts val="1000"/>
              </a:spcBef>
              <a:spcAft>
                <a:spcPts val="0"/>
              </a:spcAft>
              <a:buNone/>
            </a:pPr>
            <a:endParaRPr sz="1100">
              <a:solidFill>
                <a:schemeClr val="dk1"/>
              </a:solidFill>
            </a:endParaRPr>
          </a:p>
          <a:p>
            <a:pPr marL="0" lvl="0" indent="0" algn="ctr" rtl="0">
              <a:spcBef>
                <a:spcPts val="1000"/>
              </a:spcBef>
              <a:spcAft>
                <a:spcPts val="0"/>
              </a:spcAft>
              <a:buNone/>
            </a:pPr>
            <a:endParaRPr sz="1100">
              <a:solidFill>
                <a:schemeClr val="dk1"/>
              </a:solidFill>
            </a:endParaRPr>
          </a:p>
          <a:p>
            <a:pPr marL="0" lvl="0" indent="0" algn="ctr" rtl="0">
              <a:spcBef>
                <a:spcPts val="1000"/>
              </a:spcBef>
              <a:spcAft>
                <a:spcPts val="0"/>
              </a:spcAft>
              <a:buNone/>
            </a:pPr>
            <a:endParaRPr sz="1100">
              <a:solidFill>
                <a:schemeClr val="dk1"/>
              </a:solidFill>
            </a:endParaRPr>
          </a:p>
          <a:p>
            <a:pPr marL="0" lvl="0" indent="0" algn="ctr" rtl="0">
              <a:spcBef>
                <a:spcPts val="1000"/>
              </a:spcBef>
              <a:spcAft>
                <a:spcPts val="0"/>
              </a:spcAft>
              <a:buNone/>
            </a:pPr>
            <a:r>
              <a:rPr lang="en-GB" sz="1100" b="1">
                <a:solidFill>
                  <a:schemeClr val="dk1"/>
                </a:solidFill>
              </a:rPr>
              <a:t>weight</a:t>
            </a:r>
            <a:r>
              <a:rPr lang="en-GB" sz="1100">
                <a:solidFill>
                  <a:schemeClr val="dk1"/>
                </a:solidFill>
              </a:rPr>
              <a:t>/force of gravity (1)</a:t>
            </a:r>
            <a:endParaRPr sz="1100">
              <a:solidFill>
                <a:schemeClr val="dk1"/>
              </a:solidFill>
            </a:endParaRPr>
          </a:p>
          <a:p>
            <a:pPr marL="0" lvl="0" indent="0" algn="l" rtl="0">
              <a:spcBef>
                <a:spcPts val="1000"/>
              </a:spcBef>
              <a:spcAft>
                <a:spcPts val="1000"/>
              </a:spcAft>
              <a:buNone/>
            </a:pPr>
            <a:r>
              <a:rPr lang="en-GB" sz="1100">
                <a:solidFill>
                  <a:schemeClr val="dk1"/>
                </a:solidFill>
              </a:rPr>
              <a:t>(These) </a:t>
            </a:r>
            <a:r>
              <a:rPr lang="en-GB" sz="1100" b="1">
                <a:solidFill>
                  <a:schemeClr val="dk1"/>
                </a:solidFill>
              </a:rPr>
              <a:t>forces</a:t>
            </a:r>
            <a:r>
              <a:rPr lang="en-GB" sz="1100">
                <a:solidFill>
                  <a:schemeClr val="dk1"/>
                </a:solidFill>
              </a:rPr>
              <a:t> are </a:t>
            </a:r>
            <a:r>
              <a:rPr lang="en-GB" sz="1100" b="1">
                <a:solidFill>
                  <a:schemeClr val="dk1"/>
                </a:solidFill>
              </a:rPr>
              <a:t>balanced</a:t>
            </a:r>
            <a:r>
              <a:rPr lang="en-GB" sz="1100">
                <a:solidFill>
                  <a:schemeClr val="dk1"/>
                </a:solidFill>
              </a:rPr>
              <a:t> (1)</a:t>
            </a:r>
            <a:endParaRPr sz="1100">
              <a:solidFill>
                <a:schemeClr val="dk1"/>
              </a:solidFill>
            </a:endParaRPr>
          </a:p>
        </p:txBody>
      </p:sp>
      <p:sp>
        <p:nvSpPr>
          <p:cNvPr id="1372" name="Google Shape;1372;p108"/>
          <p:cNvSpPr txBox="1"/>
          <p:nvPr/>
        </p:nvSpPr>
        <p:spPr>
          <a:xfrm>
            <a:off x="382900" y="3297000"/>
            <a:ext cx="42609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Explain, with the aid of a labelled diagram, why the ship floats. </a:t>
            </a:r>
            <a:r>
              <a:rPr lang="en-GB"/>
              <a:t> </a:t>
            </a:r>
            <a:r>
              <a:rPr lang="en-GB" b="1"/>
              <a:t>(3)</a:t>
            </a:r>
            <a:endParaRPr b="1"/>
          </a:p>
        </p:txBody>
      </p:sp>
      <p:sp>
        <p:nvSpPr>
          <p:cNvPr id="1373" name="Google Shape;1373;p108"/>
          <p:cNvSpPr txBox="1"/>
          <p:nvPr/>
        </p:nvSpPr>
        <p:spPr>
          <a:xfrm>
            <a:off x="311700" y="1124650"/>
            <a:ext cx="4572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Out in the open sea the ship comes to rest. </a:t>
            </a:r>
            <a:endParaRPr/>
          </a:p>
        </p:txBody>
      </p:sp>
      <p:sp>
        <p:nvSpPr>
          <p:cNvPr id="1374" name="Google Shape;1374;p108"/>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pic>
        <p:nvPicPr>
          <p:cNvPr id="1375" name="Google Shape;1375;p108"/>
          <p:cNvPicPr preferRelativeResize="0"/>
          <p:nvPr/>
        </p:nvPicPr>
        <p:blipFill>
          <a:blip r:embed="rId4">
            <a:alphaModFix/>
          </a:blip>
          <a:stretch>
            <a:fillRect/>
          </a:stretch>
        </p:blipFill>
        <p:spPr>
          <a:xfrm>
            <a:off x="481750" y="1878600"/>
            <a:ext cx="4430050" cy="1233110"/>
          </a:xfrm>
          <a:prstGeom prst="rect">
            <a:avLst/>
          </a:prstGeom>
          <a:noFill/>
          <a:ln>
            <a:noFill/>
          </a:ln>
        </p:spPr>
      </p:pic>
      <p:pic>
        <p:nvPicPr>
          <p:cNvPr id="1376" name="Google Shape;1376;p108"/>
          <p:cNvPicPr preferRelativeResize="0"/>
          <p:nvPr/>
        </p:nvPicPr>
        <p:blipFill>
          <a:blip r:embed="rId5">
            <a:alphaModFix/>
          </a:blip>
          <a:stretch>
            <a:fillRect/>
          </a:stretch>
        </p:blipFill>
        <p:spPr>
          <a:xfrm>
            <a:off x="6677325" y="2342579"/>
            <a:ext cx="837600" cy="929392"/>
          </a:xfrm>
          <a:prstGeom prst="rect">
            <a:avLst/>
          </a:prstGeom>
          <a:noFill/>
          <a:ln>
            <a:noFill/>
          </a:ln>
        </p:spPr>
      </p:pic>
      <p:sp>
        <p:nvSpPr>
          <p:cNvPr id="1377" name="Google Shape;1377;p108"/>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pic>
        <p:nvPicPr>
          <p:cNvPr id="1378" name="Google Shape;1378;p108">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7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sp>
        <p:nvSpPr>
          <p:cNvPr id="1383" name="Google Shape;1383;p109"/>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 and Newton’s Laws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384" name="Google Shape;1384;p109"/>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2016 </a:t>
            </a:r>
            <a:r>
              <a:rPr lang="en-GB" sz="1200">
                <a:solidFill>
                  <a:schemeClr val="dk1"/>
                </a:solidFill>
              </a:rPr>
              <a:t>10c</a:t>
            </a:r>
            <a:endParaRPr/>
          </a:p>
        </p:txBody>
      </p:sp>
      <p:sp>
        <p:nvSpPr>
          <p:cNvPr id="1385" name="Google Shape;1385;p109"/>
          <p:cNvSpPr txBox="1"/>
          <p:nvPr/>
        </p:nvSpPr>
        <p:spPr>
          <a:xfrm>
            <a:off x="5297675" y="1740238"/>
            <a:ext cx="3631500" cy="2904000"/>
          </a:xfrm>
          <a:prstGeom prst="rect">
            <a:avLst/>
          </a:prstGeom>
          <a:solidFill>
            <a:srgbClr val="C9DAF8"/>
          </a:solid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1100">
              <a:solidFill>
                <a:schemeClr val="dk1"/>
              </a:solidFill>
            </a:endParaRPr>
          </a:p>
          <a:p>
            <a:pPr marL="0" lvl="0" indent="0" algn="ctr" rtl="0">
              <a:spcBef>
                <a:spcPts val="1000"/>
              </a:spcBef>
              <a:spcAft>
                <a:spcPts val="0"/>
              </a:spcAft>
              <a:buNone/>
            </a:pPr>
            <a:endParaRPr sz="1100">
              <a:solidFill>
                <a:schemeClr val="dk1"/>
              </a:solidFill>
            </a:endParaRPr>
          </a:p>
          <a:p>
            <a:pPr marL="0" lvl="0" indent="0" algn="ctr" rtl="0">
              <a:spcBef>
                <a:spcPts val="1000"/>
              </a:spcBef>
              <a:spcAft>
                <a:spcPts val="0"/>
              </a:spcAft>
              <a:buNone/>
            </a:pPr>
            <a:endParaRPr sz="1100">
              <a:solidFill>
                <a:schemeClr val="dk1"/>
              </a:solidFill>
            </a:endParaRPr>
          </a:p>
          <a:p>
            <a:pPr marL="0" lvl="0" indent="0" algn="ctr" rtl="0">
              <a:spcBef>
                <a:spcPts val="1000"/>
              </a:spcBef>
              <a:spcAft>
                <a:spcPts val="0"/>
              </a:spcAft>
              <a:buNone/>
            </a:pPr>
            <a:endParaRPr sz="1100">
              <a:solidFill>
                <a:schemeClr val="dk1"/>
              </a:solidFill>
            </a:endParaRPr>
          </a:p>
          <a:p>
            <a:pPr marL="0" lvl="0" indent="0" algn="ctr" rtl="0">
              <a:spcBef>
                <a:spcPts val="1000"/>
              </a:spcBef>
              <a:spcAft>
                <a:spcPts val="0"/>
              </a:spcAft>
              <a:buNone/>
            </a:pPr>
            <a:endParaRPr sz="1100">
              <a:solidFill>
                <a:schemeClr val="dk1"/>
              </a:solidFill>
            </a:endParaRPr>
          </a:p>
          <a:p>
            <a:pPr marL="0" lvl="0" indent="0" algn="ctr" rtl="0">
              <a:spcBef>
                <a:spcPts val="1000"/>
              </a:spcBef>
              <a:spcAft>
                <a:spcPts val="0"/>
              </a:spcAft>
              <a:buNone/>
            </a:pPr>
            <a:endParaRPr sz="1100">
              <a:solidFill>
                <a:schemeClr val="dk1"/>
              </a:solidFill>
            </a:endParaRPr>
          </a:p>
          <a:p>
            <a:pPr marL="0" lvl="0" indent="0" algn="l" rtl="0">
              <a:spcBef>
                <a:spcPts val="1000"/>
              </a:spcBef>
              <a:spcAft>
                <a:spcPts val="0"/>
              </a:spcAft>
              <a:buNone/>
            </a:pPr>
            <a:r>
              <a:rPr lang="en-GB" sz="1100" b="1">
                <a:solidFill>
                  <a:schemeClr val="dk1"/>
                </a:solidFill>
              </a:rPr>
              <a:t>Accept</a:t>
            </a:r>
            <a:r>
              <a:rPr lang="en-GB" sz="1100">
                <a:solidFill>
                  <a:schemeClr val="dk1"/>
                </a:solidFill>
              </a:rPr>
              <a:t>: ‘pull of rope’ ‘gravitational pull’ ‘pull of gravity’ </a:t>
            </a:r>
            <a:endParaRPr sz="1100">
              <a:solidFill>
                <a:schemeClr val="dk1"/>
              </a:solidFill>
            </a:endParaRPr>
          </a:p>
          <a:p>
            <a:pPr marL="0" lvl="0" indent="0" algn="l" rtl="0">
              <a:spcBef>
                <a:spcPts val="1000"/>
              </a:spcBef>
              <a:spcAft>
                <a:spcPts val="0"/>
              </a:spcAft>
              <a:buNone/>
            </a:pPr>
            <a:r>
              <a:rPr lang="en-GB" sz="1100" b="1">
                <a:solidFill>
                  <a:schemeClr val="dk1"/>
                </a:solidFill>
              </a:rPr>
              <a:t>Do not accept</a:t>
            </a:r>
            <a:r>
              <a:rPr lang="en-GB" sz="1100">
                <a:solidFill>
                  <a:schemeClr val="dk1"/>
                </a:solidFill>
              </a:rPr>
              <a:t>: ‘pull/force of air descender’ ‘gravity’ alone ‘upward force’ alone </a:t>
            </a:r>
            <a:endParaRPr sz="1100">
              <a:solidFill>
                <a:schemeClr val="dk1"/>
              </a:solidFill>
            </a:endParaRPr>
          </a:p>
          <a:p>
            <a:pPr marL="0" lvl="0" indent="0" algn="l" rtl="0">
              <a:spcBef>
                <a:spcPts val="1000"/>
              </a:spcBef>
              <a:spcAft>
                <a:spcPts val="1000"/>
              </a:spcAft>
              <a:buNone/>
            </a:pPr>
            <a:r>
              <a:rPr lang="en-GB" sz="1100" b="1">
                <a:solidFill>
                  <a:schemeClr val="dk1"/>
                </a:solidFill>
              </a:rPr>
              <a:t>Ignore </a:t>
            </a:r>
            <a:r>
              <a:rPr lang="en-GB" sz="1100">
                <a:solidFill>
                  <a:schemeClr val="dk1"/>
                </a:solidFill>
              </a:rPr>
              <a:t>horizontal forces</a:t>
            </a:r>
            <a:endParaRPr sz="1100">
              <a:solidFill>
                <a:schemeClr val="dk1"/>
              </a:solidFill>
            </a:endParaRPr>
          </a:p>
        </p:txBody>
      </p:sp>
      <p:sp>
        <p:nvSpPr>
          <p:cNvPr id="1386" name="Google Shape;1386;p109"/>
          <p:cNvSpPr txBox="1"/>
          <p:nvPr/>
        </p:nvSpPr>
        <p:spPr>
          <a:xfrm>
            <a:off x="231650" y="3682175"/>
            <a:ext cx="4965900" cy="9594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solidFill>
                  <a:schemeClr val="dk1"/>
                </a:solidFill>
              </a:rPr>
              <a:t>On the diagram above show all the forces acting vertically on the climber during this part of the drop.</a:t>
            </a:r>
            <a:endParaRPr>
              <a:solidFill>
                <a:schemeClr val="dk1"/>
              </a:solidFill>
            </a:endParaRPr>
          </a:p>
          <a:p>
            <a:pPr marL="0" lvl="0" indent="0" algn="l" rtl="0">
              <a:spcBef>
                <a:spcPts val="1000"/>
              </a:spcBef>
              <a:spcAft>
                <a:spcPts val="1000"/>
              </a:spcAft>
              <a:buNone/>
            </a:pPr>
            <a:r>
              <a:rPr lang="en-GB">
                <a:solidFill>
                  <a:schemeClr val="dk1"/>
                </a:solidFill>
              </a:rPr>
              <a:t>You must name these forces and show their directions. </a:t>
            </a:r>
            <a:r>
              <a:rPr lang="en-GB"/>
              <a:t> </a:t>
            </a:r>
            <a:r>
              <a:rPr lang="en-GB" b="1"/>
              <a:t>(3)</a:t>
            </a:r>
            <a:endParaRPr b="1"/>
          </a:p>
        </p:txBody>
      </p:sp>
      <p:sp>
        <p:nvSpPr>
          <p:cNvPr id="1387" name="Google Shape;1387;p109"/>
          <p:cNvSpPr txBox="1"/>
          <p:nvPr/>
        </p:nvSpPr>
        <p:spPr>
          <a:xfrm>
            <a:off x="311700" y="1124650"/>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During part of the drop the forces on the climber are balanced. </a:t>
            </a:r>
            <a:endParaRPr/>
          </a:p>
        </p:txBody>
      </p:sp>
      <p:sp>
        <p:nvSpPr>
          <p:cNvPr id="1388" name="Google Shape;1388;p109"/>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pic>
        <p:nvPicPr>
          <p:cNvPr id="1389" name="Google Shape;1389;p109"/>
          <p:cNvPicPr preferRelativeResize="0"/>
          <p:nvPr/>
        </p:nvPicPr>
        <p:blipFill>
          <a:blip r:embed="rId4">
            <a:alphaModFix/>
          </a:blip>
          <a:stretch>
            <a:fillRect/>
          </a:stretch>
        </p:blipFill>
        <p:spPr>
          <a:xfrm>
            <a:off x="1439600" y="1597763"/>
            <a:ext cx="2867850" cy="1947975"/>
          </a:xfrm>
          <a:prstGeom prst="rect">
            <a:avLst/>
          </a:prstGeom>
          <a:noFill/>
          <a:ln>
            <a:noFill/>
          </a:ln>
        </p:spPr>
      </p:pic>
      <p:pic>
        <p:nvPicPr>
          <p:cNvPr id="1390" name="Google Shape;1390;p109"/>
          <p:cNvPicPr preferRelativeResize="0"/>
          <p:nvPr/>
        </p:nvPicPr>
        <p:blipFill>
          <a:blip r:embed="rId5">
            <a:alphaModFix/>
          </a:blip>
          <a:stretch>
            <a:fillRect/>
          </a:stretch>
        </p:blipFill>
        <p:spPr>
          <a:xfrm>
            <a:off x="6013524" y="1808451"/>
            <a:ext cx="1968100" cy="1745775"/>
          </a:xfrm>
          <a:prstGeom prst="rect">
            <a:avLst/>
          </a:prstGeom>
          <a:noFill/>
          <a:ln>
            <a:noFill/>
          </a:ln>
        </p:spPr>
      </p:pic>
      <p:sp>
        <p:nvSpPr>
          <p:cNvPr id="1391" name="Google Shape;1391;p109"/>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pic>
        <p:nvPicPr>
          <p:cNvPr id="1392" name="Google Shape;1392;p109">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396"/>
        <p:cNvGrpSpPr/>
        <p:nvPr/>
      </p:nvGrpSpPr>
      <p:grpSpPr>
        <a:xfrm>
          <a:off x="0" y="0"/>
          <a:ext cx="0" cy="0"/>
          <a:chOff x="0" y="0"/>
          <a:chExt cx="0" cy="0"/>
        </a:xfrm>
      </p:grpSpPr>
      <p:sp>
        <p:nvSpPr>
          <p:cNvPr id="1397" name="Google Shape;1397;p110"/>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 and Newton’s Laws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398" name="Google Shape;1398;p110"/>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2017 </a:t>
            </a:r>
            <a:r>
              <a:rPr lang="en-GB" sz="1200">
                <a:solidFill>
                  <a:schemeClr val="dk1"/>
                </a:solidFill>
              </a:rPr>
              <a:t>9a</a:t>
            </a:r>
            <a:endParaRPr/>
          </a:p>
        </p:txBody>
      </p:sp>
      <p:sp>
        <p:nvSpPr>
          <p:cNvPr id="1399" name="Google Shape;1399;p110"/>
          <p:cNvSpPr txBox="1"/>
          <p:nvPr/>
        </p:nvSpPr>
        <p:spPr>
          <a:xfrm>
            <a:off x="5380575" y="2328563"/>
            <a:ext cx="3631500" cy="5232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sz="1100">
                <a:solidFill>
                  <a:schemeClr val="dk1"/>
                </a:solidFill>
              </a:rPr>
              <a:t>(The forces are) </a:t>
            </a:r>
            <a:r>
              <a:rPr lang="en-GB" sz="1100" b="1">
                <a:solidFill>
                  <a:schemeClr val="dk1"/>
                </a:solidFill>
              </a:rPr>
              <a:t>equal</a:t>
            </a:r>
            <a:r>
              <a:rPr lang="en-GB" sz="1100">
                <a:solidFill>
                  <a:schemeClr val="dk1"/>
                </a:solidFill>
              </a:rPr>
              <a:t> (in size) and </a:t>
            </a:r>
            <a:r>
              <a:rPr lang="en-GB" sz="1100" b="1">
                <a:solidFill>
                  <a:schemeClr val="dk1"/>
                </a:solidFill>
              </a:rPr>
              <a:t>opposite</a:t>
            </a:r>
            <a:r>
              <a:rPr lang="en-GB" sz="1100">
                <a:solidFill>
                  <a:schemeClr val="dk1"/>
                </a:solidFill>
              </a:rPr>
              <a:t> (in direction).</a:t>
            </a:r>
            <a:endParaRPr sz="1100">
              <a:solidFill>
                <a:schemeClr val="dk1"/>
              </a:solidFill>
            </a:endParaRPr>
          </a:p>
        </p:txBody>
      </p:sp>
      <p:sp>
        <p:nvSpPr>
          <p:cNvPr id="1400" name="Google Shape;1400;p110"/>
          <p:cNvSpPr txBox="1"/>
          <p:nvPr/>
        </p:nvSpPr>
        <p:spPr>
          <a:xfrm>
            <a:off x="5380575" y="1318050"/>
            <a:ext cx="3631500" cy="8313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Describe how the upward force exerted by the weightlifter on the barbell compares to the weight of the barbell. </a:t>
            </a:r>
            <a:r>
              <a:rPr lang="en-GB" b="1"/>
              <a:t>(1)</a:t>
            </a:r>
            <a:endParaRPr b="1"/>
          </a:p>
        </p:txBody>
      </p:sp>
      <p:sp>
        <p:nvSpPr>
          <p:cNvPr id="1401" name="Google Shape;1401;p110"/>
          <p:cNvSpPr txBox="1"/>
          <p:nvPr/>
        </p:nvSpPr>
        <p:spPr>
          <a:xfrm>
            <a:off x="311700" y="1318038"/>
            <a:ext cx="45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A weightlifter applies an upwards force of </a:t>
            </a:r>
            <a:r>
              <a:rPr lang="en-GB" b="1"/>
              <a:t>1176 N</a:t>
            </a:r>
            <a:r>
              <a:rPr lang="en-GB"/>
              <a:t> to a barbell to hold it in a stationary position as shown.</a:t>
            </a:r>
            <a:endParaRPr/>
          </a:p>
        </p:txBody>
      </p:sp>
      <p:sp>
        <p:nvSpPr>
          <p:cNvPr id="1402" name="Google Shape;1402;p110"/>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403" name="Google Shape;1403;p110"/>
          <p:cNvSpPr/>
          <p:nvPr/>
        </p:nvSpPr>
        <p:spPr>
          <a:xfrm>
            <a:off x="5380575" y="3229375"/>
            <a:ext cx="3631500" cy="1436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Calculations:</a:t>
            </a:r>
            <a:endParaRPr b="1"/>
          </a:p>
          <a:p>
            <a:pPr marL="457200" lvl="0" indent="-317500" algn="l" rtl="0">
              <a:spcBef>
                <a:spcPts val="0"/>
              </a:spcBef>
              <a:spcAft>
                <a:spcPts val="0"/>
              </a:spcAft>
              <a:buSzPts val="1400"/>
              <a:buChar char="●"/>
            </a:pPr>
            <a:r>
              <a:rPr lang="en-GB"/>
              <a:t>mass of barbell.</a:t>
            </a:r>
            <a:endParaRPr/>
          </a:p>
          <a:p>
            <a:pPr marL="457200" lvl="0" indent="-317500" algn="l" rtl="0">
              <a:spcBef>
                <a:spcPts val="1000"/>
              </a:spcBef>
              <a:spcAft>
                <a:spcPts val="1000"/>
              </a:spcAft>
              <a:buSzPts val="1400"/>
              <a:buChar char="●"/>
            </a:pPr>
            <a:r>
              <a:rPr lang="en-GB"/>
              <a:t>initial acceleration if weightlifter increases upward force to </a:t>
            </a:r>
            <a:r>
              <a:rPr lang="en-GB" b="1"/>
              <a:t>1344N</a:t>
            </a:r>
            <a:endParaRPr b="1"/>
          </a:p>
        </p:txBody>
      </p:sp>
      <p:sp>
        <p:nvSpPr>
          <p:cNvPr id="1404" name="Google Shape;1404;p110"/>
          <p:cNvSpPr txBox="1"/>
          <p:nvPr/>
        </p:nvSpPr>
        <p:spPr>
          <a:xfrm>
            <a:off x="8165200" y="3563575"/>
            <a:ext cx="7635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120 kg</a:t>
            </a:r>
            <a:endParaRPr b="1" baseline="30000"/>
          </a:p>
        </p:txBody>
      </p:sp>
      <p:sp>
        <p:nvSpPr>
          <p:cNvPr id="1405" name="Google Shape;1405;p110"/>
          <p:cNvSpPr txBox="1"/>
          <p:nvPr/>
        </p:nvSpPr>
        <p:spPr>
          <a:xfrm>
            <a:off x="7968700" y="4339400"/>
            <a:ext cx="96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1.4 ms</a:t>
            </a:r>
            <a:r>
              <a:rPr lang="en-GB" b="1" baseline="30000"/>
              <a:t>-2</a:t>
            </a:r>
            <a:r>
              <a:rPr lang="en-GB" b="1"/>
              <a:t> </a:t>
            </a:r>
            <a:endParaRPr b="1" baseline="30000"/>
          </a:p>
        </p:txBody>
      </p:sp>
      <p:pic>
        <p:nvPicPr>
          <p:cNvPr id="1406" name="Google Shape;1406;p110"/>
          <p:cNvPicPr preferRelativeResize="0"/>
          <p:nvPr/>
        </p:nvPicPr>
        <p:blipFill>
          <a:blip r:embed="rId4">
            <a:alphaModFix/>
          </a:blip>
          <a:stretch>
            <a:fillRect/>
          </a:stretch>
        </p:blipFill>
        <p:spPr>
          <a:xfrm>
            <a:off x="469501" y="2218351"/>
            <a:ext cx="3917085" cy="1908950"/>
          </a:xfrm>
          <a:prstGeom prst="rect">
            <a:avLst/>
          </a:prstGeom>
          <a:noFill/>
          <a:ln>
            <a:noFill/>
          </a:ln>
        </p:spPr>
      </p:pic>
      <p:sp>
        <p:nvSpPr>
          <p:cNvPr id="1407" name="Google Shape;1407;p110"/>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sp>
        <p:nvSpPr>
          <p:cNvPr id="1408" name="Google Shape;1408;p110"/>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5" action="ppaction://hlinksldjump"/>
              </a:rPr>
              <a:t>Relationship sheet</a:t>
            </a:r>
            <a:endParaRPr sz="1000" u="sng">
              <a:solidFill>
                <a:schemeClr val="hlink"/>
              </a:solidFill>
            </a:endParaRPr>
          </a:p>
        </p:txBody>
      </p:sp>
      <p:pic>
        <p:nvPicPr>
          <p:cNvPr id="1409" name="Google Shape;1409;p110">
            <a:hlinkClick r:id="rId6"/>
          </p:cNvPr>
          <p:cNvPicPr preferRelativeResize="0"/>
          <p:nvPr/>
        </p:nvPicPr>
        <p:blipFill>
          <a:blip r:embed="rId7">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413"/>
        <p:cNvGrpSpPr/>
        <p:nvPr/>
      </p:nvGrpSpPr>
      <p:grpSpPr>
        <a:xfrm>
          <a:off x="0" y="0"/>
          <a:ext cx="0" cy="0"/>
          <a:chOff x="0" y="0"/>
          <a:chExt cx="0" cy="0"/>
        </a:xfrm>
      </p:grpSpPr>
      <p:sp>
        <p:nvSpPr>
          <p:cNvPr id="1414" name="Google Shape;1414;p111"/>
          <p:cNvSpPr txBox="1">
            <a:spLocks noGrp="1"/>
          </p:cNvSpPr>
          <p:nvPr>
            <p:ph type="title"/>
          </p:nvPr>
        </p:nvSpPr>
        <p:spPr>
          <a:xfrm>
            <a:off x="311700" y="460625"/>
            <a:ext cx="6144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Nunito"/>
                <a:ea typeface="Nunito"/>
                <a:cs typeface="Nunito"/>
                <a:sym typeface="Nunito"/>
              </a:rPr>
              <a:t>Free body diagrams and Newton’s Laws</a:t>
            </a:r>
            <a:endParaRPr b="1">
              <a:latin typeface="Nunito"/>
              <a:ea typeface="Nunito"/>
              <a:cs typeface="Nunito"/>
              <a:sym typeface="Nunito"/>
            </a:endParaRPr>
          </a:p>
          <a:p>
            <a:pPr marL="0" lvl="0" indent="0" algn="l" rtl="0">
              <a:spcBef>
                <a:spcPts val="0"/>
              </a:spcBef>
              <a:spcAft>
                <a:spcPts val="0"/>
              </a:spcAft>
              <a:buNone/>
            </a:pPr>
            <a:endParaRPr b="1">
              <a:latin typeface="Nunito"/>
              <a:ea typeface="Nunito"/>
              <a:cs typeface="Nunito"/>
              <a:sym typeface="Nunito"/>
            </a:endParaRPr>
          </a:p>
        </p:txBody>
      </p:sp>
      <p:sp>
        <p:nvSpPr>
          <p:cNvPr id="1415" name="Google Shape;1415;p111"/>
          <p:cNvSpPr txBox="1"/>
          <p:nvPr/>
        </p:nvSpPr>
        <p:spPr>
          <a:xfrm>
            <a:off x="6587450" y="546725"/>
            <a:ext cx="837600" cy="369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1200" b="1">
                <a:solidFill>
                  <a:schemeClr val="dk1"/>
                </a:solidFill>
              </a:rPr>
              <a:t>SPQ </a:t>
            </a:r>
            <a:r>
              <a:rPr lang="en-GB" sz="1200">
                <a:solidFill>
                  <a:schemeClr val="dk1"/>
                </a:solidFill>
              </a:rPr>
              <a:t>1cii</a:t>
            </a:r>
            <a:endParaRPr/>
          </a:p>
        </p:txBody>
      </p:sp>
      <p:sp>
        <p:nvSpPr>
          <p:cNvPr id="1416" name="Google Shape;1416;p111"/>
          <p:cNvSpPr txBox="1"/>
          <p:nvPr/>
        </p:nvSpPr>
        <p:spPr>
          <a:xfrm>
            <a:off x="5380575" y="1859413"/>
            <a:ext cx="3631500" cy="1287900"/>
          </a:xfrm>
          <a:prstGeom prst="rect">
            <a:avLst/>
          </a:prstGeom>
          <a:solidFill>
            <a:srgbClr val="C9DAF8"/>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rPr>
              <a:t>Aircraft has </a:t>
            </a:r>
            <a:r>
              <a:rPr lang="en-GB" sz="1100" b="1">
                <a:solidFill>
                  <a:schemeClr val="dk1"/>
                </a:solidFill>
              </a:rPr>
              <a:t>increased</a:t>
            </a:r>
            <a:r>
              <a:rPr lang="en-GB" sz="1100">
                <a:solidFill>
                  <a:schemeClr val="dk1"/>
                </a:solidFill>
              </a:rPr>
              <a:t> </a:t>
            </a:r>
            <a:r>
              <a:rPr lang="en-GB" sz="1100" b="1">
                <a:solidFill>
                  <a:schemeClr val="dk1"/>
                </a:solidFill>
              </a:rPr>
              <a:t>mass</a:t>
            </a:r>
            <a:r>
              <a:rPr lang="en-GB" sz="1100">
                <a:solidFill>
                  <a:schemeClr val="dk1"/>
                </a:solidFill>
              </a:rPr>
              <a:t> </a:t>
            </a:r>
            <a:r>
              <a:rPr lang="en-GB" sz="1100" b="1">
                <a:solidFill>
                  <a:schemeClr val="dk1"/>
                </a:solidFill>
              </a:rPr>
              <a:t>(1)</a:t>
            </a:r>
            <a:endParaRPr sz="1100" b="1">
              <a:solidFill>
                <a:schemeClr val="dk1"/>
              </a:solidFill>
            </a:endParaRPr>
          </a:p>
          <a:p>
            <a:pPr marL="0" lvl="0" indent="0" algn="l" rtl="0">
              <a:spcBef>
                <a:spcPts val="500"/>
              </a:spcBef>
              <a:spcAft>
                <a:spcPts val="0"/>
              </a:spcAft>
              <a:buNone/>
            </a:pPr>
            <a:r>
              <a:rPr lang="en-GB" sz="1100">
                <a:solidFill>
                  <a:schemeClr val="dk1"/>
                </a:solidFill>
              </a:rPr>
              <a:t>so has</a:t>
            </a:r>
            <a:r>
              <a:rPr lang="en-GB" sz="1100" b="1">
                <a:solidFill>
                  <a:schemeClr val="dk1"/>
                </a:solidFill>
              </a:rPr>
              <a:t> reduced deceleration</a:t>
            </a:r>
            <a:r>
              <a:rPr lang="en-GB" sz="1100">
                <a:solidFill>
                  <a:schemeClr val="dk1"/>
                </a:solidFill>
              </a:rPr>
              <a:t> </a:t>
            </a:r>
            <a:r>
              <a:rPr lang="en-GB" sz="1100" b="1">
                <a:solidFill>
                  <a:schemeClr val="dk1"/>
                </a:solidFill>
              </a:rPr>
              <a:t>(1)</a:t>
            </a:r>
            <a:endParaRPr sz="1100">
              <a:solidFill>
                <a:schemeClr val="dk1"/>
              </a:solidFill>
            </a:endParaRPr>
          </a:p>
          <a:p>
            <a:pPr marL="0" lvl="0" indent="0" algn="l" rtl="0">
              <a:spcBef>
                <a:spcPts val="500"/>
              </a:spcBef>
              <a:spcAft>
                <a:spcPts val="0"/>
              </a:spcAft>
              <a:buNone/>
            </a:pPr>
            <a:r>
              <a:rPr lang="en-GB" sz="1100" b="1">
                <a:solidFill>
                  <a:schemeClr val="dk1"/>
                </a:solidFill>
              </a:rPr>
              <a:t>OR</a:t>
            </a:r>
            <a:r>
              <a:rPr lang="en-GB" sz="1100">
                <a:solidFill>
                  <a:schemeClr val="dk1"/>
                </a:solidFill>
              </a:rPr>
              <a:t> </a:t>
            </a:r>
            <a:endParaRPr sz="1100">
              <a:solidFill>
                <a:schemeClr val="dk1"/>
              </a:solidFill>
            </a:endParaRPr>
          </a:p>
          <a:p>
            <a:pPr marL="0" lvl="0" indent="0" algn="l" rtl="0">
              <a:spcBef>
                <a:spcPts val="500"/>
              </a:spcBef>
              <a:spcAft>
                <a:spcPts val="0"/>
              </a:spcAft>
              <a:buNone/>
            </a:pPr>
            <a:r>
              <a:rPr lang="en-GB" sz="1100">
                <a:solidFill>
                  <a:schemeClr val="dk1"/>
                </a:solidFill>
              </a:rPr>
              <a:t>Aircraft has </a:t>
            </a:r>
            <a:r>
              <a:rPr lang="en-GB" sz="1100" b="1">
                <a:solidFill>
                  <a:schemeClr val="dk1"/>
                </a:solidFill>
              </a:rPr>
              <a:t>increased</a:t>
            </a:r>
            <a:r>
              <a:rPr lang="en-GB" sz="1100">
                <a:solidFill>
                  <a:schemeClr val="dk1"/>
                </a:solidFill>
              </a:rPr>
              <a:t> </a:t>
            </a:r>
            <a:r>
              <a:rPr lang="en-GB" sz="1100" b="1">
                <a:solidFill>
                  <a:schemeClr val="dk1"/>
                </a:solidFill>
              </a:rPr>
              <a:t>kinetic energy</a:t>
            </a:r>
            <a:r>
              <a:rPr lang="en-GB" sz="1100">
                <a:solidFill>
                  <a:schemeClr val="dk1"/>
                </a:solidFill>
              </a:rPr>
              <a:t> </a:t>
            </a:r>
            <a:r>
              <a:rPr lang="en-GB" sz="1100" b="1">
                <a:solidFill>
                  <a:schemeClr val="dk1"/>
                </a:solidFill>
              </a:rPr>
              <a:t>(1)</a:t>
            </a:r>
            <a:endParaRPr sz="1100">
              <a:solidFill>
                <a:schemeClr val="dk1"/>
              </a:solidFill>
            </a:endParaRPr>
          </a:p>
          <a:p>
            <a:pPr marL="0" lvl="0" indent="0" algn="l" rtl="0">
              <a:spcBef>
                <a:spcPts val="500"/>
              </a:spcBef>
              <a:spcAft>
                <a:spcPts val="500"/>
              </a:spcAft>
              <a:buNone/>
            </a:pPr>
            <a:r>
              <a:rPr lang="en-GB" sz="1100" b="1">
                <a:solidFill>
                  <a:schemeClr val="dk1"/>
                </a:solidFill>
              </a:rPr>
              <a:t>E</a:t>
            </a:r>
            <a:r>
              <a:rPr lang="en-GB" sz="1100" b="1" baseline="-25000">
                <a:solidFill>
                  <a:schemeClr val="dk1"/>
                </a:solidFill>
              </a:rPr>
              <a:t>w</a:t>
            </a:r>
            <a:r>
              <a:rPr lang="en-GB" sz="1100" b="1">
                <a:solidFill>
                  <a:schemeClr val="dk1"/>
                </a:solidFill>
              </a:rPr>
              <a:t> = Fd</a:t>
            </a:r>
            <a:r>
              <a:rPr lang="en-GB" sz="1100">
                <a:solidFill>
                  <a:schemeClr val="dk1"/>
                </a:solidFill>
              </a:rPr>
              <a:t> (so if F is constant d is greater) </a:t>
            </a:r>
            <a:r>
              <a:rPr lang="en-GB" sz="1100" b="1">
                <a:solidFill>
                  <a:schemeClr val="dk1"/>
                </a:solidFill>
              </a:rPr>
              <a:t>(1)</a:t>
            </a:r>
            <a:endParaRPr sz="1100">
              <a:solidFill>
                <a:schemeClr val="dk1"/>
              </a:solidFill>
            </a:endParaRPr>
          </a:p>
        </p:txBody>
      </p:sp>
      <p:sp>
        <p:nvSpPr>
          <p:cNvPr id="1417" name="Google Shape;1417;p111"/>
          <p:cNvSpPr txBox="1"/>
          <p:nvPr/>
        </p:nvSpPr>
        <p:spPr>
          <a:xfrm>
            <a:off x="222975" y="4439675"/>
            <a:ext cx="3993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Clr>
                <a:schemeClr val="dk1"/>
              </a:buClr>
              <a:buSzPts val="1100"/>
              <a:buFont typeface="Arial"/>
              <a:buNone/>
            </a:pPr>
            <a:r>
              <a:rPr lang="en-GB">
                <a:solidFill>
                  <a:schemeClr val="dk1"/>
                </a:solidFill>
              </a:rPr>
              <a:t>This airport has runways of different lengths to accommodate different sizes of aircraft.</a:t>
            </a:r>
            <a:endParaRPr b="1"/>
          </a:p>
        </p:txBody>
      </p:sp>
      <p:sp>
        <p:nvSpPr>
          <p:cNvPr id="1418" name="Google Shape;1418;p111"/>
          <p:cNvSpPr txBox="1"/>
          <p:nvPr/>
        </p:nvSpPr>
        <p:spPr>
          <a:xfrm>
            <a:off x="311700" y="1172163"/>
            <a:ext cx="45720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a:t>The aircraft arrives at the destination airport. There are three runways, X, Y and Z, available for the aircraft to land on. </a:t>
            </a:r>
            <a:endParaRPr/>
          </a:p>
          <a:p>
            <a:pPr marL="0" lvl="0" indent="0" algn="l" rtl="0">
              <a:spcBef>
                <a:spcPts val="0"/>
              </a:spcBef>
              <a:spcAft>
                <a:spcPts val="0"/>
              </a:spcAft>
              <a:buNone/>
            </a:pPr>
            <a:endParaRPr/>
          </a:p>
          <a:p>
            <a:pPr marL="0" lvl="0" indent="0" algn="l" rtl="0">
              <a:spcBef>
                <a:spcPts val="0"/>
              </a:spcBef>
              <a:spcAft>
                <a:spcPts val="0"/>
              </a:spcAft>
              <a:buNone/>
            </a:pPr>
            <a:r>
              <a:rPr lang="en-GB"/>
              <a:t>The length of each runway is given in the table.</a:t>
            </a:r>
            <a:endParaRPr/>
          </a:p>
        </p:txBody>
      </p:sp>
      <p:sp>
        <p:nvSpPr>
          <p:cNvPr id="1419" name="Google Shape;1419;p111"/>
          <p:cNvSpPr txBox="1"/>
          <p:nvPr/>
        </p:nvSpPr>
        <p:spPr>
          <a:xfrm>
            <a:off x="0" y="0"/>
            <a:ext cx="4695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chemeClr val="hlink"/>
                </a:solidFill>
                <a:uFill>
                  <a:noFill/>
                </a:uFill>
                <a:hlinkClick r:id="rId3" action="ppaction://hlinksldjump"/>
              </a:rPr>
              <a:t>←</a:t>
            </a:r>
            <a:endParaRPr sz="1800">
              <a:solidFill>
                <a:schemeClr val="dk2"/>
              </a:solidFill>
            </a:endParaRPr>
          </a:p>
        </p:txBody>
      </p:sp>
      <p:sp>
        <p:nvSpPr>
          <p:cNvPr id="1420" name="Google Shape;1420;p111"/>
          <p:cNvSpPr/>
          <p:nvPr/>
        </p:nvSpPr>
        <p:spPr>
          <a:xfrm>
            <a:off x="5380575" y="3218975"/>
            <a:ext cx="3631500" cy="1836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b="1"/>
              <a:t>Calculation:</a:t>
            </a:r>
            <a:endParaRPr b="1"/>
          </a:p>
          <a:p>
            <a:pPr marL="457200" lvl="0" indent="-317500" algn="l" rtl="0">
              <a:spcBef>
                <a:spcPts val="0"/>
              </a:spcBef>
              <a:spcAft>
                <a:spcPts val="1000"/>
              </a:spcAft>
              <a:buSzPts val="1400"/>
              <a:buChar char="●"/>
            </a:pPr>
            <a:r>
              <a:rPr lang="en-GB"/>
              <a:t>Which runways could the aircraft safely land on, if the graph on the left shows the speed of the aircraft during landing, from the moment the wheels touchdown?</a:t>
            </a:r>
            <a:endParaRPr/>
          </a:p>
        </p:txBody>
      </p:sp>
      <p:sp>
        <p:nvSpPr>
          <p:cNvPr id="1421" name="Google Shape;1421;p111"/>
          <p:cNvSpPr txBox="1"/>
          <p:nvPr/>
        </p:nvSpPr>
        <p:spPr>
          <a:xfrm>
            <a:off x="5895700" y="4637450"/>
            <a:ext cx="3000000" cy="252000"/>
          </a:xfrm>
          <a:prstGeom prst="rect">
            <a:avLst/>
          </a:prstGeom>
          <a:solidFill>
            <a:srgbClr val="C9DAF8"/>
          </a:solidFill>
          <a:ln>
            <a:noFill/>
          </a:ln>
        </p:spPr>
        <p:txBody>
          <a:bodyPr spcFirstLastPara="1" wrap="square" lIns="0" tIns="0" rIns="0" bIns="36000" anchor="t" anchorCtr="0">
            <a:spAutoFit/>
          </a:bodyPr>
          <a:lstStyle/>
          <a:p>
            <a:pPr marL="0" lvl="0" indent="0" algn="ctr" rtl="0">
              <a:spcBef>
                <a:spcPts val="0"/>
              </a:spcBef>
              <a:spcAft>
                <a:spcPts val="0"/>
              </a:spcAft>
              <a:buNone/>
            </a:pPr>
            <a:r>
              <a:rPr lang="en-GB" b="1"/>
              <a:t>s = 2350 m so all runways!</a:t>
            </a:r>
            <a:endParaRPr b="1" baseline="30000"/>
          </a:p>
        </p:txBody>
      </p:sp>
      <p:sp>
        <p:nvSpPr>
          <p:cNvPr id="1422" name="Google Shape;1422;p111"/>
          <p:cNvSpPr txBox="1"/>
          <p:nvPr/>
        </p:nvSpPr>
        <p:spPr>
          <a:xfrm>
            <a:off x="382900" y="60425"/>
            <a:ext cx="21282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Dynamics (explanation questions)</a:t>
            </a:r>
            <a:endParaRPr sz="1000" i="1">
              <a:solidFill>
                <a:schemeClr val="dk1"/>
              </a:solidFill>
            </a:endParaRPr>
          </a:p>
        </p:txBody>
      </p:sp>
      <p:pic>
        <p:nvPicPr>
          <p:cNvPr id="1423" name="Google Shape;1423;p111"/>
          <p:cNvPicPr preferRelativeResize="0"/>
          <p:nvPr/>
        </p:nvPicPr>
        <p:blipFill>
          <a:blip r:embed="rId4">
            <a:alphaModFix/>
          </a:blip>
          <a:stretch>
            <a:fillRect/>
          </a:stretch>
        </p:blipFill>
        <p:spPr>
          <a:xfrm>
            <a:off x="222975" y="2900263"/>
            <a:ext cx="2019000" cy="1340275"/>
          </a:xfrm>
          <a:prstGeom prst="rect">
            <a:avLst/>
          </a:prstGeom>
          <a:noFill/>
          <a:ln>
            <a:noFill/>
          </a:ln>
        </p:spPr>
      </p:pic>
      <p:pic>
        <p:nvPicPr>
          <p:cNvPr id="1424" name="Google Shape;1424;p111"/>
          <p:cNvPicPr preferRelativeResize="0"/>
          <p:nvPr/>
        </p:nvPicPr>
        <p:blipFill>
          <a:blip r:embed="rId5">
            <a:alphaModFix/>
          </a:blip>
          <a:stretch>
            <a:fillRect/>
          </a:stretch>
        </p:blipFill>
        <p:spPr>
          <a:xfrm>
            <a:off x="1946775" y="2357700"/>
            <a:ext cx="3258299" cy="2148951"/>
          </a:xfrm>
          <a:prstGeom prst="rect">
            <a:avLst/>
          </a:prstGeom>
          <a:noFill/>
          <a:ln>
            <a:noFill/>
          </a:ln>
        </p:spPr>
      </p:pic>
      <p:sp>
        <p:nvSpPr>
          <p:cNvPr id="1425" name="Google Shape;1425;p111"/>
          <p:cNvSpPr txBox="1"/>
          <p:nvPr/>
        </p:nvSpPr>
        <p:spPr>
          <a:xfrm>
            <a:off x="3072000" y="30600"/>
            <a:ext cx="3000000" cy="338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000" u="sng">
                <a:solidFill>
                  <a:schemeClr val="hlink"/>
                </a:solidFill>
                <a:hlinkClick r:id="rId6" action="ppaction://hlinksldjump"/>
              </a:rPr>
              <a:t>Relationship sheet</a:t>
            </a:r>
            <a:endParaRPr sz="1000" u="sng">
              <a:solidFill>
                <a:schemeClr val="hlink"/>
              </a:solidFill>
            </a:endParaRPr>
          </a:p>
        </p:txBody>
      </p:sp>
      <p:sp>
        <p:nvSpPr>
          <p:cNvPr id="1426" name="Google Shape;1426;p111"/>
          <p:cNvSpPr txBox="1"/>
          <p:nvPr/>
        </p:nvSpPr>
        <p:spPr>
          <a:xfrm>
            <a:off x="5380575" y="1172175"/>
            <a:ext cx="3631500" cy="615600"/>
          </a:xfrm>
          <a:prstGeom prst="rect">
            <a:avLst/>
          </a:prstGeom>
          <a:solidFill>
            <a:srgbClr val="EAD1DC"/>
          </a:solid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GB">
                <a:solidFill>
                  <a:schemeClr val="dk1"/>
                </a:solidFill>
              </a:rPr>
              <a:t>Explain why larger aircraft require a longer runway to land safely. </a:t>
            </a:r>
            <a:r>
              <a:rPr lang="en-GB" b="1">
                <a:solidFill>
                  <a:schemeClr val="dk1"/>
                </a:solidFill>
              </a:rPr>
              <a:t>(2)</a:t>
            </a:r>
            <a:endParaRPr/>
          </a:p>
        </p:txBody>
      </p:sp>
      <p:pic>
        <p:nvPicPr>
          <p:cNvPr id="1427" name="Google Shape;1427;p111">
            <a:hlinkClick r:id="rId7"/>
          </p:cNvPr>
          <p:cNvPicPr preferRelativeResize="0"/>
          <p:nvPr/>
        </p:nvPicPr>
        <p:blipFill>
          <a:blip r:embed="rId8">
            <a:alphaModFix/>
          </a:blip>
          <a:stretch>
            <a:fillRect/>
          </a:stretch>
        </p:blipFill>
        <p:spPr>
          <a:xfrm>
            <a:off x="8472849" y="111650"/>
            <a:ext cx="539224" cy="4175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28986</Words>
  <Application>Microsoft Office PowerPoint</Application>
  <PresentationFormat>On-screen Show (16:9)</PresentationFormat>
  <Paragraphs>3570</Paragraphs>
  <Slides>243</Slides>
  <Notes>243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243</vt:i4>
      </vt:variant>
    </vt:vector>
  </HeadingPairs>
  <TitlesOfParts>
    <vt:vector size="248" baseType="lpstr">
      <vt:lpstr>Cambria</vt:lpstr>
      <vt:lpstr>Trebuchet MS</vt:lpstr>
      <vt:lpstr>Nunito</vt:lpstr>
      <vt:lpstr>Arial</vt:lpstr>
      <vt:lpstr>Simple Light</vt:lpstr>
      <vt:lpstr>N5 Physics Revision</vt:lpstr>
      <vt:lpstr>Descriptions of Experiments</vt:lpstr>
      <vt:lpstr>N5 Physics Revision</vt:lpstr>
      <vt:lpstr>Explanation Questions topic selection</vt:lpstr>
      <vt:lpstr>Common Explanation Questions</vt:lpstr>
      <vt:lpstr>Common Explanation Questions</vt:lpstr>
      <vt:lpstr>Common Explanation Questions</vt:lpstr>
      <vt:lpstr>Common Explanation Questions</vt:lpstr>
      <vt:lpstr>Common Explanation Questions</vt:lpstr>
      <vt:lpstr>Common Explanation Questions</vt:lpstr>
      <vt:lpstr>N5 Physics Revision</vt:lpstr>
      <vt:lpstr>Open Ended Questions</vt:lpstr>
      <vt:lpstr>N5 Physics Revision</vt:lpstr>
      <vt:lpstr>Graph drawing</vt:lpstr>
      <vt:lpstr>N5 Physics Revision</vt:lpstr>
      <vt:lpstr>Unfamiliar Physics</vt:lpstr>
      <vt:lpstr>N5 Physics Revision</vt:lpstr>
      <vt:lpstr>Drawing questions </vt:lpstr>
      <vt:lpstr>N5 Physics Revision</vt:lpstr>
      <vt:lpstr>Dynamics </vt:lpstr>
      <vt:lpstr>Electricity </vt:lpstr>
      <vt:lpstr>Electricity </vt:lpstr>
      <vt:lpstr>Radioactivity </vt:lpstr>
      <vt:lpstr>Radioactivity </vt:lpstr>
      <vt:lpstr>Radioactivity </vt:lpstr>
      <vt:lpstr>Properties of matter  </vt:lpstr>
      <vt:lpstr>Properties of matter  </vt:lpstr>
      <vt:lpstr>Properties of matter </vt:lpstr>
      <vt:lpstr>Space </vt:lpstr>
      <vt:lpstr>Space </vt:lpstr>
      <vt:lpstr>Space </vt:lpstr>
      <vt:lpstr>Space </vt:lpstr>
      <vt:lpstr>Space </vt:lpstr>
      <vt:lpstr>Space </vt:lpstr>
      <vt:lpstr>Space </vt:lpstr>
      <vt:lpstr>Space </vt:lpstr>
      <vt:lpstr>Space </vt:lpstr>
      <vt:lpstr>Waves </vt:lpstr>
      <vt:lpstr>Waves </vt:lpstr>
      <vt:lpstr>Waves </vt:lpstr>
      <vt:lpstr>N5 Physics Revision</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Description of experiments </vt:lpstr>
      <vt:lpstr>N5 Physics Revision</vt:lpstr>
      <vt:lpstr>PowerPoint Presentation</vt:lpstr>
      <vt:lpstr>N5 Physics Revision</vt:lpstr>
      <vt:lpstr>NPN and MOSFET (transistors) </vt:lpstr>
      <vt:lpstr>NPN and MOSFET (transistors) </vt:lpstr>
      <vt:lpstr>NPN and MOSFET (transistors) </vt:lpstr>
      <vt:lpstr>NPN and MOSFET (transistors) </vt:lpstr>
      <vt:lpstr>NPN and MOSFET (transistors) </vt:lpstr>
      <vt:lpstr>NPN and MOSFET (transistors) </vt:lpstr>
      <vt:lpstr>NPN and MOSFET (transistors) </vt:lpstr>
      <vt:lpstr>N5 Physics Revision</vt:lpstr>
      <vt:lpstr>PowerPoint Presentation</vt:lpstr>
      <vt:lpstr>Distance and displacement </vt:lpstr>
      <vt:lpstr>Distance and displacement </vt:lpstr>
      <vt:lpstr>Free body diagrams and Newton’s Laws </vt:lpstr>
      <vt:lpstr>Free body diagrams and Newton’s Laws </vt:lpstr>
      <vt:lpstr>Free body diagrams and Newton’s Laws </vt:lpstr>
      <vt:lpstr>Free body diagrams and Newton’s Laws </vt:lpstr>
      <vt:lpstr>Free body diagrams and Newton’s Laws </vt:lpstr>
      <vt:lpstr>Free body diagrams and Newton’s Laws </vt:lpstr>
      <vt:lpstr>Free body diagrams and Newton’s Laws </vt:lpstr>
      <vt:lpstr>Free body diagrams and Newton’s Laws </vt:lpstr>
      <vt:lpstr>Free body diagrams and Newton’s Laws </vt:lpstr>
      <vt:lpstr>Free body diagrams and Newton’s Laws </vt:lpstr>
      <vt:lpstr>Energy loses (energy conservation)   </vt:lpstr>
      <vt:lpstr>Energy loses (energy conservation)   </vt:lpstr>
      <vt:lpstr>Energy loses (energy conservation)   </vt:lpstr>
      <vt:lpstr>Energy loses (energy conservation)   </vt:lpstr>
      <vt:lpstr>Projectile motion   </vt:lpstr>
      <vt:lpstr>Projectile motion   </vt:lpstr>
      <vt:lpstr>Projectile motion   </vt:lpstr>
      <vt:lpstr>Projectile motion   </vt:lpstr>
      <vt:lpstr>Projectile motion   </vt:lpstr>
      <vt:lpstr>N5 Physics Revision</vt:lpstr>
      <vt:lpstr>PowerPoint Presentation</vt:lpstr>
      <vt:lpstr>Switches</vt:lpstr>
      <vt:lpstr>Switches</vt:lpstr>
      <vt:lpstr>AC/DC</vt:lpstr>
      <vt:lpstr>AC/DC</vt:lpstr>
      <vt:lpstr>Electrical power</vt:lpstr>
      <vt:lpstr>Electrical power</vt:lpstr>
      <vt:lpstr>Resistors</vt:lpstr>
      <vt:lpstr>Electrical power</vt:lpstr>
      <vt:lpstr>Resistors</vt:lpstr>
      <vt:lpstr>Switches</vt:lpstr>
      <vt:lpstr>Resistors</vt:lpstr>
      <vt:lpstr>Resistors</vt:lpstr>
      <vt:lpstr>Switches</vt:lpstr>
      <vt:lpstr>N5 Physics Revision</vt:lpstr>
      <vt:lpstr>PowerPoint Presentation</vt:lpstr>
      <vt:lpstr>Nature of radiation…</vt:lpstr>
      <vt:lpstr>Nature of radiation…</vt:lpstr>
      <vt:lpstr>Nature of radiation…</vt:lpstr>
      <vt:lpstr>Nature of radiation…</vt:lpstr>
      <vt:lpstr>Nature of radiation…</vt:lpstr>
      <vt:lpstr>Nature of radiation…</vt:lpstr>
      <vt:lpstr>Half life</vt:lpstr>
      <vt:lpstr>Half life</vt:lpstr>
      <vt:lpstr>Fission and fusion</vt:lpstr>
      <vt:lpstr>Fission and fusion</vt:lpstr>
      <vt:lpstr>Fission and fusion</vt:lpstr>
      <vt:lpstr>Fission and fusion</vt:lpstr>
      <vt:lpstr>Fission and fusion</vt:lpstr>
      <vt:lpstr>N5 Physics Revision</vt:lpstr>
      <vt:lpstr>PowerPoint Presentation</vt:lpstr>
      <vt:lpstr>Specific heat capacity and latent heat </vt:lpstr>
      <vt:lpstr>Specific heat capacity and latent heat </vt:lpstr>
      <vt:lpstr>Specific heat capacity and latent heat </vt:lpstr>
      <vt:lpstr>Specific heat capacity and latent heat </vt:lpstr>
      <vt:lpstr>Specific heat capacity and latent heat </vt:lpstr>
      <vt:lpstr>Specific heat capacity and latent heat </vt:lpstr>
      <vt:lpstr>Specific heat capacity and latent heat </vt:lpstr>
      <vt:lpstr>Specific heat capacity and latent heat </vt:lpstr>
      <vt:lpstr>Gas laws and the kinetic model</vt:lpstr>
      <vt:lpstr>Gas laws and the kinetic model</vt:lpstr>
      <vt:lpstr>Gas laws and the kinetic model</vt:lpstr>
      <vt:lpstr>Gas laws and the kinetic model</vt:lpstr>
      <vt:lpstr>Gas laws and the kinetic model</vt:lpstr>
      <vt:lpstr>Gas laws and the kinetic model</vt:lpstr>
      <vt:lpstr>Gas laws and the kinetic model</vt:lpstr>
      <vt:lpstr>Gas laws and the kinetic model</vt:lpstr>
      <vt:lpstr>Gas laws and the kinetic model  </vt:lpstr>
      <vt:lpstr>N5 Physics Revision</vt:lpstr>
      <vt:lpstr>PowerPoint Presentation</vt:lpstr>
      <vt:lpstr>Wave parameters &amp; behaviours  </vt:lpstr>
      <vt:lpstr>Diffraction</vt:lpstr>
      <vt:lpstr>Refraction</vt:lpstr>
      <vt:lpstr>Wave parameters &amp; behaviours  </vt:lpstr>
      <vt:lpstr>Refraction</vt:lpstr>
      <vt:lpstr>Wave parameters and behaviours</vt:lpstr>
      <vt:lpstr>Diffraction</vt:lpstr>
      <vt:lpstr>Refraction</vt:lpstr>
      <vt:lpstr>Wave parameters and behaviours</vt:lpstr>
      <vt:lpstr>N5 Physics Revision</vt:lpstr>
      <vt:lpstr>PowerPoint Presentation</vt:lpstr>
      <vt:lpstr>Space and Cosmology</vt:lpstr>
      <vt:lpstr>Space and Cosmology</vt:lpstr>
      <vt:lpstr>Space and Cosmology</vt:lpstr>
      <vt:lpstr>Space and Cosmology</vt:lpstr>
      <vt:lpstr>Space and Cosmology</vt:lpstr>
      <vt:lpstr>Space and Cosmology</vt:lpstr>
      <vt:lpstr>Space and Cosmology</vt:lpstr>
      <vt:lpstr>Space and Cosmology</vt:lpstr>
      <vt:lpstr>Space and Cosmology</vt:lpstr>
      <vt:lpstr>Space and Cosmology</vt:lpstr>
      <vt:lpstr>Space and Cosmology</vt:lpstr>
      <vt:lpstr>Space and Cosmology</vt:lpstr>
      <vt:lpstr>Space and Cosmology</vt:lpstr>
      <vt:lpstr>Space and Cosmology</vt:lpstr>
      <vt:lpstr>N5 Physics Revision</vt:lpstr>
      <vt:lpstr>Gas laws graphing </vt:lpstr>
      <vt:lpstr>Gas laws graphing </vt:lpstr>
      <vt:lpstr>Half life graphing </vt:lpstr>
      <vt:lpstr>Half life graphing </vt:lpstr>
      <vt:lpstr>Conservation of energy graphing </vt:lpstr>
      <vt:lpstr>Conservation of energy graphing  </vt:lpstr>
      <vt:lpstr>Electricity graphing </vt:lpstr>
      <vt:lpstr>Electricity graphing </vt:lpstr>
      <vt:lpstr>Waves graphing </vt:lpstr>
      <vt:lpstr>Waves graphing </vt:lpstr>
      <vt:lpstr>Projectile motion graphing </vt:lpstr>
      <vt:lpstr>Projectile motion graphing </vt:lpstr>
      <vt:lpstr>Electricity graphing </vt:lpstr>
      <vt:lpstr>Electricity graphing </vt:lpstr>
      <vt:lpstr>Electricity graphing </vt:lpstr>
      <vt:lpstr>Electricity graphing </vt:lpstr>
      <vt:lpstr>N5 Physics Revision</vt:lpstr>
      <vt:lpstr>Dynamics </vt:lpstr>
      <vt:lpstr>Dynamics </vt:lpstr>
      <vt:lpstr>Dynamics </vt:lpstr>
      <vt:lpstr>Dynamics </vt:lpstr>
      <vt:lpstr>Properties of matter </vt:lpstr>
      <vt:lpstr>Properties of matter </vt:lpstr>
      <vt:lpstr>Space and Cosmology </vt:lpstr>
      <vt:lpstr>Waves </vt:lpstr>
      <vt:lpstr>N5 Physics Revision</vt:lpstr>
      <vt:lpstr>Normals and angles </vt:lpstr>
      <vt:lpstr>Normals and angles </vt:lpstr>
      <vt:lpstr>Refraction in prism </vt:lpstr>
      <vt:lpstr>Refraction in semicircular glass block </vt:lpstr>
      <vt:lpstr>Refraction in semicircular glass block </vt:lpstr>
      <vt:lpstr>Normals and angles </vt:lpstr>
      <vt:lpstr>Diffraction </vt:lpstr>
      <vt:lpstr>Diffraction </vt:lpstr>
      <vt:lpstr>Diffraction </vt:lpstr>
      <vt:lpstr>Diffraction </vt:lpstr>
      <vt:lpstr>Properties of matter (pV graph) </vt:lpstr>
      <vt:lpstr>Properties of matter (pV graph) </vt:lpstr>
      <vt:lpstr>Circuit diagrams </vt:lpstr>
      <vt:lpstr>Circuit diagrams </vt:lpstr>
      <vt:lpstr>Transistor circuit with LED </vt:lpstr>
      <vt:lpstr>Voltage-current graph </vt:lpstr>
      <vt:lpstr>Velocity-time graph </vt:lpstr>
      <vt:lpstr>Velocity-time graph </vt:lpstr>
      <vt:lpstr>Free body diagrams </vt:lpstr>
      <vt:lpstr>Free body diagrams </vt:lpstr>
      <vt:lpstr>Free body diagrams </vt:lpstr>
      <vt:lpstr>Free body diagrams </vt:lpstr>
      <vt:lpstr>Projectiles </vt:lpstr>
      <vt:lpstr>Projectiles </vt:lpstr>
      <vt:lpstr>Projectiles </vt:lpstr>
      <vt:lpstr>Projectiles </vt:lpstr>
      <vt:lpstr>N5 Physics Revision</vt:lpstr>
      <vt:lpstr>PowerPoint Presentation</vt:lpstr>
      <vt:lpstr>N5 Physics Revision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Jennie Hargreaves</cp:lastModifiedBy>
  <cp:revision>1</cp:revision>
  <dcterms:modified xsi:type="dcterms:W3CDTF">2025-04-23T17:19:21Z</dcterms:modified>
</cp:coreProperties>
</file>