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74" r:id="rId6"/>
    <p:sldId id="266" r:id="rId7"/>
    <p:sldId id="280" r:id="rId8"/>
    <p:sldId id="276" r:id="rId9"/>
    <p:sldId id="257" r:id="rId10"/>
    <p:sldId id="258" r:id="rId11"/>
    <p:sldId id="259" r:id="rId12"/>
    <p:sldId id="263" r:id="rId13"/>
    <p:sldId id="260" r:id="rId14"/>
    <p:sldId id="271" r:id="rId15"/>
    <p:sldId id="261" r:id="rId16"/>
    <p:sldId id="265" r:id="rId17"/>
    <p:sldId id="264" r:id="rId18"/>
    <p:sldId id="275" r:id="rId19"/>
    <p:sldId id="278" r:id="rId20"/>
    <p:sldId id="279" r:id="rId21"/>
    <p:sldId id="267" r:id="rId22"/>
    <p:sldId id="268" r:id="rId23"/>
    <p:sldId id="269" r:id="rId24"/>
    <p:sldId id="277" r:id="rId25"/>
  </p:sldIdLst>
  <p:sldSz cx="12192000" cy="6858000"/>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79053" autoAdjust="0"/>
  </p:normalViewPr>
  <p:slideViewPr>
    <p:cSldViewPr snapToGrid="0">
      <p:cViewPr varScale="1">
        <p:scale>
          <a:sx n="72" d="100"/>
          <a:sy n="72" d="100"/>
        </p:scale>
        <p:origin x="89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8EA0AEE3-8008-4A01-A2EB-BFCD537971E8}"/>
    <pc:docChg chg="modSld modShowInfo">
      <pc:chgData name="Mrs Hargreaves" userId="16d29ebe-5fd1-4f7c-a551-c4871f6cfdc9" providerId="ADAL" clId="{8EA0AEE3-8008-4A01-A2EB-BFCD537971E8}" dt="2020-08-13T17:27:22.580" v="8" actId="20577"/>
      <pc:docMkLst>
        <pc:docMk/>
      </pc:docMkLst>
      <pc:sldChg chg="modSp mod">
        <pc:chgData name="Mrs Hargreaves" userId="16d29ebe-5fd1-4f7c-a551-c4871f6cfdc9" providerId="ADAL" clId="{8EA0AEE3-8008-4A01-A2EB-BFCD537971E8}" dt="2020-08-13T17:27:22.580" v="8" actId="20577"/>
        <pc:sldMkLst>
          <pc:docMk/>
          <pc:sldMk cId="1530143246" sldId="280"/>
        </pc:sldMkLst>
        <pc:spChg chg="mod">
          <ac:chgData name="Mrs Hargreaves" userId="16d29ebe-5fd1-4f7c-a551-c4871f6cfdc9" providerId="ADAL" clId="{8EA0AEE3-8008-4A01-A2EB-BFCD537971E8}" dt="2020-08-13T17:27:22.580" v="8" actId="20577"/>
          <ac:spMkLst>
            <pc:docMk/>
            <pc:sldMk cId="1530143246" sldId="280"/>
            <ac:spMk id="2" creationId="{5CBCB875-A05B-41B8-BFC4-E3141703601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N5%20Physics/LEARNING%20OUTCOMES/Learning%20Outcomes%20Answer/Half%20life%20exampl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AH/Project/pendulum%20for%20creating%20tables%20and%20grap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AH/Project/pendulum%20for%20creating%20tables%20and%20graph.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AH/Project/pendulum%20for%20creating%20tables%20and%20graph.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rgbClr val="FF0000"/>
                </a:solidFill>
                <a:latin typeface="Trebuchet MS" panose="020B0603020202020204" pitchFamily="34" charset="0"/>
              </a:rPr>
              <a:t>Finding the Half Life of the Source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Sheet1!$A$17</c:f>
              <c:strCache>
                <c:ptCount val="1"/>
                <c:pt idx="0">
                  <c:v> Corrected count rate</c:v>
                </c:pt>
              </c:strCache>
            </c:strRef>
          </c:tx>
          <c:spPr>
            <a:ln w="25400" cap="rnd">
              <a:noFill/>
              <a:round/>
            </a:ln>
            <a:effectLst/>
          </c:spPr>
          <c:marker>
            <c:symbol val="x"/>
            <c:size val="5"/>
            <c:spPr>
              <a:noFill/>
              <a:ln w="9525">
                <a:solidFill>
                  <a:srgbClr val="FF0000"/>
                </a:solidFill>
              </a:ln>
              <a:effectLst/>
            </c:spPr>
          </c:marker>
          <c:trendline>
            <c:spPr>
              <a:ln w="41275"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power"/>
            <c:dispRSqr val="0"/>
            <c:dispEq val="1"/>
            <c:trendlineLbl>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trendline>
            <c:spPr>
              <a:ln w="12700" cap="rnd">
                <a:solidFill>
                  <a:srgbClr val="FF0000"/>
                </a:solidFill>
                <a:prstDash val="solid"/>
              </a:ln>
              <a:effectLst/>
            </c:spPr>
            <c:trendlineType val="exp"/>
            <c:dispRSqr val="0"/>
            <c:dispEq val="0"/>
          </c:trendline>
          <c:xVal>
            <c:numRef>
              <c:f>Sheet1!$B$16:$H$16</c:f>
              <c:numCache>
                <c:formatCode>General</c:formatCode>
                <c:ptCount val="7"/>
                <c:pt idx="0">
                  <c:v>0</c:v>
                </c:pt>
                <c:pt idx="1">
                  <c:v>2</c:v>
                </c:pt>
                <c:pt idx="2">
                  <c:v>4</c:v>
                </c:pt>
                <c:pt idx="3">
                  <c:v>6</c:v>
                </c:pt>
                <c:pt idx="4">
                  <c:v>8</c:v>
                </c:pt>
                <c:pt idx="5">
                  <c:v>10</c:v>
                </c:pt>
                <c:pt idx="6">
                  <c:v>12</c:v>
                </c:pt>
              </c:numCache>
            </c:numRef>
          </c:xVal>
          <c:yVal>
            <c:numRef>
              <c:f>Sheet1!$B$17:$H$17</c:f>
              <c:numCache>
                <c:formatCode>General</c:formatCode>
                <c:ptCount val="7"/>
                <c:pt idx="0">
                  <c:v>168</c:v>
                </c:pt>
                <c:pt idx="1">
                  <c:v>120</c:v>
                </c:pt>
                <c:pt idx="2">
                  <c:v>84</c:v>
                </c:pt>
                <c:pt idx="3">
                  <c:v>60</c:v>
                </c:pt>
                <c:pt idx="4">
                  <c:v>42</c:v>
                </c:pt>
                <c:pt idx="5">
                  <c:v>30</c:v>
                </c:pt>
                <c:pt idx="6">
                  <c:v>21</c:v>
                </c:pt>
              </c:numCache>
            </c:numRef>
          </c:yVal>
          <c:smooth val="0"/>
          <c:extLst>
            <c:ext xmlns:c16="http://schemas.microsoft.com/office/drawing/2014/chart" uri="{C3380CC4-5D6E-409C-BE32-E72D297353CC}">
              <c16:uniqueId val="{00000001-A27A-4F4C-AD18-F62C38F5BED8}"/>
            </c:ext>
          </c:extLst>
        </c:ser>
        <c:dLbls>
          <c:showLegendKey val="0"/>
          <c:showVal val="0"/>
          <c:showCatName val="0"/>
          <c:showSerName val="0"/>
          <c:showPercent val="0"/>
          <c:showBubbleSize val="0"/>
        </c:dLbls>
        <c:axId val="472416208"/>
        <c:axId val="473269392"/>
      </c:scatterChart>
      <c:valAx>
        <c:axId val="472416208"/>
        <c:scaling>
          <c:orientation val="minMax"/>
          <c:max val="13"/>
        </c:scaling>
        <c:delete val="0"/>
        <c:axPos val="b"/>
        <c:majorGridlines>
          <c:spPr>
            <a:ln w="9525" cap="flat" cmpd="sng" algn="ctr">
              <a:solidFill>
                <a:schemeClr val="bg1">
                  <a:lumMod val="50000"/>
                </a:schemeClr>
              </a:solidFill>
              <a:round/>
            </a:ln>
            <a:effectLst/>
          </c:spPr>
        </c:majorGridlines>
        <c:minorGridlines>
          <c:spPr>
            <a:ln w="9525" cap="flat" cmpd="sng" algn="ctr">
              <a:solidFill>
                <a:schemeClr val="bg1">
                  <a:lumMod val="65000"/>
                </a:schemeClr>
              </a:solidFill>
              <a:round/>
            </a:ln>
            <a:effectLst/>
          </c:spPr>
        </c:minorGridlines>
        <c:title>
          <c:tx>
            <c:rich>
              <a:bodyPr rot="0" spcFirstLastPara="1" vertOverflow="ellipsis" vert="horz" wrap="square" anchor="ctr" anchorCtr="1"/>
              <a:lstStyle/>
              <a:p>
                <a:pPr>
                  <a:defRPr sz="1200" b="1" i="0" u="none" strike="noStrike" kern="1200" baseline="0">
                    <a:solidFill>
                      <a:srgbClr val="FF0000"/>
                    </a:solidFill>
                    <a:latin typeface="Trebuchet MS" panose="020B0603020202020204" pitchFamily="34" charset="0"/>
                    <a:ea typeface="+mn-ea"/>
                    <a:cs typeface="+mn-cs"/>
                  </a:defRPr>
                </a:pPr>
                <a:r>
                  <a:rPr lang="en-US" sz="1200" b="1">
                    <a:solidFill>
                      <a:srgbClr val="FF0000"/>
                    </a:solidFill>
                    <a:latin typeface="Trebuchet MS" panose="020B0603020202020204" pitchFamily="34" charset="0"/>
                  </a:rPr>
                  <a:t>Time (mins)</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FF0000"/>
                  </a:solidFill>
                  <a:latin typeface="Trebuchet MS" panose="020B0603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rgbClr val="FF0000"/>
                </a:solidFill>
                <a:latin typeface="Trebuchet MS" panose="020B0603020202020204" pitchFamily="34" charset="0"/>
                <a:ea typeface="+mn-ea"/>
                <a:cs typeface="+mn-cs"/>
              </a:defRPr>
            </a:pPr>
            <a:endParaRPr lang="en-US"/>
          </a:p>
        </c:txPr>
        <c:crossAx val="473269392"/>
        <c:crosses val="autoZero"/>
        <c:crossBetween val="midCat"/>
        <c:majorUnit val="1"/>
        <c:minorUnit val="0.2"/>
      </c:valAx>
      <c:valAx>
        <c:axId val="473269392"/>
        <c:scaling>
          <c:orientation val="minMax"/>
        </c:scaling>
        <c:delete val="0"/>
        <c:axPos val="l"/>
        <c:majorGridlines>
          <c:spPr>
            <a:ln w="9525" cap="flat" cmpd="sng" algn="ctr">
              <a:solidFill>
                <a:schemeClr val="bg1">
                  <a:lumMod val="50000"/>
                </a:schemeClr>
              </a:solidFill>
              <a:round/>
            </a:ln>
            <a:effectLst/>
          </c:spPr>
        </c:majorGridlines>
        <c:minorGridlines>
          <c:spPr>
            <a:ln w="9525" cap="flat" cmpd="sng" algn="ctr">
              <a:solidFill>
                <a:schemeClr val="bg1">
                  <a:lumMod val="65000"/>
                </a:schemeClr>
              </a:solidFill>
              <a:round/>
            </a:ln>
            <a:effectLst/>
          </c:spPr>
        </c:minorGridlines>
        <c:title>
          <c:tx>
            <c:rich>
              <a:bodyPr rot="-5400000" spcFirstLastPara="1" vertOverflow="ellipsis" vert="horz" wrap="square" anchor="ctr" anchorCtr="1"/>
              <a:lstStyle/>
              <a:p>
                <a:pPr>
                  <a:defRPr sz="1200" b="1" i="0" u="none" strike="noStrike" kern="1200" baseline="0">
                    <a:solidFill>
                      <a:srgbClr val="FF0000"/>
                    </a:solidFill>
                    <a:latin typeface="Trebuchet MS" panose="020B0603020202020204" pitchFamily="34" charset="0"/>
                    <a:ea typeface="+mn-ea"/>
                    <a:cs typeface="+mn-cs"/>
                  </a:defRPr>
                </a:pPr>
                <a:r>
                  <a:rPr lang="en-US" sz="1200" b="1">
                    <a:solidFill>
                      <a:srgbClr val="FF0000"/>
                    </a:solidFill>
                    <a:latin typeface="Trebuchet MS" panose="020B0603020202020204" pitchFamily="34" charset="0"/>
                  </a:rPr>
                  <a:t>Count Rate (cpm)</a:t>
                </a:r>
              </a:p>
            </c:rich>
          </c:tx>
          <c:overlay val="0"/>
          <c:spPr>
            <a:noFill/>
            <a:ln>
              <a:noFill/>
            </a:ln>
            <a:effectLst/>
          </c:spPr>
          <c:txPr>
            <a:bodyPr rot="-5400000" spcFirstLastPara="1" vertOverflow="ellipsis" vert="horz" wrap="square" anchor="ctr" anchorCtr="1"/>
            <a:lstStyle/>
            <a:p>
              <a:pPr>
                <a:defRPr sz="1200" b="1" i="0" u="none" strike="noStrike" kern="1200" baseline="0">
                  <a:solidFill>
                    <a:srgbClr val="FF0000"/>
                  </a:solidFill>
                  <a:latin typeface="Trebuchet MS" panose="020B0603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rgbClr val="FF0000"/>
                </a:solidFill>
                <a:latin typeface="Trebuchet MS" panose="020B0603020202020204" pitchFamily="34" charset="0"/>
                <a:ea typeface="+mn-ea"/>
                <a:cs typeface="+mn-cs"/>
              </a:defRPr>
            </a:pPr>
            <a:endParaRPr lang="en-US"/>
          </a:p>
        </c:txPr>
        <c:crossAx val="472416208"/>
        <c:crosses val="autoZero"/>
        <c:crossBetween val="midCat"/>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Sheet2!$A$11:$B$11</c:f>
              <c:strCache>
                <c:ptCount val="2"/>
                <c:pt idx="0">
                  <c:v>T</c:v>
                </c:pt>
                <c:pt idx="1">
                  <c:v>(s)</c:v>
                </c:pt>
              </c:strCache>
            </c:strRef>
          </c:tx>
          <c:spPr>
            <a:ln w="19050" cap="rnd">
              <a:noFill/>
              <a:round/>
            </a:ln>
            <a:effectLst/>
          </c:spPr>
          <c:marker>
            <c:symbol val="x"/>
            <c:size val="5"/>
            <c:spPr>
              <a:noFill/>
              <a:ln w="12700">
                <a:solidFill>
                  <a:schemeClr val="accent1"/>
                </a:solidFill>
              </a:ln>
              <a:effectLst/>
            </c:spPr>
          </c:marker>
          <c:xVal>
            <c:numRef>
              <c:f>Sheet2!$C$1:$L$1</c:f>
              <c:numCache>
                <c:formatCode>0.000</c:formatCode>
                <c:ptCount val="10"/>
                <c:pt idx="0">
                  <c:v>0.25</c:v>
                </c:pt>
                <c:pt idx="1">
                  <c:v>0.5</c:v>
                </c:pt>
                <c:pt idx="2">
                  <c:v>0.75</c:v>
                </c:pt>
                <c:pt idx="3">
                  <c:v>1</c:v>
                </c:pt>
                <c:pt idx="4">
                  <c:v>1.1000000000000001</c:v>
                </c:pt>
                <c:pt idx="5">
                  <c:v>1.2</c:v>
                </c:pt>
                <c:pt idx="6">
                  <c:v>1.3</c:v>
                </c:pt>
                <c:pt idx="7">
                  <c:v>1.5</c:v>
                </c:pt>
                <c:pt idx="8">
                  <c:v>1.75</c:v>
                </c:pt>
                <c:pt idx="9">
                  <c:v>2</c:v>
                </c:pt>
              </c:numCache>
            </c:numRef>
          </c:xVal>
          <c:yVal>
            <c:numRef>
              <c:f>Sheet2!$C$11:$L$11</c:f>
              <c:numCache>
                <c:formatCode>0.00</c:formatCode>
                <c:ptCount val="10"/>
                <c:pt idx="0">
                  <c:v>1.000952380952381</c:v>
                </c:pt>
                <c:pt idx="1">
                  <c:v>1.4452380952380954</c:v>
                </c:pt>
                <c:pt idx="2">
                  <c:v>1.7347619047619043</c:v>
                </c:pt>
                <c:pt idx="3">
                  <c:v>2.0485714285714285</c:v>
                </c:pt>
                <c:pt idx="4">
                  <c:v>2.1680952380952379</c:v>
                </c:pt>
                <c:pt idx="5">
                  <c:v>2.1828571428571428</c:v>
                </c:pt>
                <c:pt idx="6">
                  <c:v>2.2504761904761907</c:v>
                </c:pt>
                <c:pt idx="7">
                  <c:v>2.4780952380952379</c:v>
                </c:pt>
                <c:pt idx="8">
                  <c:v>2.5999999999999996</c:v>
                </c:pt>
                <c:pt idx="9">
                  <c:v>2.8757142857142859</c:v>
                </c:pt>
              </c:numCache>
            </c:numRef>
          </c:yVal>
          <c:smooth val="0"/>
          <c:extLst>
            <c:ext xmlns:c16="http://schemas.microsoft.com/office/drawing/2014/chart" uri="{C3380CC4-5D6E-409C-BE32-E72D297353CC}">
              <c16:uniqueId val="{00000000-DE44-4C54-89D6-226D2EE66804}"/>
            </c:ext>
          </c:extLst>
        </c:ser>
        <c:dLbls>
          <c:showLegendKey val="0"/>
          <c:showVal val="0"/>
          <c:showCatName val="0"/>
          <c:showSerName val="0"/>
          <c:showPercent val="0"/>
          <c:showBubbleSize val="0"/>
        </c:dLbls>
        <c:axId val="1895212863"/>
        <c:axId val="1674125231"/>
      </c:scatterChart>
      <c:valAx>
        <c:axId val="1895212863"/>
        <c:scaling>
          <c:orientation val="minMax"/>
        </c:scaling>
        <c:delete val="0"/>
        <c:axPos val="b"/>
        <c:majorGridlines>
          <c:spPr>
            <a:ln w="9525" cap="flat" cmpd="sng" algn="ctr">
              <a:solidFill>
                <a:schemeClr val="bg1">
                  <a:lumMod val="50000"/>
                </a:schemeClr>
              </a:solidFill>
              <a:round/>
            </a:ln>
            <a:effectLst/>
          </c:spPr>
        </c:majorGridlines>
        <c:minorGridlines>
          <c:spPr>
            <a:ln w="9525" cap="flat" cmpd="sng" algn="ctr">
              <a:solidFill>
                <a:schemeClr val="bg1">
                  <a:lumMod val="65000"/>
                </a:schemeClr>
              </a:solidFill>
              <a:round/>
            </a:ln>
            <a:effectLst/>
          </c:spPr>
        </c:minorGridlines>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674125231"/>
        <c:crosses val="autoZero"/>
        <c:crossBetween val="midCat"/>
        <c:minorUnit val="5.000000000000001E-2"/>
      </c:valAx>
      <c:valAx>
        <c:axId val="1674125231"/>
        <c:scaling>
          <c:orientation val="minMax"/>
        </c:scaling>
        <c:delete val="0"/>
        <c:axPos val="l"/>
        <c:majorGridlines>
          <c:spPr>
            <a:ln w="9525" cap="flat" cmpd="sng" algn="ctr">
              <a:solidFill>
                <a:schemeClr val="bg1">
                  <a:lumMod val="50000"/>
                </a:schemeClr>
              </a:solidFill>
              <a:round/>
            </a:ln>
            <a:effectLst/>
          </c:spPr>
        </c:majorGridlines>
        <c:minorGridlines>
          <c:spPr>
            <a:ln w="9525" cap="flat" cmpd="sng" algn="ctr">
              <a:solidFill>
                <a:schemeClr val="bg1">
                  <a:lumMod val="75000"/>
                </a:schemeClr>
              </a:solidFill>
              <a:round/>
            </a:ln>
            <a:effectLst/>
          </c:spPr>
        </c:minorGridlines>
        <c:numFmt formatCode="0.00"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89521286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Sheet2!$A$11:$B$11</c:f>
              <c:strCache>
                <c:ptCount val="2"/>
                <c:pt idx="0">
                  <c:v>T</c:v>
                </c:pt>
                <c:pt idx="1">
                  <c:v>(s)</c:v>
                </c:pt>
              </c:strCache>
            </c:strRef>
          </c:tx>
          <c:spPr>
            <a:ln w="19050" cap="rnd">
              <a:noFill/>
              <a:round/>
            </a:ln>
            <a:effectLst/>
          </c:spPr>
          <c:marker>
            <c:symbol val="x"/>
            <c:size val="5"/>
            <c:spPr>
              <a:noFill/>
              <a:ln w="12700">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1"/>
            <c:trendlineLbl>
              <c:layout>
                <c:manualLayout>
                  <c:x val="0.10352256954922871"/>
                  <c:y val="0.53243385645012331"/>
                </c:manualLayout>
              </c:layout>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rendlineLbl>
          </c:trendline>
          <c:xVal>
            <c:numRef>
              <c:f>Sheet2!$C$1:$L$1</c:f>
              <c:numCache>
                <c:formatCode>0.000</c:formatCode>
                <c:ptCount val="10"/>
                <c:pt idx="0">
                  <c:v>0.25</c:v>
                </c:pt>
                <c:pt idx="1">
                  <c:v>0.5</c:v>
                </c:pt>
                <c:pt idx="2">
                  <c:v>0.75</c:v>
                </c:pt>
                <c:pt idx="3">
                  <c:v>1</c:v>
                </c:pt>
                <c:pt idx="4">
                  <c:v>1.1000000000000001</c:v>
                </c:pt>
                <c:pt idx="5">
                  <c:v>1.2</c:v>
                </c:pt>
                <c:pt idx="6">
                  <c:v>1.3</c:v>
                </c:pt>
                <c:pt idx="7">
                  <c:v>1.5</c:v>
                </c:pt>
                <c:pt idx="8">
                  <c:v>1.75</c:v>
                </c:pt>
                <c:pt idx="9">
                  <c:v>2</c:v>
                </c:pt>
              </c:numCache>
            </c:numRef>
          </c:xVal>
          <c:yVal>
            <c:numRef>
              <c:f>Sheet2!$C$11:$L$11</c:f>
              <c:numCache>
                <c:formatCode>0.00</c:formatCode>
                <c:ptCount val="10"/>
                <c:pt idx="0">
                  <c:v>1.000952380952381</c:v>
                </c:pt>
                <c:pt idx="1">
                  <c:v>1.4452380952380954</c:v>
                </c:pt>
                <c:pt idx="2">
                  <c:v>1.7347619047619043</c:v>
                </c:pt>
                <c:pt idx="3">
                  <c:v>2.0485714285714285</c:v>
                </c:pt>
                <c:pt idx="4">
                  <c:v>2.1680952380952379</c:v>
                </c:pt>
                <c:pt idx="5">
                  <c:v>2.1828571428571428</c:v>
                </c:pt>
                <c:pt idx="6">
                  <c:v>2.2504761904761907</c:v>
                </c:pt>
                <c:pt idx="7">
                  <c:v>2.4780952380952379</c:v>
                </c:pt>
                <c:pt idx="8">
                  <c:v>2.5999999999999996</c:v>
                </c:pt>
                <c:pt idx="9">
                  <c:v>2.8757142857142859</c:v>
                </c:pt>
              </c:numCache>
            </c:numRef>
          </c:yVal>
          <c:smooth val="0"/>
          <c:extLst>
            <c:ext xmlns:c16="http://schemas.microsoft.com/office/drawing/2014/chart" uri="{C3380CC4-5D6E-409C-BE32-E72D297353CC}">
              <c16:uniqueId val="{00000002-15E2-45D4-8311-8306C55CB8B7}"/>
            </c:ext>
          </c:extLst>
        </c:ser>
        <c:dLbls>
          <c:showLegendKey val="0"/>
          <c:showVal val="0"/>
          <c:showCatName val="0"/>
          <c:showSerName val="0"/>
          <c:showPercent val="0"/>
          <c:showBubbleSize val="0"/>
        </c:dLbls>
        <c:axId val="1895212863"/>
        <c:axId val="1674125231"/>
      </c:scatterChart>
      <c:valAx>
        <c:axId val="1895212863"/>
        <c:scaling>
          <c:orientation val="minMax"/>
        </c:scaling>
        <c:delete val="0"/>
        <c:axPos val="b"/>
        <c:majorGridlines>
          <c:spPr>
            <a:ln w="9525" cap="flat" cmpd="sng" algn="ctr">
              <a:solidFill>
                <a:schemeClr val="bg1">
                  <a:lumMod val="50000"/>
                </a:schemeClr>
              </a:solidFill>
              <a:round/>
            </a:ln>
            <a:effectLst/>
          </c:spPr>
        </c:majorGridlines>
        <c:minorGridlines>
          <c:spPr>
            <a:ln w="9525" cap="flat" cmpd="sng" algn="ctr">
              <a:solidFill>
                <a:schemeClr val="bg1">
                  <a:lumMod val="65000"/>
                </a:schemeClr>
              </a:solidFill>
              <a:round/>
            </a:ln>
            <a:effectLst/>
          </c:spPr>
        </c:minorGridlines>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674125231"/>
        <c:crosses val="autoZero"/>
        <c:crossBetween val="midCat"/>
        <c:minorUnit val="5.000000000000001E-2"/>
      </c:valAx>
      <c:valAx>
        <c:axId val="1674125231"/>
        <c:scaling>
          <c:orientation val="minMax"/>
        </c:scaling>
        <c:delete val="0"/>
        <c:axPos val="l"/>
        <c:majorGridlines>
          <c:spPr>
            <a:ln w="9525" cap="flat" cmpd="sng" algn="ctr">
              <a:solidFill>
                <a:schemeClr val="bg1">
                  <a:lumMod val="50000"/>
                </a:schemeClr>
              </a:solidFill>
              <a:round/>
            </a:ln>
            <a:effectLst/>
          </c:spPr>
        </c:majorGridlines>
        <c:minorGridlines>
          <c:spPr>
            <a:ln w="9525" cap="flat" cmpd="sng" algn="ctr">
              <a:solidFill>
                <a:schemeClr val="bg1">
                  <a:lumMod val="75000"/>
                </a:schemeClr>
              </a:solidFill>
              <a:round/>
            </a:ln>
            <a:effectLst/>
          </c:spPr>
        </c:minorGridlines>
        <c:numFmt formatCode="0.00"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89521286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24614220866062E-2"/>
          <c:y val="1.4587800301426583E-2"/>
          <c:w val="0.90940227271089036"/>
          <c:h val="0.91642847416228168"/>
        </c:manualLayout>
      </c:layout>
      <c:scatterChart>
        <c:scatterStyle val="lineMarker"/>
        <c:varyColors val="0"/>
        <c:ser>
          <c:idx val="0"/>
          <c:order val="0"/>
          <c:tx>
            <c:strRef>
              <c:f>Sheet2!$A$11:$B$11</c:f>
              <c:strCache>
                <c:ptCount val="2"/>
                <c:pt idx="0">
                  <c:v>T</c:v>
                </c:pt>
                <c:pt idx="1">
                  <c:v>(s)</c:v>
                </c:pt>
              </c:strCache>
            </c:strRef>
          </c:tx>
          <c:spPr>
            <a:ln w="19050" cap="rnd">
              <a:noFill/>
              <a:round/>
            </a:ln>
            <a:effectLst/>
          </c:spPr>
          <c:marker>
            <c:symbol val="x"/>
            <c:size val="5"/>
            <c:spPr>
              <a:noFill/>
              <a:ln w="12700">
                <a:solidFill>
                  <a:schemeClr val="accent1"/>
                </a:solidFill>
              </a:ln>
              <a:effectLst/>
            </c:spPr>
          </c:marker>
          <c:trendline>
            <c:spPr>
              <a:ln w="19050" cap="rnd">
                <a:solidFill>
                  <a:schemeClr val="accent1"/>
                </a:solidFill>
                <a:prstDash val="sysDot"/>
              </a:ln>
              <a:effectLst/>
            </c:spPr>
            <c:trendlineType val="power"/>
            <c:dispRSqr val="1"/>
            <c:dispEq val="1"/>
            <c:trendlineLbl>
              <c:layout>
                <c:manualLayout>
                  <c:x val="0.10352256954922871"/>
                  <c:y val="0.53243385645012331"/>
                </c:manualLayout>
              </c:layout>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rendlineLbl>
          </c:trendline>
          <c:xVal>
            <c:numRef>
              <c:f>Sheet2!$C$1:$L$1</c:f>
              <c:numCache>
                <c:formatCode>0.000</c:formatCode>
                <c:ptCount val="10"/>
                <c:pt idx="0">
                  <c:v>0.25</c:v>
                </c:pt>
                <c:pt idx="1">
                  <c:v>0.5</c:v>
                </c:pt>
                <c:pt idx="2">
                  <c:v>0.75</c:v>
                </c:pt>
                <c:pt idx="3">
                  <c:v>1</c:v>
                </c:pt>
                <c:pt idx="4">
                  <c:v>1.1000000000000001</c:v>
                </c:pt>
                <c:pt idx="5">
                  <c:v>1.2</c:v>
                </c:pt>
                <c:pt idx="6">
                  <c:v>1.3</c:v>
                </c:pt>
                <c:pt idx="7">
                  <c:v>1.5</c:v>
                </c:pt>
                <c:pt idx="8">
                  <c:v>1.75</c:v>
                </c:pt>
                <c:pt idx="9">
                  <c:v>2</c:v>
                </c:pt>
              </c:numCache>
            </c:numRef>
          </c:xVal>
          <c:yVal>
            <c:numRef>
              <c:f>Sheet2!$C$11:$L$11</c:f>
              <c:numCache>
                <c:formatCode>0.00</c:formatCode>
                <c:ptCount val="10"/>
                <c:pt idx="0">
                  <c:v>1.000952380952381</c:v>
                </c:pt>
                <c:pt idx="1">
                  <c:v>1.4452380952380954</c:v>
                </c:pt>
                <c:pt idx="2">
                  <c:v>1.7347619047619043</c:v>
                </c:pt>
                <c:pt idx="3">
                  <c:v>2.0485714285714285</c:v>
                </c:pt>
                <c:pt idx="4">
                  <c:v>2.1680952380952379</c:v>
                </c:pt>
                <c:pt idx="5">
                  <c:v>2.1828571428571428</c:v>
                </c:pt>
                <c:pt idx="6">
                  <c:v>2.2504761904761907</c:v>
                </c:pt>
                <c:pt idx="7">
                  <c:v>2.4780952380952379</c:v>
                </c:pt>
                <c:pt idx="8">
                  <c:v>2.5999999999999996</c:v>
                </c:pt>
                <c:pt idx="9">
                  <c:v>2.8757142857142859</c:v>
                </c:pt>
              </c:numCache>
            </c:numRef>
          </c:yVal>
          <c:smooth val="0"/>
          <c:extLst>
            <c:ext xmlns:c16="http://schemas.microsoft.com/office/drawing/2014/chart" uri="{C3380CC4-5D6E-409C-BE32-E72D297353CC}">
              <c16:uniqueId val="{00000001-78F2-476B-A0D3-207B7F3F7978}"/>
            </c:ext>
          </c:extLst>
        </c:ser>
        <c:dLbls>
          <c:showLegendKey val="0"/>
          <c:showVal val="0"/>
          <c:showCatName val="0"/>
          <c:showSerName val="0"/>
          <c:showPercent val="0"/>
          <c:showBubbleSize val="0"/>
        </c:dLbls>
        <c:axId val="1895212863"/>
        <c:axId val="1674125231"/>
      </c:scatterChart>
      <c:valAx>
        <c:axId val="1895212863"/>
        <c:scaling>
          <c:orientation val="minMax"/>
        </c:scaling>
        <c:delete val="0"/>
        <c:axPos val="b"/>
        <c:majorGridlines>
          <c:spPr>
            <a:ln w="9525" cap="flat" cmpd="sng" algn="ctr">
              <a:solidFill>
                <a:schemeClr val="bg1">
                  <a:lumMod val="50000"/>
                </a:schemeClr>
              </a:solidFill>
              <a:round/>
            </a:ln>
            <a:effectLst/>
          </c:spPr>
        </c:majorGridlines>
        <c:minorGridlines>
          <c:spPr>
            <a:ln w="9525" cap="flat" cmpd="sng" algn="ctr">
              <a:solidFill>
                <a:schemeClr val="bg1">
                  <a:lumMod val="65000"/>
                </a:schemeClr>
              </a:solidFill>
              <a:round/>
            </a:ln>
            <a:effectLst/>
          </c:spPr>
        </c:minorGridlines>
        <c:numFmt formatCode="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674125231"/>
        <c:crosses val="autoZero"/>
        <c:crossBetween val="midCat"/>
        <c:minorUnit val="5.000000000000001E-2"/>
      </c:valAx>
      <c:valAx>
        <c:axId val="1674125231"/>
        <c:scaling>
          <c:orientation val="minMax"/>
        </c:scaling>
        <c:delete val="0"/>
        <c:axPos val="l"/>
        <c:majorGridlines>
          <c:spPr>
            <a:ln w="9525" cap="flat" cmpd="sng" algn="ctr">
              <a:solidFill>
                <a:schemeClr val="bg1">
                  <a:lumMod val="50000"/>
                </a:schemeClr>
              </a:solidFill>
              <a:round/>
            </a:ln>
            <a:effectLst/>
          </c:spPr>
        </c:majorGridlines>
        <c:minorGridlines>
          <c:spPr>
            <a:ln w="9525" cap="flat" cmpd="sng" algn="ctr">
              <a:solidFill>
                <a:schemeClr val="bg1">
                  <a:lumMod val="75000"/>
                </a:schemeClr>
              </a:solidFill>
              <a:round/>
            </a:ln>
            <a:effectLst/>
          </c:spPr>
        </c:minorGridlines>
        <c:numFmt formatCode="0.00"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89521286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3">
  <a:schemeClr val="accent1"/>
  <a:schemeClr val="accent1"/>
  <a:schemeClr val="accent1"/>
  <a:schemeClr val="accent1"/>
  <a:schemeClr val="accent1"/>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8C7E6A-C884-43F1-88F3-7564E50E2582}"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6390963-DC72-404E-9E3D-EAE0A537EB78}">
      <dgm:prSet custT="1"/>
      <dgm:spPr/>
      <dgm:t>
        <a:bodyPr/>
        <a:lstStyle/>
        <a:p>
          <a:r>
            <a:rPr lang="en-GB" sz="6200" dirty="0"/>
            <a:t>ELECTRICITY</a:t>
          </a:r>
          <a:endParaRPr lang="en-US" sz="6200" dirty="0"/>
        </a:p>
      </dgm:t>
    </dgm:pt>
    <dgm:pt modelId="{F842A3A4-FB22-4B9F-A6DC-24A51BAFD1B1}" type="parTrans" cxnId="{FFA27590-93CC-486C-B683-9CFD2BBCF238}">
      <dgm:prSet/>
      <dgm:spPr/>
      <dgm:t>
        <a:bodyPr/>
        <a:lstStyle/>
        <a:p>
          <a:endParaRPr lang="en-US"/>
        </a:p>
      </dgm:t>
    </dgm:pt>
    <dgm:pt modelId="{6DE611D3-2FF0-44E0-8DF7-2E8C3A1886A0}" type="sibTrans" cxnId="{FFA27590-93CC-486C-B683-9CFD2BBCF238}">
      <dgm:prSet/>
      <dgm:spPr/>
      <dgm:t>
        <a:bodyPr/>
        <a:lstStyle/>
        <a:p>
          <a:endParaRPr lang="en-US"/>
        </a:p>
      </dgm:t>
    </dgm:pt>
    <dgm:pt modelId="{EC4EF2E3-60A0-4EC3-A6C2-C314FD2BBE6E}">
      <dgm:prSet custT="1"/>
      <dgm:spPr/>
      <dgm:t>
        <a:bodyPr/>
        <a:lstStyle/>
        <a:p>
          <a:r>
            <a:rPr lang="en-GB" sz="6200" dirty="0"/>
            <a:t>RADIOACTIVITY</a:t>
          </a:r>
        </a:p>
      </dgm:t>
    </dgm:pt>
    <dgm:pt modelId="{F43464D8-95B1-4027-A93A-8A7912758D51}" type="parTrans" cxnId="{F548D37B-CB95-4495-ABF3-B370EB415368}">
      <dgm:prSet/>
      <dgm:spPr/>
      <dgm:t>
        <a:bodyPr/>
        <a:lstStyle/>
        <a:p>
          <a:endParaRPr lang="en-GB"/>
        </a:p>
      </dgm:t>
    </dgm:pt>
    <dgm:pt modelId="{C6B9000A-1937-428B-87D8-087D50EF7052}" type="sibTrans" cxnId="{F548D37B-CB95-4495-ABF3-B370EB415368}">
      <dgm:prSet/>
      <dgm:spPr/>
      <dgm:t>
        <a:bodyPr/>
        <a:lstStyle/>
        <a:p>
          <a:endParaRPr lang="en-GB"/>
        </a:p>
      </dgm:t>
    </dgm:pt>
    <dgm:pt modelId="{BDC78FDE-8F3D-4DCE-A837-E240923ADB0D}">
      <dgm:prSet custT="1"/>
      <dgm:spPr/>
      <dgm:t>
        <a:bodyPr/>
        <a:lstStyle/>
        <a:p>
          <a:r>
            <a:rPr lang="en-GB" sz="6200" dirty="0"/>
            <a:t>GRAVITY</a:t>
          </a:r>
          <a:endParaRPr lang="en-US" sz="6200" dirty="0"/>
        </a:p>
      </dgm:t>
    </dgm:pt>
    <dgm:pt modelId="{8EDED007-2BDE-4102-8B33-883DA978E1E4}" type="parTrans" cxnId="{F833C51D-BFBD-442B-B512-C068649EF497}">
      <dgm:prSet/>
      <dgm:spPr/>
      <dgm:t>
        <a:bodyPr/>
        <a:lstStyle/>
        <a:p>
          <a:endParaRPr lang="en-GB"/>
        </a:p>
      </dgm:t>
    </dgm:pt>
    <dgm:pt modelId="{3A218E1D-77F2-4F50-B541-3E56FFB44CD8}" type="sibTrans" cxnId="{F833C51D-BFBD-442B-B512-C068649EF497}">
      <dgm:prSet/>
      <dgm:spPr/>
      <dgm:t>
        <a:bodyPr/>
        <a:lstStyle/>
        <a:p>
          <a:endParaRPr lang="en-GB"/>
        </a:p>
      </dgm:t>
    </dgm:pt>
    <dgm:pt modelId="{A3D9947D-75FD-491F-9B79-B2674783FBAC}" type="pres">
      <dgm:prSet presAssocID="{738C7E6A-C884-43F1-88F3-7564E50E2582}" presName="vert0" presStyleCnt="0">
        <dgm:presLayoutVars>
          <dgm:dir/>
          <dgm:animOne val="branch"/>
          <dgm:animLvl val="lvl"/>
        </dgm:presLayoutVars>
      </dgm:prSet>
      <dgm:spPr/>
    </dgm:pt>
    <dgm:pt modelId="{02EB97C5-C150-42F8-96AA-6631993C1492}" type="pres">
      <dgm:prSet presAssocID="{16390963-DC72-404E-9E3D-EAE0A537EB78}" presName="thickLine" presStyleLbl="alignNode1" presStyleIdx="0" presStyleCnt="3"/>
      <dgm:spPr/>
    </dgm:pt>
    <dgm:pt modelId="{26030709-B070-4BCB-85E0-5ADCEEB0D327}" type="pres">
      <dgm:prSet presAssocID="{16390963-DC72-404E-9E3D-EAE0A537EB78}" presName="horz1" presStyleCnt="0"/>
      <dgm:spPr/>
    </dgm:pt>
    <dgm:pt modelId="{98B21645-5327-46F7-8804-DD2A8A303875}" type="pres">
      <dgm:prSet presAssocID="{16390963-DC72-404E-9E3D-EAE0A537EB78}" presName="tx1" presStyleLbl="revTx" presStyleIdx="0" presStyleCnt="3" custLinFactNeighborX="1097" custLinFactNeighborY="-41184"/>
      <dgm:spPr/>
    </dgm:pt>
    <dgm:pt modelId="{C60C9FDA-9514-4696-8DFE-1A4DC718BD92}" type="pres">
      <dgm:prSet presAssocID="{16390963-DC72-404E-9E3D-EAE0A537EB78}" presName="vert1" presStyleCnt="0"/>
      <dgm:spPr/>
    </dgm:pt>
    <dgm:pt modelId="{67366F35-E525-473E-A938-9D0FA35070D6}" type="pres">
      <dgm:prSet presAssocID="{BDC78FDE-8F3D-4DCE-A837-E240923ADB0D}" presName="thickLine" presStyleLbl="alignNode1" presStyleIdx="1" presStyleCnt="3"/>
      <dgm:spPr/>
    </dgm:pt>
    <dgm:pt modelId="{83372DEB-301D-45CC-87D2-35D96ABDCD12}" type="pres">
      <dgm:prSet presAssocID="{BDC78FDE-8F3D-4DCE-A837-E240923ADB0D}" presName="horz1" presStyleCnt="0"/>
      <dgm:spPr/>
    </dgm:pt>
    <dgm:pt modelId="{9CE18D2C-E73F-4356-976B-146D416B3E06}" type="pres">
      <dgm:prSet presAssocID="{BDC78FDE-8F3D-4DCE-A837-E240923ADB0D}" presName="tx1" presStyleLbl="revTx" presStyleIdx="1" presStyleCnt="3"/>
      <dgm:spPr/>
    </dgm:pt>
    <dgm:pt modelId="{A9BED822-38D7-4C68-BD5D-F92A28936387}" type="pres">
      <dgm:prSet presAssocID="{BDC78FDE-8F3D-4DCE-A837-E240923ADB0D}" presName="vert1" presStyleCnt="0"/>
      <dgm:spPr/>
    </dgm:pt>
    <dgm:pt modelId="{F97B94F5-72A1-4EEA-AD6D-30944E103ED1}" type="pres">
      <dgm:prSet presAssocID="{EC4EF2E3-60A0-4EC3-A6C2-C314FD2BBE6E}" presName="thickLine" presStyleLbl="alignNode1" presStyleIdx="2" presStyleCnt="3"/>
      <dgm:spPr/>
    </dgm:pt>
    <dgm:pt modelId="{CF521E4E-A149-485D-B374-12B12F895330}" type="pres">
      <dgm:prSet presAssocID="{EC4EF2E3-60A0-4EC3-A6C2-C314FD2BBE6E}" presName="horz1" presStyleCnt="0"/>
      <dgm:spPr/>
    </dgm:pt>
    <dgm:pt modelId="{A7AAD748-2CEA-455C-8CA9-C63339A90D95}" type="pres">
      <dgm:prSet presAssocID="{EC4EF2E3-60A0-4EC3-A6C2-C314FD2BBE6E}" presName="tx1" presStyleLbl="revTx" presStyleIdx="2" presStyleCnt="3"/>
      <dgm:spPr/>
    </dgm:pt>
    <dgm:pt modelId="{304DEFC6-F729-4321-9865-AF3A12974564}" type="pres">
      <dgm:prSet presAssocID="{EC4EF2E3-60A0-4EC3-A6C2-C314FD2BBE6E}" presName="vert1" presStyleCnt="0"/>
      <dgm:spPr/>
    </dgm:pt>
  </dgm:ptLst>
  <dgm:cxnLst>
    <dgm:cxn modelId="{F833C51D-BFBD-442B-B512-C068649EF497}" srcId="{738C7E6A-C884-43F1-88F3-7564E50E2582}" destId="{BDC78FDE-8F3D-4DCE-A837-E240923ADB0D}" srcOrd="1" destOrd="0" parTransId="{8EDED007-2BDE-4102-8B33-883DA978E1E4}" sibTransId="{3A218E1D-77F2-4F50-B541-3E56FFB44CD8}"/>
    <dgm:cxn modelId="{531AD725-F6A1-4E7E-B698-BBA63E5B86B4}" type="presOf" srcId="{BDC78FDE-8F3D-4DCE-A837-E240923ADB0D}" destId="{9CE18D2C-E73F-4356-976B-146D416B3E06}" srcOrd="0" destOrd="0" presId="urn:microsoft.com/office/officeart/2008/layout/LinedList"/>
    <dgm:cxn modelId="{F548D37B-CB95-4495-ABF3-B370EB415368}" srcId="{738C7E6A-C884-43F1-88F3-7564E50E2582}" destId="{EC4EF2E3-60A0-4EC3-A6C2-C314FD2BBE6E}" srcOrd="2" destOrd="0" parTransId="{F43464D8-95B1-4027-A93A-8A7912758D51}" sibTransId="{C6B9000A-1937-428B-87D8-087D50EF7052}"/>
    <dgm:cxn modelId="{C2268D7E-D1E2-40DD-BB32-C8A08B73D94E}" type="presOf" srcId="{EC4EF2E3-60A0-4EC3-A6C2-C314FD2BBE6E}" destId="{A7AAD748-2CEA-455C-8CA9-C63339A90D95}" srcOrd="0" destOrd="0" presId="urn:microsoft.com/office/officeart/2008/layout/LinedList"/>
    <dgm:cxn modelId="{30575A88-6B8F-4250-ADF5-BC6A49587CED}" type="presOf" srcId="{16390963-DC72-404E-9E3D-EAE0A537EB78}" destId="{98B21645-5327-46F7-8804-DD2A8A303875}" srcOrd="0" destOrd="0" presId="urn:microsoft.com/office/officeart/2008/layout/LinedList"/>
    <dgm:cxn modelId="{FFA27590-93CC-486C-B683-9CFD2BBCF238}" srcId="{738C7E6A-C884-43F1-88F3-7564E50E2582}" destId="{16390963-DC72-404E-9E3D-EAE0A537EB78}" srcOrd="0" destOrd="0" parTransId="{F842A3A4-FB22-4B9F-A6DC-24A51BAFD1B1}" sibTransId="{6DE611D3-2FF0-44E0-8DF7-2E8C3A1886A0}"/>
    <dgm:cxn modelId="{B8474ABC-8B5D-4E6B-A2C6-C8B4F8755A8E}" type="presOf" srcId="{738C7E6A-C884-43F1-88F3-7564E50E2582}" destId="{A3D9947D-75FD-491F-9B79-B2674783FBAC}" srcOrd="0" destOrd="0" presId="urn:microsoft.com/office/officeart/2008/layout/LinedList"/>
    <dgm:cxn modelId="{65758C16-1673-46D7-B67B-82820E046170}" type="presParOf" srcId="{A3D9947D-75FD-491F-9B79-B2674783FBAC}" destId="{02EB97C5-C150-42F8-96AA-6631993C1492}" srcOrd="0" destOrd="0" presId="urn:microsoft.com/office/officeart/2008/layout/LinedList"/>
    <dgm:cxn modelId="{7E6D90C6-4A1D-4EF9-AE38-DCC1049E28B5}" type="presParOf" srcId="{A3D9947D-75FD-491F-9B79-B2674783FBAC}" destId="{26030709-B070-4BCB-85E0-5ADCEEB0D327}" srcOrd="1" destOrd="0" presId="urn:microsoft.com/office/officeart/2008/layout/LinedList"/>
    <dgm:cxn modelId="{4437F5F1-58E2-4256-A340-10CEFA5B6A80}" type="presParOf" srcId="{26030709-B070-4BCB-85E0-5ADCEEB0D327}" destId="{98B21645-5327-46F7-8804-DD2A8A303875}" srcOrd="0" destOrd="0" presId="urn:microsoft.com/office/officeart/2008/layout/LinedList"/>
    <dgm:cxn modelId="{23FD98FF-0432-4825-A9FE-F319D0995BE7}" type="presParOf" srcId="{26030709-B070-4BCB-85E0-5ADCEEB0D327}" destId="{C60C9FDA-9514-4696-8DFE-1A4DC718BD92}" srcOrd="1" destOrd="0" presId="urn:microsoft.com/office/officeart/2008/layout/LinedList"/>
    <dgm:cxn modelId="{8F4712BF-3E16-48E0-BEB8-98E4E34173C0}" type="presParOf" srcId="{A3D9947D-75FD-491F-9B79-B2674783FBAC}" destId="{67366F35-E525-473E-A938-9D0FA35070D6}" srcOrd="2" destOrd="0" presId="urn:microsoft.com/office/officeart/2008/layout/LinedList"/>
    <dgm:cxn modelId="{DFD4E71A-0F77-4FC8-97B3-F7848828DEE5}" type="presParOf" srcId="{A3D9947D-75FD-491F-9B79-B2674783FBAC}" destId="{83372DEB-301D-45CC-87D2-35D96ABDCD12}" srcOrd="3" destOrd="0" presId="urn:microsoft.com/office/officeart/2008/layout/LinedList"/>
    <dgm:cxn modelId="{BEB6E014-27A4-4D86-8131-D106EC28F356}" type="presParOf" srcId="{83372DEB-301D-45CC-87D2-35D96ABDCD12}" destId="{9CE18D2C-E73F-4356-976B-146D416B3E06}" srcOrd="0" destOrd="0" presId="urn:microsoft.com/office/officeart/2008/layout/LinedList"/>
    <dgm:cxn modelId="{561C3AF1-CD30-4F10-A21A-49C95C5EA1D4}" type="presParOf" srcId="{83372DEB-301D-45CC-87D2-35D96ABDCD12}" destId="{A9BED822-38D7-4C68-BD5D-F92A28936387}" srcOrd="1" destOrd="0" presId="urn:microsoft.com/office/officeart/2008/layout/LinedList"/>
    <dgm:cxn modelId="{A370C55B-A154-486C-9562-660482A1C9D7}" type="presParOf" srcId="{A3D9947D-75FD-491F-9B79-B2674783FBAC}" destId="{F97B94F5-72A1-4EEA-AD6D-30944E103ED1}" srcOrd="4" destOrd="0" presId="urn:microsoft.com/office/officeart/2008/layout/LinedList"/>
    <dgm:cxn modelId="{8294E139-D194-4088-BC0A-8FC9D86E1187}" type="presParOf" srcId="{A3D9947D-75FD-491F-9B79-B2674783FBAC}" destId="{CF521E4E-A149-485D-B374-12B12F895330}" srcOrd="5" destOrd="0" presId="urn:microsoft.com/office/officeart/2008/layout/LinedList"/>
    <dgm:cxn modelId="{2E2A6291-CA46-4508-A242-5B20F279A244}" type="presParOf" srcId="{CF521E4E-A149-485D-B374-12B12F895330}" destId="{A7AAD748-2CEA-455C-8CA9-C63339A90D95}" srcOrd="0" destOrd="0" presId="urn:microsoft.com/office/officeart/2008/layout/LinedList"/>
    <dgm:cxn modelId="{889F5359-AFFD-438D-8005-7C52907AA72F}" type="presParOf" srcId="{CF521E4E-A149-485D-B374-12B12F895330}" destId="{304DEFC6-F729-4321-9865-AF3A12974564}" srcOrd="1" destOrd="0" presId="urn:microsoft.com/office/officeart/2008/layout/LinedList"/>
  </dgm:cxnLst>
  <dgm:bg/>
  <dgm:whole>
    <a:ln>
      <a:solidFill>
        <a:schemeClr val="tx2">
          <a:lumMod val="60000"/>
          <a:lumOff val="4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FBECF0-2C64-4856-AF2C-BAAB35E5E03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6BC5CC6-63D2-4779-8566-43B36AF0FC7C}">
      <dgm:prSet/>
      <dgm:spPr/>
      <dgm:t>
        <a:bodyPr/>
        <a:lstStyle/>
        <a:p>
          <a:r>
            <a:rPr lang="en-GB"/>
            <a:t>FUSION</a:t>
          </a:r>
          <a:endParaRPr lang="en-US"/>
        </a:p>
      </dgm:t>
    </dgm:pt>
    <dgm:pt modelId="{857475A8-ED32-48D1-B1B9-5AB5878D5E4D}" type="parTrans" cxnId="{6E09EC90-96AA-4B69-92C9-980D9D1A989B}">
      <dgm:prSet/>
      <dgm:spPr/>
      <dgm:t>
        <a:bodyPr/>
        <a:lstStyle/>
        <a:p>
          <a:endParaRPr lang="en-US"/>
        </a:p>
      </dgm:t>
    </dgm:pt>
    <dgm:pt modelId="{620CBC34-D223-4DE9-BC1B-4159F952F277}" type="sibTrans" cxnId="{6E09EC90-96AA-4B69-92C9-980D9D1A989B}">
      <dgm:prSet/>
      <dgm:spPr/>
      <dgm:t>
        <a:bodyPr/>
        <a:lstStyle/>
        <a:p>
          <a:endParaRPr lang="en-US"/>
        </a:p>
      </dgm:t>
    </dgm:pt>
    <dgm:pt modelId="{1588184A-B9C4-4646-A2E7-92A72FE60BE6}">
      <dgm:prSet/>
      <dgm:spPr/>
      <dgm:t>
        <a:bodyPr/>
        <a:lstStyle/>
        <a:p>
          <a:r>
            <a:rPr lang="en-GB"/>
            <a:t>FISSION</a:t>
          </a:r>
          <a:endParaRPr lang="en-US"/>
        </a:p>
      </dgm:t>
    </dgm:pt>
    <dgm:pt modelId="{A5D0075C-12FA-4958-B60B-D80F68EA310B}" type="parTrans" cxnId="{364DE596-8647-4993-BCA3-BB8E21E622D4}">
      <dgm:prSet/>
      <dgm:spPr/>
      <dgm:t>
        <a:bodyPr/>
        <a:lstStyle/>
        <a:p>
          <a:endParaRPr lang="en-US"/>
        </a:p>
      </dgm:t>
    </dgm:pt>
    <dgm:pt modelId="{6FD0A488-B7C2-46D6-8173-B59C8BD7A721}" type="sibTrans" cxnId="{364DE596-8647-4993-BCA3-BB8E21E622D4}">
      <dgm:prSet/>
      <dgm:spPr/>
      <dgm:t>
        <a:bodyPr/>
        <a:lstStyle/>
        <a:p>
          <a:endParaRPr lang="en-US"/>
        </a:p>
      </dgm:t>
    </dgm:pt>
    <dgm:pt modelId="{42BB3BBC-6F4C-4BEB-BE17-066FAB8916B6}">
      <dgm:prSet/>
      <dgm:spPr/>
      <dgm:t>
        <a:bodyPr/>
        <a:lstStyle/>
        <a:p>
          <a:r>
            <a:rPr lang="en-GB"/>
            <a:t>REFRACTION</a:t>
          </a:r>
          <a:endParaRPr lang="en-US"/>
        </a:p>
      </dgm:t>
    </dgm:pt>
    <dgm:pt modelId="{37D54B23-031D-46F8-B50E-13AA7EB36A4B}" type="parTrans" cxnId="{5F92B7EC-FC50-4AA8-A5FD-2429DDE701B8}">
      <dgm:prSet/>
      <dgm:spPr/>
      <dgm:t>
        <a:bodyPr/>
        <a:lstStyle/>
        <a:p>
          <a:endParaRPr lang="en-US"/>
        </a:p>
      </dgm:t>
    </dgm:pt>
    <dgm:pt modelId="{9D462503-2D8D-47FC-A9FA-A50F92128E2C}" type="sibTrans" cxnId="{5F92B7EC-FC50-4AA8-A5FD-2429DDE701B8}">
      <dgm:prSet/>
      <dgm:spPr/>
      <dgm:t>
        <a:bodyPr/>
        <a:lstStyle/>
        <a:p>
          <a:endParaRPr lang="en-US"/>
        </a:p>
      </dgm:t>
    </dgm:pt>
    <dgm:pt modelId="{AAC40F44-E642-4FEE-BFF2-365223494C14}">
      <dgm:prSet/>
      <dgm:spPr/>
      <dgm:t>
        <a:bodyPr/>
        <a:lstStyle/>
        <a:p>
          <a:r>
            <a:rPr lang="en-GB"/>
            <a:t>DIFFRACTION</a:t>
          </a:r>
          <a:endParaRPr lang="en-US"/>
        </a:p>
      </dgm:t>
    </dgm:pt>
    <dgm:pt modelId="{62BE6CD2-5DA5-475D-B510-D78B908BBA5E}" type="parTrans" cxnId="{14281B07-FE9E-4244-8A55-1CADBCEEDA33}">
      <dgm:prSet/>
      <dgm:spPr/>
      <dgm:t>
        <a:bodyPr/>
        <a:lstStyle/>
        <a:p>
          <a:endParaRPr lang="en-US"/>
        </a:p>
      </dgm:t>
    </dgm:pt>
    <dgm:pt modelId="{5CA8838A-8047-49F6-B649-926726DDBA19}" type="sibTrans" cxnId="{14281B07-FE9E-4244-8A55-1CADBCEEDA33}">
      <dgm:prSet/>
      <dgm:spPr/>
      <dgm:t>
        <a:bodyPr/>
        <a:lstStyle/>
        <a:p>
          <a:endParaRPr lang="en-US"/>
        </a:p>
      </dgm:t>
    </dgm:pt>
    <dgm:pt modelId="{960F0D7B-FD51-4E66-96CE-F744A76E6F36}">
      <dgm:prSet/>
      <dgm:spPr/>
      <dgm:t>
        <a:bodyPr/>
        <a:lstStyle/>
        <a:p>
          <a:r>
            <a:rPr lang="en-GB"/>
            <a:t>REFLECTION</a:t>
          </a:r>
          <a:endParaRPr lang="en-US"/>
        </a:p>
      </dgm:t>
    </dgm:pt>
    <dgm:pt modelId="{22A39BDF-BB03-4902-9676-2115563D527B}" type="parTrans" cxnId="{60A4C2F0-8904-445B-8AD6-68DEDE726ED8}">
      <dgm:prSet/>
      <dgm:spPr/>
      <dgm:t>
        <a:bodyPr/>
        <a:lstStyle/>
        <a:p>
          <a:endParaRPr lang="en-US"/>
        </a:p>
      </dgm:t>
    </dgm:pt>
    <dgm:pt modelId="{FD0076B1-C847-437E-8953-1BEEA514BD59}" type="sibTrans" cxnId="{60A4C2F0-8904-445B-8AD6-68DEDE726ED8}">
      <dgm:prSet/>
      <dgm:spPr/>
      <dgm:t>
        <a:bodyPr/>
        <a:lstStyle/>
        <a:p>
          <a:endParaRPr lang="en-US"/>
        </a:p>
      </dgm:t>
    </dgm:pt>
    <dgm:pt modelId="{05BB8EE2-D60F-4FBA-9B0D-C7DA9297C255}" type="pres">
      <dgm:prSet presAssocID="{9BFBECF0-2C64-4856-AF2C-BAAB35E5E03F}" presName="linear" presStyleCnt="0">
        <dgm:presLayoutVars>
          <dgm:animLvl val="lvl"/>
          <dgm:resizeHandles val="exact"/>
        </dgm:presLayoutVars>
      </dgm:prSet>
      <dgm:spPr/>
    </dgm:pt>
    <dgm:pt modelId="{0EDC79AD-7C63-408B-A031-A6E520895609}" type="pres">
      <dgm:prSet presAssocID="{E6BC5CC6-63D2-4779-8566-43B36AF0FC7C}" presName="parentText" presStyleLbl="node1" presStyleIdx="0" presStyleCnt="5">
        <dgm:presLayoutVars>
          <dgm:chMax val="0"/>
          <dgm:bulletEnabled val="1"/>
        </dgm:presLayoutVars>
      </dgm:prSet>
      <dgm:spPr/>
    </dgm:pt>
    <dgm:pt modelId="{6E77990D-AB88-4888-85FF-28D710E0E9BB}" type="pres">
      <dgm:prSet presAssocID="{620CBC34-D223-4DE9-BC1B-4159F952F277}" presName="spacer" presStyleCnt="0"/>
      <dgm:spPr/>
    </dgm:pt>
    <dgm:pt modelId="{897C8BBF-5A1D-4CC5-8EF1-51008F544CB6}" type="pres">
      <dgm:prSet presAssocID="{1588184A-B9C4-4646-A2E7-92A72FE60BE6}" presName="parentText" presStyleLbl="node1" presStyleIdx="1" presStyleCnt="5">
        <dgm:presLayoutVars>
          <dgm:chMax val="0"/>
          <dgm:bulletEnabled val="1"/>
        </dgm:presLayoutVars>
      </dgm:prSet>
      <dgm:spPr/>
    </dgm:pt>
    <dgm:pt modelId="{36207A3C-AD01-4DE1-810B-50CEBE969814}" type="pres">
      <dgm:prSet presAssocID="{6FD0A488-B7C2-46D6-8173-B59C8BD7A721}" presName="spacer" presStyleCnt="0"/>
      <dgm:spPr/>
    </dgm:pt>
    <dgm:pt modelId="{E63E721C-C910-4AD7-92DF-FB030DC4725A}" type="pres">
      <dgm:prSet presAssocID="{42BB3BBC-6F4C-4BEB-BE17-066FAB8916B6}" presName="parentText" presStyleLbl="node1" presStyleIdx="2" presStyleCnt="5">
        <dgm:presLayoutVars>
          <dgm:chMax val="0"/>
          <dgm:bulletEnabled val="1"/>
        </dgm:presLayoutVars>
      </dgm:prSet>
      <dgm:spPr/>
    </dgm:pt>
    <dgm:pt modelId="{0CAC214D-C5D5-406A-8D95-C34D27CC6663}" type="pres">
      <dgm:prSet presAssocID="{9D462503-2D8D-47FC-A9FA-A50F92128E2C}" presName="spacer" presStyleCnt="0"/>
      <dgm:spPr/>
    </dgm:pt>
    <dgm:pt modelId="{CDB33F6D-60DD-417B-906C-41CDA32EBE72}" type="pres">
      <dgm:prSet presAssocID="{AAC40F44-E642-4FEE-BFF2-365223494C14}" presName="parentText" presStyleLbl="node1" presStyleIdx="3" presStyleCnt="5">
        <dgm:presLayoutVars>
          <dgm:chMax val="0"/>
          <dgm:bulletEnabled val="1"/>
        </dgm:presLayoutVars>
      </dgm:prSet>
      <dgm:spPr/>
    </dgm:pt>
    <dgm:pt modelId="{5EC3B3DC-1998-4783-A651-1955EBF42676}" type="pres">
      <dgm:prSet presAssocID="{5CA8838A-8047-49F6-B649-926726DDBA19}" presName="spacer" presStyleCnt="0"/>
      <dgm:spPr/>
    </dgm:pt>
    <dgm:pt modelId="{18318F45-0CFD-40F3-85F0-CEF3C6F3E7A8}" type="pres">
      <dgm:prSet presAssocID="{960F0D7B-FD51-4E66-96CE-F744A76E6F36}" presName="parentText" presStyleLbl="node1" presStyleIdx="4" presStyleCnt="5">
        <dgm:presLayoutVars>
          <dgm:chMax val="0"/>
          <dgm:bulletEnabled val="1"/>
        </dgm:presLayoutVars>
      </dgm:prSet>
      <dgm:spPr/>
    </dgm:pt>
  </dgm:ptLst>
  <dgm:cxnLst>
    <dgm:cxn modelId="{14281B07-FE9E-4244-8A55-1CADBCEEDA33}" srcId="{9BFBECF0-2C64-4856-AF2C-BAAB35E5E03F}" destId="{AAC40F44-E642-4FEE-BFF2-365223494C14}" srcOrd="3" destOrd="0" parTransId="{62BE6CD2-5DA5-475D-B510-D78B908BBA5E}" sibTransId="{5CA8838A-8047-49F6-B649-926726DDBA19}"/>
    <dgm:cxn modelId="{D94F992A-A2CA-40F1-8EC2-0F23DC4A12D1}" type="presOf" srcId="{1588184A-B9C4-4646-A2E7-92A72FE60BE6}" destId="{897C8BBF-5A1D-4CC5-8EF1-51008F544CB6}" srcOrd="0" destOrd="0" presId="urn:microsoft.com/office/officeart/2005/8/layout/vList2"/>
    <dgm:cxn modelId="{2719532B-52FB-4EBD-87CD-2FCFE7321975}" type="presOf" srcId="{42BB3BBC-6F4C-4BEB-BE17-066FAB8916B6}" destId="{E63E721C-C910-4AD7-92DF-FB030DC4725A}" srcOrd="0" destOrd="0" presId="urn:microsoft.com/office/officeart/2005/8/layout/vList2"/>
    <dgm:cxn modelId="{918EA34A-F775-4FD6-A7D0-FAA911B73348}" type="presOf" srcId="{E6BC5CC6-63D2-4779-8566-43B36AF0FC7C}" destId="{0EDC79AD-7C63-408B-A031-A6E520895609}" srcOrd="0" destOrd="0" presId="urn:microsoft.com/office/officeart/2005/8/layout/vList2"/>
    <dgm:cxn modelId="{6E09EC90-96AA-4B69-92C9-980D9D1A989B}" srcId="{9BFBECF0-2C64-4856-AF2C-BAAB35E5E03F}" destId="{E6BC5CC6-63D2-4779-8566-43B36AF0FC7C}" srcOrd="0" destOrd="0" parTransId="{857475A8-ED32-48D1-B1B9-5AB5878D5E4D}" sibTransId="{620CBC34-D223-4DE9-BC1B-4159F952F277}"/>
    <dgm:cxn modelId="{364DE596-8647-4993-BCA3-BB8E21E622D4}" srcId="{9BFBECF0-2C64-4856-AF2C-BAAB35E5E03F}" destId="{1588184A-B9C4-4646-A2E7-92A72FE60BE6}" srcOrd="1" destOrd="0" parTransId="{A5D0075C-12FA-4958-B60B-D80F68EA310B}" sibTransId="{6FD0A488-B7C2-46D6-8173-B59C8BD7A721}"/>
    <dgm:cxn modelId="{17F382C4-580D-4513-BBB6-765021E0AF05}" type="presOf" srcId="{960F0D7B-FD51-4E66-96CE-F744A76E6F36}" destId="{18318F45-0CFD-40F3-85F0-CEF3C6F3E7A8}" srcOrd="0" destOrd="0" presId="urn:microsoft.com/office/officeart/2005/8/layout/vList2"/>
    <dgm:cxn modelId="{5F92B7EC-FC50-4AA8-A5FD-2429DDE701B8}" srcId="{9BFBECF0-2C64-4856-AF2C-BAAB35E5E03F}" destId="{42BB3BBC-6F4C-4BEB-BE17-066FAB8916B6}" srcOrd="2" destOrd="0" parTransId="{37D54B23-031D-46F8-B50E-13AA7EB36A4B}" sibTransId="{9D462503-2D8D-47FC-A9FA-A50F92128E2C}"/>
    <dgm:cxn modelId="{DCECE6ED-40EF-4E2A-A90C-2D3514836423}" type="presOf" srcId="{AAC40F44-E642-4FEE-BFF2-365223494C14}" destId="{CDB33F6D-60DD-417B-906C-41CDA32EBE72}" srcOrd="0" destOrd="0" presId="urn:microsoft.com/office/officeart/2005/8/layout/vList2"/>
    <dgm:cxn modelId="{60A4C2F0-8904-445B-8AD6-68DEDE726ED8}" srcId="{9BFBECF0-2C64-4856-AF2C-BAAB35E5E03F}" destId="{960F0D7B-FD51-4E66-96CE-F744A76E6F36}" srcOrd="4" destOrd="0" parTransId="{22A39BDF-BB03-4902-9676-2115563D527B}" sibTransId="{FD0076B1-C847-437E-8953-1BEEA514BD59}"/>
    <dgm:cxn modelId="{FB0CD5FB-3D37-4442-8529-3E5C87458806}" type="presOf" srcId="{9BFBECF0-2C64-4856-AF2C-BAAB35E5E03F}" destId="{05BB8EE2-D60F-4FBA-9B0D-C7DA9297C255}" srcOrd="0" destOrd="0" presId="urn:microsoft.com/office/officeart/2005/8/layout/vList2"/>
    <dgm:cxn modelId="{AF275D7B-EB3C-40C6-915C-31DBB6F89BDB}" type="presParOf" srcId="{05BB8EE2-D60F-4FBA-9B0D-C7DA9297C255}" destId="{0EDC79AD-7C63-408B-A031-A6E520895609}" srcOrd="0" destOrd="0" presId="urn:microsoft.com/office/officeart/2005/8/layout/vList2"/>
    <dgm:cxn modelId="{727D70A6-4434-40A5-821B-A6D22FDE54AE}" type="presParOf" srcId="{05BB8EE2-D60F-4FBA-9B0D-C7DA9297C255}" destId="{6E77990D-AB88-4888-85FF-28D710E0E9BB}" srcOrd="1" destOrd="0" presId="urn:microsoft.com/office/officeart/2005/8/layout/vList2"/>
    <dgm:cxn modelId="{EEC79CA2-1F14-4B46-A292-D35BA415EDBA}" type="presParOf" srcId="{05BB8EE2-D60F-4FBA-9B0D-C7DA9297C255}" destId="{897C8BBF-5A1D-4CC5-8EF1-51008F544CB6}" srcOrd="2" destOrd="0" presId="urn:microsoft.com/office/officeart/2005/8/layout/vList2"/>
    <dgm:cxn modelId="{E51ED26B-46DE-4CBE-8571-AE55C808AB43}" type="presParOf" srcId="{05BB8EE2-D60F-4FBA-9B0D-C7DA9297C255}" destId="{36207A3C-AD01-4DE1-810B-50CEBE969814}" srcOrd="3" destOrd="0" presId="urn:microsoft.com/office/officeart/2005/8/layout/vList2"/>
    <dgm:cxn modelId="{86DC81C6-E1FB-42D1-A4EE-C059FFC4C32F}" type="presParOf" srcId="{05BB8EE2-D60F-4FBA-9B0D-C7DA9297C255}" destId="{E63E721C-C910-4AD7-92DF-FB030DC4725A}" srcOrd="4" destOrd="0" presId="urn:microsoft.com/office/officeart/2005/8/layout/vList2"/>
    <dgm:cxn modelId="{A51512DA-AC54-4F8F-A8CE-70AD339E3BC6}" type="presParOf" srcId="{05BB8EE2-D60F-4FBA-9B0D-C7DA9297C255}" destId="{0CAC214D-C5D5-406A-8D95-C34D27CC6663}" srcOrd="5" destOrd="0" presId="urn:microsoft.com/office/officeart/2005/8/layout/vList2"/>
    <dgm:cxn modelId="{36881ACE-5EB8-4AC1-A606-119E117C648F}" type="presParOf" srcId="{05BB8EE2-D60F-4FBA-9B0D-C7DA9297C255}" destId="{CDB33F6D-60DD-417B-906C-41CDA32EBE72}" srcOrd="6" destOrd="0" presId="urn:microsoft.com/office/officeart/2005/8/layout/vList2"/>
    <dgm:cxn modelId="{9DBE6B83-FBC0-4322-8E95-DE049281CCD0}" type="presParOf" srcId="{05BB8EE2-D60F-4FBA-9B0D-C7DA9297C255}" destId="{5EC3B3DC-1998-4783-A651-1955EBF42676}" srcOrd="7" destOrd="0" presId="urn:microsoft.com/office/officeart/2005/8/layout/vList2"/>
    <dgm:cxn modelId="{50CD00EC-F8A0-4676-BA05-F759511FF310}" type="presParOf" srcId="{05BB8EE2-D60F-4FBA-9B0D-C7DA9297C255}" destId="{18318F45-0CFD-40F3-85F0-CEF3C6F3E7A8}"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B97C5-C150-42F8-96AA-6631993C1492}">
      <dsp:nvSpPr>
        <dsp:cNvPr id="0" name=""/>
        <dsp:cNvSpPr/>
      </dsp:nvSpPr>
      <dsp:spPr>
        <a:xfrm>
          <a:off x="0" y="1622"/>
          <a:ext cx="656429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B21645-5327-46F7-8804-DD2A8A303875}">
      <dsp:nvSpPr>
        <dsp:cNvPr id="0" name=""/>
        <dsp:cNvSpPr/>
      </dsp:nvSpPr>
      <dsp:spPr>
        <a:xfrm>
          <a:off x="0" y="0"/>
          <a:ext cx="6564295" cy="110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220" tIns="236220" rIns="236220" bIns="236220" numCol="1" spcCol="1270" anchor="t" anchorCtr="0">
          <a:noAutofit/>
        </a:bodyPr>
        <a:lstStyle/>
        <a:p>
          <a:pPr marL="0" lvl="0" indent="0" algn="l" defTabSz="2755900">
            <a:lnSpc>
              <a:spcPct val="90000"/>
            </a:lnSpc>
            <a:spcBef>
              <a:spcPct val="0"/>
            </a:spcBef>
            <a:spcAft>
              <a:spcPct val="35000"/>
            </a:spcAft>
            <a:buNone/>
          </a:pPr>
          <a:r>
            <a:rPr lang="en-GB" sz="6200" kern="1200" dirty="0"/>
            <a:t>ELECTRICITY</a:t>
          </a:r>
          <a:endParaRPr lang="en-US" sz="6200" kern="1200" dirty="0"/>
        </a:p>
      </dsp:txBody>
      <dsp:txXfrm>
        <a:off x="0" y="0"/>
        <a:ext cx="6564295" cy="1106222"/>
      </dsp:txXfrm>
    </dsp:sp>
    <dsp:sp modelId="{67366F35-E525-473E-A938-9D0FA35070D6}">
      <dsp:nvSpPr>
        <dsp:cNvPr id="0" name=""/>
        <dsp:cNvSpPr/>
      </dsp:nvSpPr>
      <dsp:spPr>
        <a:xfrm>
          <a:off x="0" y="1107844"/>
          <a:ext cx="656429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E18D2C-E73F-4356-976B-146D416B3E06}">
      <dsp:nvSpPr>
        <dsp:cNvPr id="0" name=""/>
        <dsp:cNvSpPr/>
      </dsp:nvSpPr>
      <dsp:spPr>
        <a:xfrm>
          <a:off x="0" y="1107844"/>
          <a:ext cx="6564295" cy="110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220" tIns="236220" rIns="236220" bIns="236220" numCol="1" spcCol="1270" anchor="t" anchorCtr="0">
          <a:noAutofit/>
        </a:bodyPr>
        <a:lstStyle/>
        <a:p>
          <a:pPr marL="0" lvl="0" indent="0" algn="l" defTabSz="2755900">
            <a:lnSpc>
              <a:spcPct val="90000"/>
            </a:lnSpc>
            <a:spcBef>
              <a:spcPct val="0"/>
            </a:spcBef>
            <a:spcAft>
              <a:spcPct val="35000"/>
            </a:spcAft>
            <a:buNone/>
          </a:pPr>
          <a:r>
            <a:rPr lang="en-GB" sz="6200" kern="1200" dirty="0"/>
            <a:t>GRAVITY</a:t>
          </a:r>
          <a:endParaRPr lang="en-US" sz="6200" kern="1200" dirty="0"/>
        </a:p>
      </dsp:txBody>
      <dsp:txXfrm>
        <a:off x="0" y="1107844"/>
        <a:ext cx="6564295" cy="1106222"/>
      </dsp:txXfrm>
    </dsp:sp>
    <dsp:sp modelId="{F97B94F5-72A1-4EEA-AD6D-30944E103ED1}">
      <dsp:nvSpPr>
        <dsp:cNvPr id="0" name=""/>
        <dsp:cNvSpPr/>
      </dsp:nvSpPr>
      <dsp:spPr>
        <a:xfrm>
          <a:off x="0" y="2214067"/>
          <a:ext cx="656429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AAD748-2CEA-455C-8CA9-C63339A90D95}">
      <dsp:nvSpPr>
        <dsp:cNvPr id="0" name=""/>
        <dsp:cNvSpPr/>
      </dsp:nvSpPr>
      <dsp:spPr>
        <a:xfrm>
          <a:off x="0" y="2214067"/>
          <a:ext cx="6564295" cy="110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220" tIns="236220" rIns="236220" bIns="236220" numCol="1" spcCol="1270" anchor="t" anchorCtr="0">
          <a:noAutofit/>
        </a:bodyPr>
        <a:lstStyle/>
        <a:p>
          <a:pPr marL="0" lvl="0" indent="0" algn="l" defTabSz="2755900">
            <a:lnSpc>
              <a:spcPct val="90000"/>
            </a:lnSpc>
            <a:spcBef>
              <a:spcPct val="0"/>
            </a:spcBef>
            <a:spcAft>
              <a:spcPct val="35000"/>
            </a:spcAft>
            <a:buNone/>
          </a:pPr>
          <a:r>
            <a:rPr lang="en-GB" sz="6200" kern="1200" dirty="0"/>
            <a:t>RADIOACTIVITY</a:t>
          </a:r>
        </a:p>
      </dsp:txBody>
      <dsp:txXfrm>
        <a:off x="0" y="2214067"/>
        <a:ext cx="6564295" cy="1106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C79AD-7C63-408B-A031-A6E520895609}">
      <dsp:nvSpPr>
        <dsp:cNvPr id="0" name=""/>
        <dsp:cNvSpPr/>
      </dsp:nvSpPr>
      <dsp:spPr>
        <a:xfrm>
          <a:off x="0" y="42176"/>
          <a:ext cx="5029199" cy="8874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FUSION</a:t>
          </a:r>
          <a:endParaRPr lang="en-US" sz="3700" kern="1200"/>
        </a:p>
      </dsp:txBody>
      <dsp:txXfrm>
        <a:off x="43321" y="85497"/>
        <a:ext cx="4942557" cy="800803"/>
      </dsp:txXfrm>
    </dsp:sp>
    <dsp:sp modelId="{897C8BBF-5A1D-4CC5-8EF1-51008F544CB6}">
      <dsp:nvSpPr>
        <dsp:cNvPr id="0" name=""/>
        <dsp:cNvSpPr/>
      </dsp:nvSpPr>
      <dsp:spPr>
        <a:xfrm>
          <a:off x="0" y="1036181"/>
          <a:ext cx="5029199" cy="88744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FISSION</a:t>
          </a:r>
          <a:endParaRPr lang="en-US" sz="3700" kern="1200"/>
        </a:p>
      </dsp:txBody>
      <dsp:txXfrm>
        <a:off x="43321" y="1079502"/>
        <a:ext cx="4942557" cy="800803"/>
      </dsp:txXfrm>
    </dsp:sp>
    <dsp:sp modelId="{E63E721C-C910-4AD7-92DF-FB030DC4725A}">
      <dsp:nvSpPr>
        <dsp:cNvPr id="0" name=""/>
        <dsp:cNvSpPr/>
      </dsp:nvSpPr>
      <dsp:spPr>
        <a:xfrm>
          <a:off x="0" y="2030186"/>
          <a:ext cx="5029199" cy="88744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REFRACTION</a:t>
          </a:r>
          <a:endParaRPr lang="en-US" sz="3700" kern="1200"/>
        </a:p>
      </dsp:txBody>
      <dsp:txXfrm>
        <a:off x="43321" y="2073507"/>
        <a:ext cx="4942557" cy="800803"/>
      </dsp:txXfrm>
    </dsp:sp>
    <dsp:sp modelId="{CDB33F6D-60DD-417B-906C-41CDA32EBE72}">
      <dsp:nvSpPr>
        <dsp:cNvPr id="0" name=""/>
        <dsp:cNvSpPr/>
      </dsp:nvSpPr>
      <dsp:spPr>
        <a:xfrm>
          <a:off x="0" y="3024191"/>
          <a:ext cx="5029199" cy="88744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DIFFRACTION</a:t>
          </a:r>
          <a:endParaRPr lang="en-US" sz="3700" kern="1200"/>
        </a:p>
      </dsp:txBody>
      <dsp:txXfrm>
        <a:off x="43321" y="3067512"/>
        <a:ext cx="4942557" cy="800803"/>
      </dsp:txXfrm>
    </dsp:sp>
    <dsp:sp modelId="{18318F45-0CFD-40F3-85F0-CEF3C6F3E7A8}">
      <dsp:nvSpPr>
        <dsp:cNvPr id="0" name=""/>
        <dsp:cNvSpPr/>
      </dsp:nvSpPr>
      <dsp:spPr>
        <a:xfrm>
          <a:off x="0" y="4018196"/>
          <a:ext cx="5029199" cy="88744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kern="1200"/>
            <a:t>REFLECTION</a:t>
          </a:r>
          <a:endParaRPr lang="en-US" sz="3700" kern="1200"/>
        </a:p>
      </dsp:txBody>
      <dsp:txXfrm>
        <a:off x="43321" y="4061517"/>
        <a:ext cx="4942557" cy="8008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1"/>
            <a:ext cx="2889938" cy="498135"/>
          </a:xfrm>
          <a:prstGeom prst="rect">
            <a:avLst/>
          </a:prstGeom>
        </p:spPr>
        <p:txBody>
          <a:bodyPr vert="horz" lIns="91440" tIns="45720" rIns="91440" bIns="45720" rtlCol="0"/>
          <a:lstStyle>
            <a:lvl1pPr algn="r">
              <a:defRPr sz="1200"/>
            </a:lvl1pPr>
          </a:lstStyle>
          <a:p>
            <a:fld id="{AEC20079-DCE1-486E-A315-B7F934ED489E}" type="datetimeFigureOut">
              <a:rPr lang="en-GB" smtClean="0"/>
              <a:t>13/08/2020</a:t>
            </a:fld>
            <a:endParaRPr lang="en-GB"/>
          </a:p>
        </p:txBody>
      </p:sp>
      <p:sp>
        <p:nvSpPr>
          <p:cNvPr id="4" name="Slide Image Placeholder 3"/>
          <p:cNvSpPr>
            <a:spLocks noGrp="1" noRot="1" noChangeAspect="1"/>
          </p:cNvSpPr>
          <p:nvPr>
            <p:ph type="sldImg" idx="2"/>
          </p:nvPr>
        </p:nvSpPr>
        <p:spPr>
          <a:xfrm>
            <a:off x="355600" y="1239838"/>
            <a:ext cx="5957888" cy="33528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958"/>
            <a:ext cx="533527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889938"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30091"/>
            <a:ext cx="2889938" cy="498134"/>
          </a:xfrm>
          <a:prstGeom prst="rect">
            <a:avLst/>
          </a:prstGeom>
        </p:spPr>
        <p:txBody>
          <a:bodyPr vert="horz" lIns="91440" tIns="45720" rIns="91440" bIns="45720" rtlCol="0" anchor="b"/>
          <a:lstStyle>
            <a:lvl1pPr algn="r">
              <a:defRPr sz="1200"/>
            </a:lvl1pPr>
          </a:lstStyle>
          <a:p>
            <a:fld id="{11A0BEDE-FE66-43DA-872D-7A94DA308C9F}" type="slidenum">
              <a:rPr lang="en-GB" smtClean="0"/>
              <a:t>‹#›</a:t>
            </a:fld>
            <a:endParaRPr lang="en-GB"/>
          </a:p>
        </p:txBody>
      </p:sp>
    </p:spTree>
    <p:extLst>
      <p:ext uri="{BB962C8B-B14F-4D97-AF65-F5344CB8AC3E}">
        <p14:creationId xmlns:p14="http://schemas.microsoft.com/office/powerpoint/2010/main" val="210455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it matter what we say when teaching students? Do we need to be ‘precise’ in our language? I say YES!</a:t>
            </a:r>
          </a:p>
        </p:txBody>
      </p:sp>
      <p:sp>
        <p:nvSpPr>
          <p:cNvPr id="4" name="Slide Number Placeholder 3"/>
          <p:cNvSpPr>
            <a:spLocks noGrp="1"/>
          </p:cNvSpPr>
          <p:nvPr>
            <p:ph type="sldNum" sz="quarter" idx="5"/>
          </p:nvPr>
        </p:nvSpPr>
        <p:spPr/>
        <p:txBody>
          <a:bodyPr/>
          <a:lstStyle/>
          <a:p>
            <a:fld id="{11A0BEDE-FE66-43DA-872D-7A94DA308C9F}" type="slidenum">
              <a:rPr lang="en-GB" smtClean="0"/>
              <a:t>1</a:t>
            </a:fld>
            <a:endParaRPr lang="en-GB"/>
          </a:p>
        </p:txBody>
      </p:sp>
    </p:spTree>
    <p:extLst>
      <p:ext uri="{BB962C8B-B14F-4D97-AF65-F5344CB8AC3E}">
        <p14:creationId xmlns:p14="http://schemas.microsoft.com/office/powerpoint/2010/main" val="2467780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one of my bug bears and something that I’ve only recently sorted for myself. It is the most viewed post on my website and indicates that most people don’t know the correct answer to this. Although it is written metres squared the area is </a:t>
            </a:r>
            <a:r>
              <a:rPr lang="en-GB" b="1" dirty="0"/>
              <a:t>4.0 square metres</a:t>
            </a:r>
            <a:r>
              <a:rPr lang="en-GB" dirty="0"/>
              <a:t>. The square metre is the SI unit of area and can be any shape. I won’t go into further detail here, but we must make sure we are consistent and take time to explain this to the students. As one post on the website says, if a carpet seller can’t get this right I could end up with the wrong size and shaped carpet and whose fault would it be. A square of 4.0 metres squared would be a square of side 4.0 m and either side 1.0 m or 4.0 m. AREA in SQUARE METRES, and I know it is misunderstood as I’d copied </a:t>
            </a:r>
            <a:r>
              <a:rPr lang="en-GB" dirty="0" err="1"/>
              <a:t>someones</a:t>
            </a:r>
            <a:r>
              <a:rPr lang="en-GB" dirty="0"/>
              <a:t> sheet into my compendium and hadn’t checked it! </a:t>
            </a:r>
          </a:p>
        </p:txBody>
      </p:sp>
      <p:sp>
        <p:nvSpPr>
          <p:cNvPr id="4" name="Slide Number Placeholder 3"/>
          <p:cNvSpPr>
            <a:spLocks noGrp="1"/>
          </p:cNvSpPr>
          <p:nvPr>
            <p:ph type="sldNum" sz="quarter" idx="5"/>
          </p:nvPr>
        </p:nvSpPr>
        <p:spPr/>
        <p:txBody>
          <a:bodyPr/>
          <a:lstStyle/>
          <a:p>
            <a:fld id="{11A0BEDE-FE66-43DA-872D-7A94DA308C9F}" type="slidenum">
              <a:rPr lang="en-GB" smtClean="0"/>
              <a:t>10</a:t>
            </a:fld>
            <a:endParaRPr lang="en-GB"/>
          </a:p>
        </p:txBody>
      </p:sp>
    </p:spTree>
    <p:extLst>
      <p:ext uri="{BB962C8B-B14F-4D97-AF65-F5344CB8AC3E}">
        <p14:creationId xmlns:p14="http://schemas.microsoft.com/office/powerpoint/2010/main" val="2761679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difference between heat and temperature for students is always difficult unless you go through this picture which instantly and clearly shows them the difference. Both beakers contain water at the same starting temperature. If we heat them with the same Bunsen for the same length of time they’ve had the same energy delivered- same heat energy. All students will know that providing the water isn’t boiling the one on the left will have the hotter/higher temperature of water. This is a clear visualisation for this difficulty.</a:t>
            </a:r>
          </a:p>
        </p:txBody>
      </p:sp>
      <p:sp>
        <p:nvSpPr>
          <p:cNvPr id="4" name="Slide Number Placeholder 3"/>
          <p:cNvSpPr>
            <a:spLocks noGrp="1"/>
          </p:cNvSpPr>
          <p:nvPr>
            <p:ph type="sldNum" sz="quarter" idx="5"/>
          </p:nvPr>
        </p:nvSpPr>
        <p:spPr/>
        <p:txBody>
          <a:bodyPr/>
          <a:lstStyle/>
          <a:p>
            <a:fld id="{11A0BEDE-FE66-43DA-872D-7A94DA308C9F}" type="slidenum">
              <a:rPr lang="en-GB" smtClean="0"/>
              <a:t>11</a:t>
            </a:fld>
            <a:endParaRPr lang="en-GB"/>
          </a:p>
        </p:txBody>
      </p:sp>
    </p:spTree>
    <p:extLst>
      <p:ext uri="{BB962C8B-B14F-4D97-AF65-F5344CB8AC3E}">
        <p14:creationId xmlns:p14="http://schemas.microsoft.com/office/powerpoint/2010/main" val="3820255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one which we’ll discuss in more detail, but it is certainly one for the SQA talk later. Sometimes we can say replace with a bigger resistor! This image should indicate what scientists are saying when they say bigger- we can have bigger area, more massive, but it doesn’t relate to the resistance, that would be a </a:t>
            </a:r>
            <a:r>
              <a:rPr lang="en-GB" b="1" dirty="0"/>
              <a:t>larger resistance. Where possible I try to teach students to use the term increase or decrease in a quantity and that covers just about everything.</a:t>
            </a:r>
          </a:p>
          <a:p>
            <a:r>
              <a:rPr lang="en-GB" b="1" dirty="0">
                <a:cs typeface="Calibri"/>
              </a:rPr>
              <a:t>Is this an optical illusion too? The Jennie on the left looks smaller then the Jennie on the right!</a:t>
            </a:r>
          </a:p>
        </p:txBody>
      </p:sp>
      <p:sp>
        <p:nvSpPr>
          <p:cNvPr id="4" name="Slide Number Placeholder 3"/>
          <p:cNvSpPr>
            <a:spLocks noGrp="1"/>
          </p:cNvSpPr>
          <p:nvPr>
            <p:ph type="sldNum" sz="quarter" idx="5"/>
          </p:nvPr>
        </p:nvSpPr>
        <p:spPr/>
        <p:txBody>
          <a:bodyPr/>
          <a:lstStyle/>
          <a:p>
            <a:fld id="{11A0BEDE-FE66-43DA-872D-7A94DA308C9F}" type="slidenum">
              <a:rPr lang="en-GB" smtClean="0"/>
              <a:t>12</a:t>
            </a:fld>
            <a:endParaRPr lang="en-GB"/>
          </a:p>
        </p:txBody>
      </p:sp>
    </p:spTree>
    <p:extLst>
      <p:ext uri="{BB962C8B-B14F-4D97-AF65-F5344CB8AC3E}">
        <p14:creationId xmlns:p14="http://schemas.microsoft.com/office/powerpoint/2010/main" val="1827476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another common word that might get into students language quite wrongly. We don’t talk about time running quicker or slower until we introduce students to relativity at higher, so time doesn’t go quicker when the speed of an object changes, the time increases or decreases. A good way I’ve found to explain this is to clap at one second intervals, then clap “quicker” / “slower” and say each clap is still one second.</a:t>
            </a:r>
          </a:p>
        </p:txBody>
      </p:sp>
      <p:sp>
        <p:nvSpPr>
          <p:cNvPr id="4" name="Slide Number Placeholder 3"/>
          <p:cNvSpPr>
            <a:spLocks noGrp="1"/>
          </p:cNvSpPr>
          <p:nvPr>
            <p:ph type="sldNum" sz="quarter" idx="5"/>
          </p:nvPr>
        </p:nvSpPr>
        <p:spPr/>
        <p:txBody>
          <a:bodyPr/>
          <a:lstStyle/>
          <a:p>
            <a:fld id="{11A0BEDE-FE66-43DA-872D-7A94DA308C9F}" type="slidenum">
              <a:rPr lang="en-GB" smtClean="0"/>
              <a:t>13</a:t>
            </a:fld>
            <a:endParaRPr lang="en-GB"/>
          </a:p>
        </p:txBody>
      </p:sp>
    </p:spTree>
    <p:extLst>
      <p:ext uri="{BB962C8B-B14F-4D97-AF65-F5344CB8AC3E}">
        <p14:creationId xmlns:p14="http://schemas.microsoft.com/office/powerpoint/2010/main" val="2764905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we always take time to explain what is meant by a best fit line? Maybe we should give students a graph, where the points clearly line up in a curve and ask them to draw the best fit line. I had some fantastic teachers who obviously knew their stuff and taught me all those little useless things that have proved so helpful., like do you know if you pick up a piece of graph paper and hold it sloping away from you at eye level it is easy to see what the best fit line is? Try it. </a:t>
            </a:r>
          </a:p>
        </p:txBody>
      </p:sp>
      <p:sp>
        <p:nvSpPr>
          <p:cNvPr id="4" name="Slide Number Placeholder 3"/>
          <p:cNvSpPr>
            <a:spLocks noGrp="1"/>
          </p:cNvSpPr>
          <p:nvPr>
            <p:ph type="sldNum" sz="quarter" idx="5"/>
          </p:nvPr>
        </p:nvSpPr>
        <p:spPr/>
        <p:txBody>
          <a:bodyPr/>
          <a:lstStyle/>
          <a:p>
            <a:fld id="{11A0BEDE-FE66-43DA-872D-7A94DA308C9F}" type="slidenum">
              <a:rPr lang="en-GB" smtClean="0"/>
              <a:t>14</a:t>
            </a:fld>
            <a:endParaRPr lang="en-GB"/>
          </a:p>
        </p:txBody>
      </p:sp>
    </p:spTree>
    <p:extLst>
      <p:ext uri="{BB962C8B-B14F-4D97-AF65-F5344CB8AC3E}">
        <p14:creationId xmlns:p14="http://schemas.microsoft.com/office/powerpoint/2010/main" val="1047169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you’ve a mobile or a laptop you could try this. Tip the page</a:t>
            </a:r>
          </a:p>
        </p:txBody>
      </p:sp>
      <p:sp>
        <p:nvSpPr>
          <p:cNvPr id="4" name="Slide Number Placeholder 3"/>
          <p:cNvSpPr>
            <a:spLocks noGrp="1"/>
          </p:cNvSpPr>
          <p:nvPr>
            <p:ph type="sldNum" sz="quarter" idx="5"/>
          </p:nvPr>
        </p:nvSpPr>
        <p:spPr/>
        <p:txBody>
          <a:bodyPr/>
          <a:lstStyle/>
          <a:p>
            <a:fld id="{11A0BEDE-FE66-43DA-872D-7A94DA308C9F}" type="slidenum">
              <a:rPr lang="en-GB" smtClean="0"/>
              <a:t>15</a:t>
            </a:fld>
            <a:endParaRPr lang="en-GB"/>
          </a:p>
        </p:txBody>
      </p:sp>
    </p:spTree>
    <p:extLst>
      <p:ext uri="{BB962C8B-B14F-4D97-AF65-F5344CB8AC3E}">
        <p14:creationId xmlns:p14="http://schemas.microsoft.com/office/powerpoint/2010/main" val="3430818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would help if all words are spelt correctly but these ones might be worth a spelling test. I remember Fusion and Fission by thinking of a neutron hitting the word FISSION (with 2 s and splitting it in half- </a:t>
            </a:r>
            <a:r>
              <a:rPr lang="en-GB" dirty="0" err="1"/>
              <a:t>fis</a:t>
            </a:r>
            <a:r>
              <a:rPr lang="en-GB" dirty="0"/>
              <a:t> </a:t>
            </a:r>
            <a:r>
              <a:rPr lang="en-GB" dirty="0" err="1"/>
              <a:t>sion</a:t>
            </a:r>
            <a:r>
              <a:rPr lang="en-GB" dirty="0"/>
              <a:t>).</a:t>
            </a:r>
          </a:p>
          <a:p>
            <a:r>
              <a:rPr lang="en-GB" dirty="0">
                <a:cs typeface="Calibri" panose="020F0502020204030204"/>
              </a:rPr>
              <a:t>Quite often pupils write down the word "</a:t>
            </a:r>
            <a:r>
              <a:rPr lang="en-GB" dirty="0" err="1">
                <a:cs typeface="Calibri" panose="020F0502020204030204"/>
              </a:rPr>
              <a:t>defraction</a:t>
            </a:r>
            <a:r>
              <a:rPr lang="en-GB" dirty="0">
                <a:cs typeface="Calibri" panose="020F0502020204030204"/>
              </a:rPr>
              <a:t>". Do they mean refraction or diffraction or just hedging their bets?</a:t>
            </a:r>
          </a:p>
        </p:txBody>
      </p:sp>
      <p:sp>
        <p:nvSpPr>
          <p:cNvPr id="4" name="Slide Number Placeholder 3"/>
          <p:cNvSpPr>
            <a:spLocks noGrp="1"/>
          </p:cNvSpPr>
          <p:nvPr>
            <p:ph type="sldNum" sz="quarter" idx="5"/>
          </p:nvPr>
        </p:nvSpPr>
        <p:spPr/>
        <p:txBody>
          <a:bodyPr/>
          <a:lstStyle/>
          <a:p>
            <a:fld id="{11A0BEDE-FE66-43DA-872D-7A94DA308C9F}" type="slidenum">
              <a:rPr lang="en-GB" smtClean="0"/>
              <a:t>16</a:t>
            </a:fld>
            <a:endParaRPr lang="en-GB"/>
          </a:p>
        </p:txBody>
      </p:sp>
    </p:spTree>
    <p:extLst>
      <p:ext uri="{BB962C8B-B14F-4D97-AF65-F5344CB8AC3E}">
        <p14:creationId xmlns:p14="http://schemas.microsoft.com/office/powerpoint/2010/main" val="1515449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A0BEDE-FE66-43DA-872D-7A94DA308C9F}" type="slidenum">
              <a:rPr lang="en-GB" smtClean="0"/>
              <a:t>17</a:t>
            </a:fld>
            <a:endParaRPr lang="en-GB"/>
          </a:p>
        </p:txBody>
      </p:sp>
    </p:spTree>
    <p:extLst>
      <p:ext uri="{BB962C8B-B14F-4D97-AF65-F5344CB8AC3E}">
        <p14:creationId xmlns:p14="http://schemas.microsoft.com/office/powerpoint/2010/main" val="1550394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Refraction is not</a:t>
            </a:r>
          </a:p>
        </p:txBody>
      </p:sp>
      <p:sp>
        <p:nvSpPr>
          <p:cNvPr id="4" name="Slide Number Placeholder 3"/>
          <p:cNvSpPr>
            <a:spLocks noGrp="1"/>
          </p:cNvSpPr>
          <p:nvPr>
            <p:ph type="sldNum" sz="quarter" idx="5"/>
          </p:nvPr>
        </p:nvSpPr>
        <p:spPr/>
        <p:txBody>
          <a:bodyPr/>
          <a:lstStyle/>
          <a:p>
            <a:fld id="{11A0BEDE-FE66-43DA-872D-7A94DA308C9F}" type="slidenum">
              <a:rPr lang="en-GB" smtClean="0"/>
              <a:t>18</a:t>
            </a:fld>
            <a:endParaRPr lang="en-GB"/>
          </a:p>
        </p:txBody>
      </p:sp>
    </p:spTree>
    <p:extLst>
      <p:ext uri="{BB962C8B-B14F-4D97-AF65-F5344CB8AC3E}">
        <p14:creationId xmlns:p14="http://schemas.microsoft.com/office/powerpoint/2010/main" val="4120505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A0BEDE-FE66-43DA-872D-7A94DA308C9F}" type="slidenum">
              <a:rPr lang="en-GB" smtClean="0"/>
              <a:t>19</a:t>
            </a:fld>
            <a:endParaRPr lang="en-GB"/>
          </a:p>
        </p:txBody>
      </p:sp>
    </p:spTree>
    <p:extLst>
      <p:ext uri="{BB962C8B-B14F-4D97-AF65-F5344CB8AC3E}">
        <p14:creationId xmlns:p14="http://schemas.microsoft.com/office/powerpoint/2010/main" val="255241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of the problem we have with the language is that some of words we have specific meanings for are used in everyday speech. Some of these are generally used correctly, (I’d say momentum, speed) but some cause confusion- weight, power, centrifugal etc. And maybe one that causes the most trouble- accuracy and precision, which I think is now pretty well understood with the following graphic.</a:t>
            </a:r>
          </a:p>
        </p:txBody>
      </p:sp>
      <p:sp>
        <p:nvSpPr>
          <p:cNvPr id="4" name="Slide Number Placeholder 3"/>
          <p:cNvSpPr>
            <a:spLocks noGrp="1"/>
          </p:cNvSpPr>
          <p:nvPr>
            <p:ph type="sldNum" sz="quarter" idx="5"/>
          </p:nvPr>
        </p:nvSpPr>
        <p:spPr/>
        <p:txBody>
          <a:bodyPr/>
          <a:lstStyle/>
          <a:p>
            <a:fld id="{11A0BEDE-FE66-43DA-872D-7A94DA308C9F}" type="slidenum">
              <a:rPr lang="en-GB" smtClean="0"/>
              <a:t>2</a:t>
            </a:fld>
            <a:endParaRPr lang="en-GB"/>
          </a:p>
        </p:txBody>
      </p:sp>
    </p:spTree>
    <p:extLst>
      <p:ext uri="{BB962C8B-B14F-4D97-AF65-F5344CB8AC3E}">
        <p14:creationId xmlns:p14="http://schemas.microsoft.com/office/powerpoint/2010/main" val="3197179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was a long time in to the new NQ before I realised there are no questions on the exam, not totally true as the m/c are generally questions but the long questions are not questions but commands! Students should be taught the difference, especially between justify and you must justify. Check the marking instructions for the difference.</a:t>
            </a:r>
          </a:p>
        </p:txBody>
      </p:sp>
      <p:sp>
        <p:nvSpPr>
          <p:cNvPr id="4" name="Slide Number Placeholder 3"/>
          <p:cNvSpPr>
            <a:spLocks noGrp="1"/>
          </p:cNvSpPr>
          <p:nvPr>
            <p:ph type="sldNum" sz="quarter" idx="5"/>
          </p:nvPr>
        </p:nvSpPr>
        <p:spPr/>
        <p:txBody>
          <a:bodyPr/>
          <a:lstStyle/>
          <a:p>
            <a:fld id="{11A0BEDE-FE66-43DA-872D-7A94DA308C9F}" type="slidenum">
              <a:rPr lang="en-GB" smtClean="0"/>
              <a:t>20</a:t>
            </a:fld>
            <a:endParaRPr lang="en-GB"/>
          </a:p>
        </p:txBody>
      </p:sp>
    </p:spTree>
    <p:extLst>
      <p:ext uri="{BB962C8B-B14F-4D97-AF65-F5344CB8AC3E}">
        <p14:creationId xmlns:p14="http://schemas.microsoft.com/office/powerpoint/2010/main" val="2392738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A0BEDE-FE66-43DA-872D-7A94DA308C9F}" type="slidenum">
              <a:rPr lang="en-GB" smtClean="0"/>
              <a:t>21</a:t>
            </a:fld>
            <a:endParaRPr lang="en-GB"/>
          </a:p>
        </p:txBody>
      </p:sp>
    </p:spTree>
    <p:extLst>
      <p:ext uri="{BB962C8B-B14F-4D97-AF65-F5344CB8AC3E}">
        <p14:creationId xmlns:p14="http://schemas.microsoft.com/office/powerpoint/2010/main" val="409193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A0BEDE-FE66-43DA-872D-7A94DA308C9F}" type="slidenum">
              <a:rPr lang="en-GB" smtClean="0"/>
              <a:t>3</a:t>
            </a:fld>
            <a:endParaRPr lang="en-GB"/>
          </a:p>
        </p:txBody>
      </p:sp>
    </p:spTree>
    <p:extLst>
      <p:ext uri="{BB962C8B-B14F-4D97-AF65-F5344CB8AC3E}">
        <p14:creationId xmlns:p14="http://schemas.microsoft.com/office/powerpoint/2010/main" val="253966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A0BEDE-FE66-43DA-872D-7A94DA308C9F}" type="slidenum">
              <a:rPr lang="en-GB" smtClean="0"/>
              <a:t>4</a:t>
            </a:fld>
            <a:endParaRPr lang="en-GB"/>
          </a:p>
        </p:txBody>
      </p:sp>
    </p:spTree>
    <p:extLst>
      <p:ext uri="{BB962C8B-B14F-4D97-AF65-F5344CB8AC3E}">
        <p14:creationId xmlns:p14="http://schemas.microsoft.com/office/powerpoint/2010/main" val="2176791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A0BEDE-FE66-43DA-872D-7A94DA308C9F}" type="slidenum">
              <a:rPr lang="en-GB" smtClean="0"/>
              <a:t>5</a:t>
            </a:fld>
            <a:endParaRPr lang="en-GB"/>
          </a:p>
        </p:txBody>
      </p:sp>
    </p:spTree>
    <p:extLst>
      <p:ext uri="{BB962C8B-B14F-4D97-AF65-F5344CB8AC3E}">
        <p14:creationId xmlns:p14="http://schemas.microsoft.com/office/powerpoint/2010/main" val="858169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too much ambiguity in these words.  AVOID using them or letting the students use them wherever possible. Maybe ask the students what they mean by these words and show that there is a difference. Keep asking this same question at the start of each topic as the students get older and see if the answers diverge further.</a:t>
            </a:r>
          </a:p>
          <a:p>
            <a:r>
              <a:rPr lang="en-GB" dirty="0">
                <a:cs typeface="Calibri"/>
              </a:rPr>
              <a:t>Or say that these are just topic headings with no precise meaning. Avoid using them in exam questions.</a:t>
            </a:r>
          </a:p>
        </p:txBody>
      </p:sp>
      <p:sp>
        <p:nvSpPr>
          <p:cNvPr id="4" name="Slide Number Placeholder 3"/>
          <p:cNvSpPr>
            <a:spLocks noGrp="1"/>
          </p:cNvSpPr>
          <p:nvPr>
            <p:ph type="sldNum" sz="quarter" idx="5"/>
          </p:nvPr>
        </p:nvSpPr>
        <p:spPr/>
        <p:txBody>
          <a:bodyPr/>
          <a:lstStyle/>
          <a:p>
            <a:fld id="{11A0BEDE-FE66-43DA-872D-7A94DA308C9F}" type="slidenum">
              <a:rPr lang="en-GB" smtClean="0"/>
              <a:t>6</a:t>
            </a:fld>
            <a:endParaRPr lang="en-GB"/>
          </a:p>
        </p:txBody>
      </p:sp>
    </p:spTree>
    <p:extLst>
      <p:ext uri="{BB962C8B-B14F-4D97-AF65-F5344CB8AC3E}">
        <p14:creationId xmlns:p14="http://schemas.microsoft.com/office/powerpoint/2010/main" val="308279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are marked as masses, but we are using them because of their weight and they produce a force to stretch the spring. I like to call them a load and then there is little conflict in using the words and causing confusion. If we think about the words we use we are less likely to unwittingly make Physics “extra” hard!</a:t>
            </a:r>
          </a:p>
        </p:txBody>
      </p:sp>
      <p:sp>
        <p:nvSpPr>
          <p:cNvPr id="4" name="Slide Number Placeholder 3"/>
          <p:cNvSpPr>
            <a:spLocks noGrp="1"/>
          </p:cNvSpPr>
          <p:nvPr>
            <p:ph type="sldNum" sz="quarter" idx="5"/>
          </p:nvPr>
        </p:nvSpPr>
        <p:spPr/>
        <p:txBody>
          <a:bodyPr/>
          <a:lstStyle/>
          <a:p>
            <a:fld id="{11A0BEDE-FE66-43DA-872D-7A94DA308C9F}" type="slidenum">
              <a:rPr lang="en-GB" smtClean="0"/>
              <a:t>7</a:t>
            </a:fld>
            <a:endParaRPr lang="en-GB"/>
          </a:p>
        </p:txBody>
      </p:sp>
    </p:spTree>
    <p:extLst>
      <p:ext uri="{BB962C8B-B14F-4D97-AF65-F5344CB8AC3E}">
        <p14:creationId xmlns:p14="http://schemas.microsoft.com/office/powerpoint/2010/main" val="4186354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often think that some little magic works here and this is where there is a load of charge stored in here and that  they set off when the circuit is complete. Does our language indicate that the charge is in the conductors and that the energy is what is provided by this? </a:t>
            </a:r>
          </a:p>
        </p:txBody>
      </p:sp>
      <p:sp>
        <p:nvSpPr>
          <p:cNvPr id="4" name="Slide Number Placeholder 3"/>
          <p:cNvSpPr>
            <a:spLocks noGrp="1"/>
          </p:cNvSpPr>
          <p:nvPr>
            <p:ph type="sldNum" sz="quarter" idx="5"/>
          </p:nvPr>
        </p:nvSpPr>
        <p:spPr/>
        <p:txBody>
          <a:bodyPr/>
          <a:lstStyle/>
          <a:p>
            <a:fld id="{11A0BEDE-FE66-43DA-872D-7A94DA308C9F}" type="slidenum">
              <a:rPr lang="en-GB" smtClean="0"/>
              <a:t>8</a:t>
            </a:fld>
            <a:endParaRPr lang="en-GB"/>
          </a:p>
        </p:txBody>
      </p:sp>
    </p:spTree>
    <p:extLst>
      <p:ext uri="{BB962C8B-B14F-4D97-AF65-F5344CB8AC3E}">
        <p14:creationId xmlns:p14="http://schemas.microsoft.com/office/powerpoint/2010/main" val="415947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know of teachers and students who look blankly when told they need a </a:t>
            </a:r>
            <a:r>
              <a:rPr lang="en-GB" dirty="0" err="1"/>
              <a:t>bosshead</a:t>
            </a:r>
            <a:r>
              <a:rPr lang="en-GB" dirty="0"/>
              <a:t> for their stand. If we don’t tell them these words who will? Then who will then be able to teach the next generation of school children if we haven’t taught the current one some of whom will become teachers. If we don’t know the correct language, do we know where to go to look it up? Does it matter? Is it ok to call it a gripper (discuss later)</a:t>
            </a:r>
          </a:p>
        </p:txBody>
      </p:sp>
      <p:sp>
        <p:nvSpPr>
          <p:cNvPr id="4" name="Slide Number Placeholder 3"/>
          <p:cNvSpPr>
            <a:spLocks noGrp="1"/>
          </p:cNvSpPr>
          <p:nvPr>
            <p:ph type="sldNum" sz="quarter" idx="5"/>
          </p:nvPr>
        </p:nvSpPr>
        <p:spPr/>
        <p:txBody>
          <a:bodyPr/>
          <a:lstStyle/>
          <a:p>
            <a:fld id="{11A0BEDE-FE66-43DA-872D-7A94DA308C9F}" type="slidenum">
              <a:rPr lang="en-GB" smtClean="0"/>
              <a:t>9</a:t>
            </a:fld>
            <a:endParaRPr lang="en-GB"/>
          </a:p>
        </p:txBody>
      </p:sp>
    </p:spTree>
    <p:extLst>
      <p:ext uri="{BB962C8B-B14F-4D97-AF65-F5344CB8AC3E}">
        <p14:creationId xmlns:p14="http://schemas.microsoft.com/office/powerpoint/2010/main" val="1816505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9415-B9E6-482E-B55C-8D969F514B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BD1BE31-C3DD-4A75-9E8D-5052E8AB83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3EEB9E3-0697-4C84-BD8D-0E7A8E25C5D4}"/>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D942F8FD-226D-4B02-919D-CD041D51F8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C21B5A-3EC9-43D7-850E-ACCC37C84BC8}"/>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2350570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2984C-1E52-4DB5-89A6-AE7F7D1774C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6518D3-26EC-4E26-AB03-33295076EF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1EF74F-A67C-4677-A893-C8B527542474}"/>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C887330C-B1B8-4BAD-9598-622637D901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47887B-4937-4B03-9FDD-A09A2B8E11CE}"/>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422773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DB44-3FFF-4FB1-AA68-3EA3CAC76A5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012C99-3462-4D9A-B97E-9B9DAE6D12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AD72AE-8656-448E-8B53-FAC89551DD06}"/>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93BD306E-0B54-4B96-946C-D2F4AC629D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0E8D4D-E201-4F0A-9DED-51C7DDB597A3}"/>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1339933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8B55-FBB8-456B-BB98-93DAAEE70C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B93E4A-F628-487D-9983-53B41E752A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3BEB0A-9202-445D-81E9-4BBCCB46AB0E}"/>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01F513D3-67A2-4900-90F7-37974F836A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542C50-532F-45F1-8FE7-1CB4DB09C3B8}"/>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2561326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02D60-FB11-4D7E-8DB3-7C95D786B5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6AE1274-E81E-4F74-95A6-743941DFBC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3AFDB8-FC4A-4693-8D95-7EDD4E4D2626}"/>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9C607C99-BE4A-4273-A5E5-D40B18BC7B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1E7C15-8D9D-4436-8129-D492B95B642D}"/>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912793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A1C4E-3E1A-4D00-97E8-A0F7AAA5B4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DACEC8-66A5-4625-9829-80E7D89210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1F11971-BBD4-46AD-A084-A56B1E9848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415F247-B352-4440-B6DE-B54D292839C1}"/>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6" name="Footer Placeholder 5">
            <a:extLst>
              <a:ext uri="{FF2B5EF4-FFF2-40B4-BE49-F238E27FC236}">
                <a16:creationId xmlns:a16="http://schemas.microsoft.com/office/drawing/2014/main" id="{3DBEBB34-872E-4449-894A-3F8B8B24A6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122DDD-0F2C-47D2-8F68-9AF5740AFDA4}"/>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489120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42F87-8387-4251-8B44-1A6F4361993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6314D7-CD43-413A-92B9-C30C0A19C6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0CB57E-4C99-49AC-BE78-3B1F39A4D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DB2CEC-0149-4E9A-B27D-1D697D261D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F2FB2C-B2E6-4116-A18F-05EAC5ACC9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8BBF70-3C41-4318-8422-F08E39FF74F8}"/>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8" name="Footer Placeholder 7">
            <a:extLst>
              <a:ext uri="{FF2B5EF4-FFF2-40B4-BE49-F238E27FC236}">
                <a16:creationId xmlns:a16="http://schemas.microsoft.com/office/drawing/2014/main" id="{89AE8DA8-BF0D-47B9-B719-2F7115BA88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F39D4A1-7B08-4AA6-9867-025E428B5B31}"/>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4060448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C4CB8-68FC-403A-B0AC-5571C0E3CF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1F3CFB-6BD9-4E69-BC1A-94C5E023E108}"/>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4" name="Footer Placeholder 3">
            <a:extLst>
              <a:ext uri="{FF2B5EF4-FFF2-40B4-BE49-F238E27FC236}">
                <a16:creationId xmlns:a16="http://schemas.microsoft.com/office/drawing/2014/main" id="{7F7861C4-5C41-4923-9025-1147642CBC4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0F7362-0B6E-4A03-AD0C-10D1D5AD011D}"/>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102108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A90FD9-955E-4D85-8F4E-0607F11B0D5E}"/>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3" name="Footer Placeholder 2">
            <a:extLst>
              <a:ext uri="{FF2B5EF4-FFF2-40B4-BE49-F238E27FC236}">
                <a16:creationId xmlns:a16="http://schemas.microsoft.com/office/drawing/2014/main" id="{5ED1649D-A958-487C-B213-2AAAE2F76DD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598892-2591-43C6-8633-9B325D72D62E}"/>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305182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E31C8-F2A6-468C-86CB-5368326FEE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3045F9-6DF8-4F69-A51F-F033477ADA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E35DA9E-B927-46CA-A874-D459D5723D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5439F4-38A1-4777-9CF6-58F3C00B8192}"/>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6" name="Footer Placeholder 5">
            <a:extLst>
              <a:ext uri="{FF2B5EF4-FFF2-40B4-BE49-F238E27FC236}">
                <a16:creationId xmlns:a16="http://schemas.microsoft.com/office/drawing/2014/main" id="{5DA95541-BACC-45C9-B0EF-FF6E046F10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89C72F-CF93-48C0-A20D-03111DFD96CE}"/>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2005415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AB133-D5D9-4BC3-85BB-1BCDA51DDC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DF48E3-8DCF-4DA5-9CB6-A8D78A0047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1474B0-20F5-4903-818B-CFBF697BD6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01A179-AA8A-4157-B38F-8B9224D2BD5D}"/>
              </a:ext>
            </a:extLst>
          </p:cNvPr>
          <p:cNvSpPr>
            <a:spLocks noGrp="1"/>
          </p:cNvSpPr>
          <p:nvPr>
            <p:ph type="dt" sz="half" idx="10"/>
          </p:nvPr>
        </p:nvSpPr>
        <p:spPr/>
        <p:txBody>
          <a:bodyPr/>
          <a:lstStyle/>
          <a:p>
            <a:fld id="{3772E91A-1369-4AC1-9FE1-1B538C9D107D}" type="datetimeFigureOut">
              <a:rPr lang="en-GB" smtClean="0"/>
              <a:t>13/08/2020</a:t>
            </a:fld>
            <a:endParaRPr lang="en-GB"/>
          </a:p>
        </p:txBody>
      </p:sp>
      <p:sp>
        <p:nvSpPr>
          <p:cNvPr id="6" name="Footer Placeholder 5">
            <a:extLst>
              <a:ext uri="{FF2B5EF4-FFF2-40B4-BE49-F238E27FC236}">
                <a16:creationId xmlns:a16="http://schemas.microsoft.com/office/drawing/2014/main" id="{637277FC-3F1C-4D38-887E-BF70C72FFD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F38F43-CBAC-4F18-A644-75DC365CB8A7}"/>
              </a:ext>
            </a:extLst>
          </p:cNvPr>
          <p:cNvSpPr>
            <a:spLocks noGrp="1"/>
          </p:cNvSpPr>
          <p:nvPr>
            <p:ph type="sldNum" sz="quarter" idx="12"/>
          </p:nvPr>
        </p:nvSpPr>
        <p:spPr/>
        <p:txBody>
          <a:bodyPr/>
          <a:lstStyle/>
          <a:p>
            <a:fld id="{F1EF00D1-A0EF-484F-A939-AE20E75D58A0}" type="slidenum">
              <a:rPr lang="en-GB" smtClean="0"/>
              <a:t>‹#›</a:t>
            </a:fld>
            <a:endParaRPr lang="en-GB"/>
          </a:p>
        </p:txBody>
      </p:sp>
    </p:spTree>
    <p:extLst>
      <p:ext uri="{BB962C8B-B14F-4D97-AF65-F5344CB8AC3E}">
        <p14:creationId xmlns:p14="http://schemas.microsoft.com/office/powerpoint/2010/main" val="156672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36E221-971F-42A7-9427-F26E0401A1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7DF0E9-30AE-4210-AF4F-8F908CE5A0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2D4C70-5CCC-449C-B0AD-39B6BBC255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2E91A-1369-4AC1-9FE1-1B538C9D107D}" type="datetimeFigureOut">
              <a:rPr lang="en-GB" smtClean="0"/>
              <a:t>13/08/2020</a:t>
            </a:fld>
            <a:endParaRPr lang="en-GB"/>
          </a:p>
        </p:txBody>
      </p:sp>
      <p:sp>
        <p:nvSpPr>
          <p:cNvPr id="5" name="Footer Placeholder 4">
            <a:extLst>
              <a:ext uri="{FF2B5EF4-FFF2-40B4-BE49-F238E27FC236}">
                <a16:creationId xmlns:a16="http://schemas.microsoft.com/office/drawing/2014/main" id="{39023B68-6802-42C7-9704-FCCAE40E69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15D4E21-44EA-435F-A06C-4FDF90FDEA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F00D1-A0EF-484F-A939-AE20E75D58A0}" type="slidenum">
              <a:rPr lang="en-GB" smtClean="0"/>
              <a:t>‹#›</a:t>
            </a:fld>
            <a:endParaRPr lang="en-GB"/>
          </a:p>
        </p:txBody>
      </p:sp>
    </p:spTree>
    <p:extLst>
      <p:ext uri="{BB962C8B-B14F-4D97-AF65-F5344CB8AC3E}">
        <p14:creationId xmlns:p14="http://schemas.microsoft.com/office/powerpoint/2010/main" val="1527343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mrsphysics.co.uk/blog/difference-between-square-metres-and-metres-squared/"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education.vic.gov.au/school/teachers/teachingresources/discipline/science/continuum/Pages/scilang.asp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12B1A7-69A3-4997-B5D5-07FF1FA690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962B0AC-810F-485A-AC85-5809AD38302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r="1" b="285"/>
          <a:stretch/>
        </p:blipFill>
        <p:spPr>
          <a:xfrm>
            <a:off x="-2" y="10"/>
            <a:ext cx="12192002" cy="6857990"/>
          </a:xfrm>
          <a:prstGeom prst="rect">
            <a:avLst/>
          </a:prstGeom>
        </p:spPr>
      </p:pic>
      <p:sp>
        <p:nvSpPr>
          <p:cNvPr id="13" name="Rectangle 12">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rgbClr val="000000">
                  <a:alpha val="30000"/>
                </a:srgbClr>
              </a:gs>
              <a:gs pos="30000">
                <a:srgbClr val="000000">
                  <a:alpha val="20000"/>
                </a:srgbClr>
              </a:gs>
              <a:gs pos="0">
                <a:srgbClr val="000000">
                  <a:alpha val="0"/>
                </a:srgbClr>
              </a:gs>
              <a:gs pos="100000">
                <a:srgbClr val="000000">
                  <a:alpha val="3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F816E5-D94F-47E8-974D-F86A3B831F1C}"/>
              </a:ext>
            </a:extLst>
          </p:cNvPr>
          <p:cNvSpPr>
            <a:spLocks noGrp="1"/>
          </p:cNvSpPr>
          <p:nvPr>
            <p:ph type="ctrTitle"/>
          </p:nvPr>
        </p:nvSpPr>
        <p:spPr>
          <a:xfrm>
            <a:off x="7848600" y="738697"/>
            <a:ext cx="4023360" cy="3171424"/>
          </a:xfrm>
        </p:spPr>
        <p:txBody>
          <a:bodyPr anchor="b">
            <a:normAutofit/>
          </a:bodyPr>
          <a:lstStyle/>
          <a:p>
            <a:pPr algn="l"/>
            <a:r>
              <a:rPr lang="en-GB" sz="5200" dirty="0">
                <a:solidFill>
                  <a:srgbClr val="FFFFFF"/>
                </a:solidFill>
              </a:rPr>
              <a:t>The Language of Physics</a:t>
            </a:r>
          </a:p>
        </p:txBody>
      </p:sp>
      <p:sp>
        <p:nvSpPr>
          <p:cNvPr id="3" name="Subtitle 2">
            <a:extLst>
              <a:ext uri="{FF2B5EF4-FFF2-40B4-BE49-F238E27FC236}">
                <a16:creationId xmlns:a16="http://schemas.microsoft.com/office/drawing/2014/main" id="{55A6FF56-11BC-40FF-A13B-F5F1372F54A3}"/>
              </a:ext>
            </a:extLst>
          </p:cNvPr>
          <p:cNvSpPr>
            <a:spLocks noGrp="1"/>
          </p:cNvSpPr>
          <p:nvPr>
            <p:ph type="subTitle" idx="1"/>
          </p:nvPr>
        </p:nvSpPr>
        <p:spPr>
          <a:xfrm>
            <a:off x="7848600" y="4081836"/>
            <a:ext cx="4023360" cy="2047253"/>
          </a:xfrm>
        </p:spPr>
        <p:txBody>
          <a:bodyPr>
            <a:normAutofit/>
          </a:bodyPr>
          <a:lstStyle/>
          <a:p>
            <a:r>
              <a:rPr lang="en-GB" dirty="0">
                <a:solidFill>
                  <a:srgbClr val="FFFFFF"/>
                </a:solidFill>
              </a:rPr>
              <a:t>Does it really matter what we say?</a:t>
            </a:r>
          </a:p>
        </p:txBody>
      </p:sp>
      <p:sp>
        <p:nvSpPr>
          <p:cNvPr id="15" name="Frame 14">
            <a:extLst>
              <a:ext uri="{FF2B5EF4-FFF2-40B4-BE49-F238E27FC236}">
                <a16:creationId xmlns:a16="http://schemas.microsoft.com/office/drawing/2014/main" id="{768F2337-7E7D-48E1-B5C6-583F7A345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4505" y="1883664"/>
            <a:ext cx="2907792" cy="2615184"/>
          </a:xfrm>
          <a:prstGeom prst="frame">
            <a:avLst>
              <a:gd name="adj1" fmla="val 8000"/>
            </a:avLst>
          </a:prstGeom>
          <a:solidFill>
            <a:schemeClr val="accent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9264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3952DB-3AAD-48ED-867C-052FC4E0D6C2}"/>
              </a:ext>
            </a:extLst>
          </p:cNvPr>
          <p:cNvSpPr>
            <a:spLocks noGrp="1"/>
          </p:cNvSpPr>
          <p:nvPr>
            <p:ph type="title"/>
          </p:nvPr>
        </p:nvSpPr>
        <p:spPr>
          <a:xfrm>
            <a:off x="6072445" y="3640254"/>
            <a:ext cx="5319433" cy="2076333"/>
          </a:xfrm>
        </p:spPr>
        <p:txBody>
          <a:bodyPr vert="horz" lIns="91440" tIns="45720" rIns="91440" bIns="45720" rtlCol="0" anchor="t">
            <a:normAutofit/>
          </a:bodyPr>
          <a:lstStyle/>
          <a:p>
            <a:r>
              <a:rPr lang="en-US" sz="4800" kern="1200">
                <a:solidFill>
                  <a:schemeClr val="bg1"/>
                </a:solidFill>
                <a:latin typeface="+mj-lt"/>
                <a:ea typeface="+mj-ea"/>
                <a:cs typeface="+mj-cs"/>
              </a:rPr>
              <a:t>The area is 4.0 m</a:t>
            </a:r>
            <a:r>
              <a:rPr lang="en-US" sz="4800" kern="1200" baseline="30000">
                <a:solidFill>
                  <a:schemeClr val="bg1"/>
                </a:solidFill>
                <a:latin typeface="+mj-lt"/>
                <a:ea typeface="+mj-ea"/>
                <a:cs typeface="+mj-cs"/>
              </a:rPr>
              <a:t>2</a:t>
            </a:r>
            <a:br>
              <a:rPr lang="en-US" sz="4800" kern="1200" baseline="30000">
                <a:solidFill>
                  <a:schemeClr val="bg1"/>
                </a:solidFill>
                <a:latin typeface="+mj-lt"/>
                <a:ea typeface="+mj-ea"/>
                <a:cs typeface="+mj-cs"/>
              </a:rPr>
            </a:br>
            <a:r>
              <a:rPr lang="en-US" sz="4800" kern="1200">
                <a:solidFill>
                  <a:schemeClr val="bg1"/>
                </a:solidFill>
                <a:latin typeface="+mj-lt"/>
                <a:ea typeface="+mj-ea"/>
                <a:cs typeface="+mj-cs"/>
              </a:rPr>
              <a:t>How do you say this?</a:t>
            </a:r>
          </a:p>
        </p:txBody>
      </p:sp>
      <p:sp>
        <p:nvSpPr>
          <p:cNvPr id="13" name="Freeform: Shape 12">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Right Pointing Backhand Index">
            <a:extLst>
              <a:ext uri="{FF2B5EF4-FFF2-40B4-BE49-F238E27FC236}">
                <a16:creationId xmlns:a16="http://schemas.microsoft.com/office/drawing/2014/main" id="{4F8F4BCC-F597-44D7-BF93-3E8AE9336A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0941" y="1301551"/>
            <a:ext cx="3440610" cy="3440610"/>
          </a:xfrm>
          <a:prstGeom prst="rect">
            <a:avLst/>
          </a:prstGeom>
        </p:spPr>
      </p:pic>
      <p:sp>
        <p:nvSpPr>
          <p:cNvPr id="4" name="Rectangle 3">
            <a:extLst>
              <a:ext uri="{FF2B5EF4-FFF2-40B4-BE49-F238E27FC236}">
                <a16:creationId xmlns:a16="http://schemas.microsoft.com/office/drawing/2014/main" id="{BC76E186-BE73-4A8F-8FC1-4C9F1F03C506}"/>
              </a:ext>
            </a:extLst>
          </p:cNvPr>
          <p:cNvSpPr/>
          <p:nvPr/>
        </p:nvSpPr>
        <p:spPr>
          <a:xfrm>
            <a:off x="7385015" y="1456058"/>
            <a:ext cx="1912690" cy="1761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6BDBC30-2AC7-4256-A855-BBAFFA3281F0}"/>
              </a:ext>
            </a:extLst>
          </p:cNvPr>
          <p:cNvSpPr txBox="1"/>
          <p:nvPr/>
        </p:nvSpPr>
        <p:spPr>
          <a:xfrm>
            <a:off x="2895388" y="6271822"/>
            <a:ext cx="8979253" cy="369332"/>
          </a:xfrm>
          <a:prstGeom prst="rect">
            <a:avLst/>
          </a:prstGeom>
          <a:noFill/>
        </p:spPr>
        <p:txBody>
          <a:bodyPr wrap="none" rtlCol="0">
            <a:spAutoFit/>
          </a:bodyPr>
          <a:lstStyle/>
          <a:p>
            <a:r>
              <a:rPr lang="en-GB" dirty="0">
                <a:hlinkClick r:id="rId5"/>
              </a:rPr>
              <a:t>https://www.mrsphysics.co.uk/blog/difference-between-square-metres-and-metres-squared/</a:t>
            </a:r>
            <a:endParaRPr lang="en-GB" dirty="0"/>
          </a:p>
        </p:txBody>
      </p:sp>
    </p:spTree>
    <p:extLst>
      <p:ext uri="{BB962C8B-B14F-4D97-AF65-F5344CB8AC3E}">
        <p14:creationId xmlns:p14="http://schemas.microsoft.com/office/powerpoint/2010/main" val="1289698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9" name="Rectangle 4"/>
          <p:cNvSpPr>
            <a:spLocks noGrp="1" noChangeArrowheads="1"/>
          </p:cNvSpPr>
          <p:nvPr>
            <p:ph type="title"/>
          </p:nvPr>
        </p:nvSpPr>
        <p:spPr>
          <a:xfrm>
            <a:off x="742950" y="742951"/>
            <a:ext cx="3476625" cy="4962524"/>
          </a:xfrm>
        </p:spPr>
        <p:txBody>
          <a:bodyPr vert="horz" lIns="91440" tIns="45720" rIns="91440" bIns="45720" rtlCol="0" anchor="ctr">
            <a:normAutofit/>
          </a:bodyPr>
          <a:lstStyle/>
          <a:p>
            <a:pPr algn="ctr"/>
            <a:r>
              <a:rPr lang="en-US" altLang="en-US" sz="4100" kern="1200">
                <a:solidFill>
                  <a:srgbClr val="FFFFFF"/>
                </a:solidFill>
                <a:latin typeface="+mj-lt"/>
                <a:ea typeface="+mj-ea"/>
                <a:cs typeface="+mj-cs"/>
              </a:rPr>
              <a:t>Explaining HEAT v TEMPERATURE</a:t>
            </a:r>
          </a:p>
        </p:txBody>
      </p:sp>
      <p:pic>
        <p:nvPicPr>
          <p:cNvPr id="4" name="Picture 3">
            <a:extLst>
              <a:ext uri="{FF2B5EF4-FFF2-40B4-BE49-F238E27FC236}">
                <a16:creationId xmlns:a16="http://schemas.microsoft.com/office/drawing/2014/main" id="{54AAFFEC-9A18-4796-BA92-04F87DAB8DDF}"/>
              </a:ext>
            </a:extLst>
          </p:cNvPr>
          <p:cNvPicPr>
            <a:picLocks noChangeAspect="1"/>
          </p:cNvPicPr>
          <p:nvPr/>
        </p:nvPicPr>
        <p:blipFill>
          <a:blip r:embed="rId3"/>
          <a:stretch>
            <a:fillRect/>
          </a:stretch>
        </p:blipFill>
        <p:spPr>
          <a:xfrm>
            <a:off x="5153822" y="1548826"/>
            <a:ext cx="6553545" cy="376829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Picture 2" descr="Image result for resistor image">
            <a:extLst>
              <a:ext uri="{FF2B5EF4-FFF2-40B4-BE49-F238E27FC236}">
                <a16:creationId xmlns:a16="http://schemas.microsoft.com/office/drawing/2014/main" id="{1766EEBD-8139-42CB-8159-3CB31BDECA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16200000">
            <a:off x="8548392" y="2670948"/>
            <a:ext cx="515229" cy="27951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010E71-917D-452A-A8B9-44BC28561177}"/>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dirty="0">
                <a:solidFill>
                  <a:srgbClr val="FFFFFF"/>
                </a:solidFill>
              </a:rPr>
              <a:t>Big resistor v small resistor</a:t>
            </a:r>
          </a:p>
        </p:txBody>
      </p:sp>
      <p:pic>
        <p:nvPicPr>
          <p:cNvPr id="7" name="Picture 6" descr="A close up of a toy&#10;&#10;Description automatically generated">
            <a:extLst>
              <a:ext uri="{FF2B5EF4-FFF2-40B4-BE49-F238E27FC236}">
                <a16:creationId xmlns:a16="http://schemas.microsoft.com/office/drawing/2014/main" id="{91E29768-8C88-4755-A7AF-CBC2ED9E4A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747" y="307731"/>
            <a:ext cx="2322059" cy="3997637"/>
          </a:xfrm>
          <a:prstGeom prst="rect">
            <a:avLst/>
          </a:prstGeom>
        </p:spPr>
      </p:pic>
      <p:pic>
        <p:nvPicPr>
          <p:cNvPr id="2050" name="Picture 2" descr="Image result for resistor image">
            <a:extLst>
              <a:ext uri="{FF2B5EF4-FFF2-40B4-BE49-F238E27FC236}">
                <a16:creationId xmlns:a16="http://schemas.microsoft.com/office/drawing/2014/main" id="{436ADCA7-0F65-4728-B14C-7FEE16DBA32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rot="5400000">
            <a:off x="2614663" y="1222190"/>
            <a:ext cx="3997637" cy="2168718"/>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toy&#10;&#10;Description automatically generated">
            <a:extLst>
              <a:ext uri="{FF2B5EF4-FFF2-40B4-BE49-F238E27FC236}">
                <a16:creationId xmlns:a16="http://schemas.microsoft.com/office/drawing/2014/main" id="{233F9B80-06D0-429C-B1B4-E5B441548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8425" y="330045"/>
            <a:ext cx="2322059" cy="3997637"/>
          </a:xfrm>
          <a:prstGeom prst="rect">
            <a:avLst/>
          </a:prstGeom>
        </p:spPr>
      </p:pic>
      <p:cxnSp>
        <p:nvCxnSpPr>
          <p:cNvPr id="79" name="Straight Connector 78">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633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0886C-E10E-44A7-AD79-75FBB03FA139}"/>
              </a:ext>
            </a:extLst>
          </p:cNvPr>
          <p:cNvSpPr>
            <a:spLocks noGrp="1"/>
          </p:cNvSpPr>
          <p:nvPr>
            <p:ph type="title"/>
          </p:nvPr>
        </p:nvSpPr>
        <p:spPr>
          <a:xfrm>
            <a:off x="5021821" y="4004732"/>
            <a:ext cx="6465287" cy="1324235"/>
          </a:xfrm>
        </p:spPr>
        <p:txBody>
          <a:bodyPr vert="horz" lIns="91440" tIns="45720" rIns="91440" bIns="45720" rtlCol="0" anchor="b">
            <a:normAutofit/>
          </a:bodyPr>
          <a:lstStyle/>
          <a:p>
            <a:r>
              <a:rPr lang="en-US" sz="4800"/>
              <a:t>Quicker time</a:t>
            </a:r>
          </a:p>
        </p:txBody>
      </p:sp>
      <p:sp>
        <p:nvSpPr>
          <p:cNvPr id="73" name="Rectangle 72">
            <a:extLst>
              <a:ext uri="{FF2B5EF4-FFF2-40B4-BE49-F238E27FC236}">
                <a16:creationId xmlns:a16="http://schemas.microsoft.com/office/drawing/2014/main" id="{82B0BD37-87F5-4DDB-B767-20FA06048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17634" y="321733"/>
            <a:ext cx="4129237" cy="606001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0" name="Picture 4" descr="Image result for albert einstein copy free image">
            <a:extLst>
              <a:ext uri="{FF2B5EF4-FFF2-40B4-BE49-F238E27FC236}">
                <a16:creationId xmlns:a16="http://schemas.microsoft.com/office/drawing/2014/main" id="{FA4F9659-DA5B-45DA-991B-2A86937EC21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9366" y="705379"/>
            <a:ext cx="3483526" cy="5295901"/>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ADFE5C4E-0B5D-4AB5-9877-3993F84A3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811469" y="321733"/>
            <a:ext cx="3375479" cy="325966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drawing&#10;&#10;Description automatically generated">
            <a:extLst>
              <a:ext uri="{FF2B5EF4-FFF2-40B4-BE49-F238E27FC236}">
                <a16:creationId xmlns:a16="http://schemas.microsoft.com/office/drawing/2014/main" id="{F24A2E45-0390-477C-BBB9-B4534B3FF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2745" y="628649"/>
            <a:ext cx="2639484" cy="2639484"/>
          </a:xfrm>
          <a:prstGeom prst="rect">
            <a:avLst/>
          </a:prstGeom>
        </p:spPr>
      </p:pic>
      <p:sp>
        <p:nvSpPr>
          <p:cNvPr id="77" name="Rectangle 76">
            <a:extLst>
              <a:ext uri="{FF2B5EF4-FFF2-40B4-BE49-F238E27FC236}">
                <a16:creationId xmlns:a16="http://schemas.microsoft.com/office/drawing/2014/main" id="{06048CCE-094B-4948-B61B-DE627F176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8508682" y="321733"/>
            <a:ext cx="3375478" cy="3259667"/>
          </a:xfrm>
          <a:prstGeom prst="rect">
            <a:avLst/>
          </a:prstGeom>
          <a:solidFill>
            <a:srgbClr val="FFFFFF"/>
          </a:solidFill>
          <a:ln w="127000" cap="sq"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descr="See the source image">
            <a:extLst>
              <a:ext uri="{FF2B5EF4-FFF2-40B4-BE49-F238E27FC236}">
                <a16:creationId xmlns:a16="http://schemas.microsoft.com/office/drawing/2014/main" id="{D30BE661-5478-452F-AB9E-D7EA5A407672}"/>
              </a:ext>
            </a:extLst>
          </p:cNvPr>
          <p:cNvPicPr>
            <a:picLocks noGrp="1" noChangeAspect="1" noChangeArrowheads="1" noCrop="1"/>
          </p:cNvPicPr>
          <p:nvPr>
            <p:ph idx="1"/>
          </p:nvPr>
        </p:nvPicPr>
        <p:blipFill>
          <a:blip r:embed="rId5">
            <a:extLst>
              <a:ext uri="{28A0092B-C50C-407E-A947-70E740481C1C}">
                <a14:useLocalDpi xmlns:a14="http://schemas.microsoft.com/office/drawing/2010/main" val="0"/>
              </a:ext>
            </a:extLst>
          </a:blip>
          <a:stretch>
            <a:fillRect/>
          </a:stretch>
        </p:blipFill>
        <p:spPr bwMode="auto">
          <a:xfrm>
            <a:off x="9275410" y="628649"/>
            <a:ext cx="1885345" cy="2639484"/>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5BB48934-4796-4249-B64C-EE2375977B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tx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2865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D9F7BF7-0470-4643-98A4-6BC35B3D40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157694" cy="4950634"/>
          </a:xfrm>
          <a:custGeom>
            <a:avLst/>
            <a:gdLst>
              <a:gd name="connsiteX0" fmla="*/ 5157694 w 5157694"/>
              <a:gd name="connsiteY0" fmla="*/ 0 h 4950634"/>
              <a:gd name="connsiteX1" fmla="*/ 263400 w 5157694"/>
              <a:gd name="connsiteY1" fmla="*/ 0 h 4950634"/>
              <a:gd name="connsiteX2" fmla="*/ 161950 w 5157694"/>
              <a:gd name="connsiteY2" fmla="*/ 277179 h 4950634"/>
              <a:gd name="connsiteX3" fmla="*/ 0 w 5157694"/>
              <a:gd name="connsiteY3" fmla="*/ 1348379 h 4950634"/>
              <a:gd name="connsiteX4" fmla="*/ 3602256 w 5157694"/>
              <a:gd name="connsiteY4" fmla="*/ 4950634 h 4950634"/>
              <a:gd name="connsiteX5" fmla="*/ 4984183 w 5157694"/>
              <a:gd name="connsiteY5" fmla="*/ 4676036 h 4950634"/>
              <a:gd name="connsiteX6" fmla="*/ 5157694 w 5157694"/>
              <a:gd name="connsiteY6" fmla="*/ 4598233 h 495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7694" h="4950634">
                <a:moveTo>
                  <a:pt x="5157694" y="0"/>
                </a:moveTo>
                <a:lnTo>
                  <a:pt x="263400" y="0"/>
                </a:lnTo>
                <a:lnTo>
                  <a:pt x="161950" y="277179"/>
                </a:lnTo>
                <a:cubicBezTo>
                  <a:pt x="56700" y="615571"/>
                  <a:pt x="0" y="975354"/>
                  <a:pt x="0" y="1348379"/>
                </a:cubicBezTo>
                <a:cubicBezTo>
                  <a:pt x="0" y="3337849"/>
                  <a:pt x="1612786" y="4950634"/>
                  <a:pt x="3602256" y="4950634"/>
                </a:cubicBezTo>
                <a:cubicBezTo>
                  <a:pt x="4091852" y="4950634"/>
                  <a:pt x="4558635" y="4852960"/>
                  <a:pt x="4984183" y="4676036"/>
                </a:cubicBezTo>
                <a:lnTo>
                  <a:pt x="5157694" y="459823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644AD5F1-5EFA-450C-8A99-3B23B033F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4931983" cy="4724929"/>
          </a:xfrm>
          <a:custGeom>
            <a:avLst/>
            <a:gdLst>
              <a:gd name="connsiteX0" fmla="*/ 4931983 w 4931983"/>
              <a:gd name="connsiteY0" fmla="*/ 0 h 4724929"/>
              <a:gd name="connsiteX1" fmla="*/ 281761 w 4931983"/>
              <a:gd name="connsiteY1" fmla="*/ 0 h 4724929"/>
              <a:gd name="connsiteX2" fmla="*/ 265347 w 4931983"/>
              <a:gd name="connsiteY2" fmla="*/ 34074 h 4724929"/>
              <a:gd name="connsiteX3" fmla="*/ 0 w 4931983"/>
              <a:gd name="connsiteY3" fmla="*/ 1348380 h 4724929"/>
              <a:gd name="connsiteX4" fmla="*/ 3376549 w 4931983"/>
              <a:gd name="connsiteY4" fmla="*/ 4724929 h 4724929"/>
              <a:gd name="connsiteX5" fmla="*/ 4840423 w 4931983"/>
              <a:gd name="connsiteY5" fmla="*/ 4391965 h 4724929"/>
              <a:gd name="connsiteX6" fmla="*/ 4931983 w 4931983"/>
              <a:gd name="connsiteY6" fmla="*/ 4341519 h 472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1983" h="4724929">
                <a:moveTo>
                  <a:pt x="4931983" y="0"/>
                </a:moveTo>
                <a:lnTo>
                  <a:pt x="281761" y="0"/>
                </a:lnTo>
                <a:lnTo>
                  <a:pt x="265347" y="34074"/>
                </a:lnTo>
                <a:cubicBezTo>
                  <a:pt x="94485" y="438040"/>
                  <a:pt x="0" y="882177"/>
                  <a:pt x="0" y="1348380"/>
                </a:cubicBezTo>
                <a:cubicBezTo>
                  <a:pt x="0" y="3213197"/>
                  <a:pt x="1511732" y="4724929"/>
                  <a:pt x="3376549" y="4724929"/>
                </a:cubicBezTo>
                <a:cubicBezTo>
                  <a:pt x="3901029" y="4724929"/>
                  <a:pt x="4397579" y="4605349"/>
                  <a:pt x="4840423" y="4391965"/>
                </a:cubicBezTo>
                <a:lnTo>
                  <a:pt x="4931983" y="43415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77CC30-C9F1-46A6-801C-526F9E511B6D}"/>
              </a:ext>
            </a:extLst>
          </p:cNvPr>
          <p:cNvSpPr>
            <a:spLocks noGrp="1"/>
          </p:cNvSpPr>
          <p:nvPr>
            <p:ph type="title"/>
          </p:nvPr>
        </p:nvSpPr>
        <p:spPr>
          <a:xfrm>
            <a:off x="801098" y="603504"/>
            <a:ext cx="3221067" cy="3036167"/>
          </a:xfrm>
        </p:spPr>
        <p:txBody>
          <a:bodyPr>
            <a:normAutofit/>
          </a:bodyPr>
          <a:lstStyle/>
          <a:p>
            <a:r>
              <a:rPr lang="en-GB">
                <a:solidFill>
                  <a:schemeClr val="bg1">
                    <a:lumMod val="85000"/>
                    <a:lumOff val="15000"/>
                  </a:schemeClr>
                </a:solidFill>
              </a:rPr>
              <a:t>The best line of fit can be a curve!</a:t>
            </a:r>
          </a:p>
        </p:txBody>
      </p:sp>
      <p:graphicFrame>
        <p:nvGraphicFramePr>
          <p:cNvPr id="4" name="Content Placeholder 3">
            <a:extLst>
              <a:ext uri="{FF2B5EF4-FFF2-40B4-BE49-F238E27FC236}">
                <a16:creationId xmlns:a16="http://schemas.microsoft.com/office/drawing/2014/main" id="{D5981E8F-B471-4AA7-861F-18F04E189ADC}"/>
              </a:ext>
            </a:extLst>
          </p:cNvPr>
          <p:cNvGraphicFramePr>
            <a:graphicFrameLocks noGrp="1"/>
          </p:cNvGraphicFramePr>
          <p:nvPr>
            <p:ph idx="1"/>
            <p:extLst>
              <p:ext uri="{D42A27DB-BD31-4B8C-83A1-F6EECF244321}">
                <p14:modId xmlns:p14="http://schemas.microsoft.com/office/powerpoint/2010/main" val="2136877477"/>
              </p:ext>
            </p:extLst>
          </p:nvPr>
        </p:nvGraphicFramePr>
        <p:xfrm>
          <a:off x="5683624" y="1409700"/>
          <a:ext cx="6111297" cy="45727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588106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7D888AF5-7A5D-4617-9E3B-5DD87367DE18}"/>
              </a:ext>
            </a:extLst>
          </p:cNvPr>
          <p:cNvGraphicFramePr>
            <a:graphicFrameLocks noGrp="1"/>
          </p:cNvGraphicFramePr>
          <p:nvPr>
            <p:ph idx="1"/>
          </p:nvPr>
        </p:nvGraphicFramePr>
        <p:xfrm>
          <a:off x="838200" y="150813"/>
          <a:ext cx="10515600" cy="60261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7D888AF5-7A5D-4617-9E3B-5DD87367DE18}"/>
              </a:ext>
            </a:extLst>
          </p:cNvPr>
          <p:cNvGraphicFramePr>
            <a:graphicFrameLocks noGrp="1"/>
          </p:cNvGraphicFramePr>
          <p:nvPr>
            <p:extLst>
              <p:ext uri="{D42A27DB-BD31-4B8C-83A1-F6EECF244321}">
                <p14:modId xmlns:p14="http://schemas.microsoft.com/office/powerpoint/2010/main" val="2809968157"/>
              </p:ext>
            </p:extLst>
          </p:nvPr>
        </p:nvGraphicFramePr>
        <p:xfrm>
          <a:off x="838200" y="150813"/>
          <a:ext cx="10515600" cy="602067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7D888AF5-7A5D-4617-9E3B-5DD87367DE18}"/>
              </a:ext>
            </a:extLst>
          </p:cNvPr>
          <p:cNvGraphicFramePr>
            <a:graphicFrameLocks noGrp="1"/>
          </p:cNvGraphicFramePr>
          <p:nvPr>
            <p:extLst>
              <p:ext uri="{D42A27DB-BD31-4B8C-83A1-F6EECF244321}">
                <p14:modId xmlns:p14="http://schemas.microsoft.com/office/powerpoint/2010/main" val="3278484163"/>
              </p:ext>
            </p:extLst>
          </p:nvPr>
        </p:nvGraphicFramePr>
        <p:xfrm>
          <a:off x="838200" y="150813"/>
          <a:ext cx="10932268" cy="602067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7508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Graphic spid="11"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 name="Title 1">
            <a:extLst>
              <a:ext uri="{FF2B5EF4-FFF2-40B4-BE49-F238E27FC236}">
                <a16:creationId xmlns:a16="http://schemas.microsoft.com/office/drawing/2014/main" id="{25FAC434-A165-4ADF-BBF5-076DCE1D29E2}"/>
              </a:ext>
            </a:extLst>
          </p:cNvPr>
          <p:cNvSpPr>
            <a:spLocks noGrp="1"/>
          </p:cNvSpPr>
          <p:nvPr>
            <p:ph type="title"/>
          </p:nvPr>
        </p:nvSpPr>
        <p:spPr>
          <a:xfrm>
            <a:off x="640079" y="2023236"/>
            <a:ext cx="3659777" cy="2820908"/>
          </a:xfrm>
        </p:spPr>
        <p:txBody>
          <a:bodyPr>
            <a:normAutofit/>
          </a:bodyPr>
          <a:lstStyle/>
          <a:p>
            <a:r>
              <a:rPr lang="en-GB" sz="4000">
                <a:solidFill>
                  <a:srgbClr val="FFFFFF"/>
                </a:solidFill>
              </a:rPr>
              <a:t>5 words to spell correctly</a:t>
            </a:r>
          </a:p>
        </p:txBody>
      </p:sp>
      <p:graphicFrame>
        <p:nvGraphicFramePr>
          <p:cNvPr id="5" name="Content Placeholder 2">
            <a:extLst>
              <a:ext uri="{FF2B5EF4-FFF2-40B4-BE49-F238E27FC236}">
                <a16:creationId xmlns:a16="http://schemas.microsoft.com/office/drawing/2014/main" id="{FDC24519-A080-406A-9066-DB1FF38AFDA7}"/>
              </a:ext>
            </a:extLst>
          </p:cNvPr>
          <p:cNvGraphicFramePr>
            <a:graphicFrameLocks noGrp="1"/>
          </p:cNvGraphicFramePr>
          <p:nvPr>
            <p:ph idx="1"/>
            <p:extLst>
              <p:ext uri="{D42A27DB-BD31-4B8C-83A1-F6EECF244321}">
                <p14:modId xmlns:p14="http://schemas.microsoft.com/office/powerpoint/2010/main" val="1731235675"/>
              </p:ext>
            </p:extLst>
          </p:nvPr>
        </p:nvGraphicFramePr>
        <p:xfrm>
          <a:off x="6355080" y="955653"/>
          <a:ext cx="5029200" cy="49478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56244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A3E89-32C7-4D4F-8986-57CA20BADB52}"/>
              </a:ext>
            </a:extLst>
          </p:cNvPr>
          <p:cNvSpPr>
            <a:spLocks noGrp="1"/>
          </p:cNvSpPr>
          <p:nvPr>
            <p:ph type="title"/>
          </p:nvPr>
        </p:nvSpPr>
        <p:spPr>
          <a:xfrm>
            <a:off x="402265" y="167366"/>
            <a:ext cx="10515600" cy="1325563"/>
          </a:xfrm>
        </p:spPr>
        <p:txBody>
          <a:bodyPr/>
          <a:lstStyle/>
          <a:p>
            <a:r>
              <a:rPr lang="en-GB" dirty="0"/>
              <a:t>Fission   v</a:t>
            </a:r>
          </a:p>
        </p:txBody>
      </p:sp>
      <p:pic>
        <p:nvPicPr>
          <p:cNvPr id="5" name="Content Placeholder 4" descr="A screenshot of a cell phone&#10;&#10;Description automatically generated">
            <a:extLst>
              <a:ext uri="{FF2B5EF4-FFF2-40B4-BE49-F238E27FC236}">
                <a16:creationId xmlns:a16="http://schemas.microsoft.com/office/drawing/2014/main" id="{A111ABED-A70C-4222-B95A-C302AE546F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8926" y="2082084"/>
            <a:ext cx="7954147" cy="4351338"/>
          </a:xfrm>
        </p:spPr>
      </p:pic>
      <p:sp>
        <p:nvSpPr>
          <p:cNvPr id="6" name="Rectangle 5">
            <a:extLst>
              <a:ext uri="{FF2B5EF4-FFF2-40B4-BE49-F238E27FC236}">
                <a16:creationId xmlns:a16="http://schemas.microsoft.com/office/drawing/2014/main" id="{77FB0F45-5506-4B3E-88AC-CD0CAF22539F}"/>
              </a:ext>
            </a:extLst>
          </p:cNvPr>
          <p:cNvSpPr/>
          <p:nvPr/>
        </p:nvSpPr>
        <p:spPr>
          <a:xfrm rot="5400000">
            <a:off x="3318793" y="4192190"/>
            <a:ext cx="2449710"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FISSION</a:t>
            </a:r>
          </a:p>
        </p:txBody>
      </p:sp>
      <p:sp>
        <p:nvSpPr>
          <p:cNvPr id="7" name="Rectangle 6">
            <a:extLst>
              <a:ext uri="{FF2B5EF4-FFF2-40B4-BE49-F238E27FC236}">
                <a16:creationId xmlns:a16="http://schemas.microsoft.com/office/drawing/2014/main" id="{275300A3-9E50-49C7-A8D1-3DE4AA3128BA}"/>
              </a:ext>
            </a:extLst>
          </p:cNvPr>
          <p:cNvSpPr/>
          <p:nvPr/>
        </p:nvSpPr>
        <p:spPr>
          <a:xfrm rot="5400000">
            <a:off x="3720168" y="4606568"/>
            <a:ext cx="1620957"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SION</a:t>
            </a:r>
          </a:p>
        </p:txBody>
      </p:sp>
      <p:sp>
        <p:nvSpPr>
          <p:cNvPr id="8" name="Rectangle 7">
            <a:extLst>
              <a:ext uri="{FF2B5EF4-FFF2-40B4-BE49-F238E27FC236}">
                <a16:creationId xmlns:a16="http://schemas.microsoft.com/office/drawing/2014/main" id="{3CC91D96-DD31-4504-A2A2-7AE1734AE867}"/>
              </a:ext>
            </a:extLst>
          </p:cNvPr>
          <p:cNvSpPr/>
          <p:nvPr/>
        </p:nvSpPr>
        <p:spPr>
          <a:xfrm rot="5400000">
            <a:off x="4036939" y="3474044"/>
            <a:ext cx="1013418"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FIS</a:t>
            </a:r>
          </a:p>
        </p:txBody>
      </p:sp>
      <p:sp>
        <p:nvSpPr>
          <p:cNvPr id="3" name="Rectangle 2">
            <a:extLst>
              <a:ext uri="{FF2B5EF4-FFF2-40B4-BE49-F238E27FC236}">
                <a16:creationId xmlns:a16="http://schemas.microsoft.com/office/drawing/2014/main" id="{D1CF1BA4-D1A0-4145-A1C9-1425526CB56F}"/>
              </a:ext>
            </a:extLst>
          </p:cNvPr>
          <p:cNvSpPr/>
          <p:nvPr/>
        </p:nvSpPr>
        <p:spPr>
          <a:xfrm>
            <a:off x="2311577" y="830150"/>
            <a:ext cx="128112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FUS</a:t>
            </a:r>
          </a:p>
        </p:txBody>
      </p:sp>
      <p:sp>
        <p:nvSpPr>
          <p:cNvPr id="9" name="Rectangle 8">
            <a:extLst>
              <a:ext uri="{FF2B5EF4-FFF2-40B4-BE49-F238E27FC236}">
                <a16:creationId xmlns:a16="http://schemas.microsoft.com/office/drawing/2014/main" id="{089F256D-DF63-480F-A1B4-6EAF04490F46}"/>
              </a:ext>
            </a:extLst>
          </p:cNvPr>
          <p:cNvSpPr/>
          <p:nvPr/>
        </p:nvSpPr>
        <p:spPr>
          <a:xfrm>
            <a:off x="5521842" y="532787"/>
            <a:ext cx="2390398"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FUSION</a:t>
            </a:r>
          </a:p>
        </p:txBody>
      </p:sp>
      <p:sp>
        <p:nvSpPr>
          <p:cNvPr id="10" name="Rectangle 9">
            <a:extLst>
              <a:ext uri="{FF2B5EF4-FFF2-40B4-BE49-F238E27FC236}">
                <a16:creationId xmlns:a16="http://schemas.microsoft.com/office/drawing/2014/main" id="{F374F652-F1F8-491E-B9DA-256499A2B907}"/>
              </a:ext>
            </a:extLst>
          </p:cNvPr>
          <p:cNvSpPr/>
          <p:nvPr/>
        </p:nvSpPr>
        <p:spPr>
          <a:xfrm>
            <a:off x="9525168" y="368485"/>
            <a:ext cx="1293944"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ION</a:t>
            </a:r>
          </a:p>
        </p:txBody>
      </p:sp>
    </p:spTree>
    <p:extLst>
      <p:ext uri="{BB962C8B-B14F-4D97-AF65-F5344CB8AC3E}">
        <p14:creationId xmlns:p14="http://schemas.microsoft.com/office/powerpoint/2010/main" val="18478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250"/>
                                  </p:stCondLst>
                                  <p:childTnLst>
                                    <p:animMotion origin="layout" path="M 0.04011 -0.05324 L 0.04011 -0.05324 C 0.04336 -0.05278 0.04675 -0.05347 0.04987 -0.05162 C 0.05196 -0.0507 0.05313 -0.04653 0.05521 -0.04537 C 0.05704 -0.04421 0.05873 -0.04283 0.06055 -0.04213 C 0.06797 -0.04005 0.0642 -0.04097 0.07214 -0.03889 L 0.08021 -0.03426 L 0.08295 -0.03264 C 0.08464 -0.0331 0.08646 -0.03357 0.08829 -0.03426 C 0.0892 -0.03449 0.08998 -0.03542 0.09089 -0.03588 C 0.09245 -0.03658 0.09388 -0.03681 0.09545 -0.0375 C 0.09688 -0.03843 0.09831 -0.04005 0.09987 -0.04051 C 0.10222 -0.04167 0.10469 -0.0412 0.10704 -0.04213 C 0.10886 -0.04283 0.11055 -0.04421 0.11237 -0.04537 C 0.11329 -0.04583 0.1142 -0.0463 0.11498 -0.04699 C 0.11628 -0.04792 0.11745 -0.04884 0.11862 -0.05023 C 0.12162 -0.05324 0.12097 -0.0544 0.12487 -0.05486 C 0.12982 -0.05556 0.16081 -0.05787 0.1642 -0.0581 C 0.16745 -0.05926 0.17071 -0.05972 0.17396 -0.06134 C 0.18008 -0.06435 0.17904 -0.06713 0.18464 -0.06759 C 0.19545 -0.06852 0.20612 -0.06875 0.2168 -0.06921 C 0.22097 -0.06968 0.22513 -0.07014 0.2293 -0.07083 C 0.23138 -0.07107 0.23347 -0.07199 0.23555 -0.07245 C 0.23829 -0.07292 0.24089 -0.07338 0.24362 -0.07408 C 0.24571 -0.07454 0.24779 -0.075 0.24987 -0.0757 C 0.25131 -0.07593 0.25287 -0.07685 0.2543 -0.07708 C 0.26029 -0.07801 0.26628 -0.07824 0.27214 -0.0787 C 0.2737 -0.0794 0.27513 -0.07986 0.2767 -0.08033 C 0.27878 -0.08102 0.28086 -0.08125 0.28295 -0.08195 C 0.28386 -0.08218 0.28464 -0.08333 0.28555 -0.08357 C 0.2948 -0.08449 0.30404 -0.08449 0.31329 -0.08519 C 0.3224 -0.08843 0.32097 -0.08843 0.33555 -0.08519 C 0.33659 -0.08495 0.33724 -0.08264 0.33829 -0.08195 C 0.33998 -0.08056 0.3418 -0.07963 0.34362 -0.0787 C 0.3448 -0.07824 0.34597 -0.07778 0.34714 -0.07708 C 0.34805 -0.07662 0.34896 -0.07593 0.34987 -0.0757 C 0.35196 -0.07477 0.35404 -0.07454 0.35612 -0.07408 C 0.36211 -0.07037 0.36771 -0.06505 0.37396 -0.06296 C 0.38334 -0.05949 0.37318 -0.06343 0.38373 -0.0581 C 0.3862 -0.05695 0.38868 -0.05648 0.39089 -0.05486 C 0.39766 -0.05 0.39297 -0.05301 0.39896 -0.05023 C 0.40105 -0.04908 0.40313 -0.04769 0.40521 -0.04699 C 0.40704 -0.0463 0.41706 -0.04421 0.41862 -0.04375 C 0.42657 -0.0419 0.42409 -0.04259 0.43295 -0.03889 C 0.44271 -0.03033 0.4336 -0.0375 0.44545 -0.03102 C 0.45782 -0.02431 0.44284 -0.03148 0.45339 -0.02477 C 0.45638 -0.02292 0.45938 -0.02176 0.46237 -0.01991 C 0.46355 -0.01921 0.46472 -0.01759 0.46589 -0.01667 C 0.46732 -0.01551 0.46888 -0.01482 0.47045 -0.01366 C 0.47162 -0.0125 0.47266 -0.01111 0.47396 -0.01042 C 0.47683 -0.00857 0.48021 -0.0088 0.48295 -0.00556 C 0.48373 -0.00463 0.48464 -0.00324 0.48555 -0.00232 C 0.4879 -0.00023 0.49271 0.00393 0.49271 0.00393 C 0.4931 0.00579 0.49415 0.01273 0.49545 0.01342 C 0.4974 0.01458 0.49961 0.01342 0.5017 0.01342 L 0.5017 0.01342 " pathEditMode="relative" ptsTypes="AAAAAAAAAAAAAAAAAAAAAAAAAAAAAAAAAAAAAAAAAAAAAAAAAAAAAAAA">
                                      <p:cBhvr>
                                        <p:cTn id="6" dur="2000" fill="hold"/>
                                        <p:tgtEl>
                                          <p:spTgt spid="7"/>
                                        </p:tgtEl>
                                        <p:attrNameLst>
                                          <p:attrName>ppt_x</p:attrName>
                                          <p:attrName>ppt_y</p:attrName>
                                        </p:attrNameLst>
                                      </p:cBhvr>
                                    </p:animMotion>
                                  </p:childTnLst>
                                </p:cTn>
                              </p:par>
                              <p:par>
                                <p:cTn id="7" presetID="0" presetClass="path" presetSubtype="0" accel="50000" decel="50000" fill="hold" grpId="0" nodeType="withEffect">
                                  <p:stCondLst>
                                    <p:cond delay="50"/>
                                  </p:stCondLst>
                                  <p:childTnLst>
                                    <p:animMotion origin="layout" path="M 0.00937 0.01065 L 0.17591 -0.15694 L 0.44101 -0.34282 L 0.44101 -0.33819 " pathEditMode="relative" ptsTypes="AAAA">
                                      <p:cBhvr>
                                        <p:cTn id="8" dur="2000" fill="hold"/>
                                        <p:tgtEl>
                                          <p:spTgt spid="8"/>
                                        </p:tgtEl>
                                        <p:attrNameLst>
                                          <p:attrName>ppt_x</p:attrName>
                                          <p:attrName>ppt_y</p:attrName>
                                        </p:attrNameLst>
                                      </p:cBhvr>
                                    </p:animMotion>
                                  </p:childTnLst>
                                </p:cTn>
                              </p:par>
                              <p:par>
                                <p:cTn id="9" presetID="0" presetClass="path" presetSubtype="0" accel="50000" decel="50000" fill="hold" grpId="0" nodeType="withEffect">
                                  <p:stCondLst>
                                    <p:cond delay="50"/>
                                  </p:stCondLst>
                                  <p:childTnLst>
                                    <p:animMotion origin="layout" path="M 0.06458 0.00138 L 0.06458 0.00162 C 0.06718 0.00069 0.06979 0.00069 0.07239 -0.00024 C 0.07422 -0.00093 0.07578 -0.00301 0.0776 -0.00348 C 0.08047 -0.00394 0.1151 -0.00649 0.11601 -0.00649 C 0.15299 -0.00973 0.10495 -0.00695 0.16745 -0.00949 C 0.16745 -0.01019 0.16823 -0.03056 0.17005 -0.03287 C 0.17096 -0.0338 0.17174 -0.03519 0.17265 -0.03588 C 0.17461 -0.03727 0.18294 -0.03889 0.18398 -0.03912 C 0.19817 -0.04213 0.19583 -0.04121 0.21718 -0.04213 L 0.26172 -0.04375 L 0.26172 -0.04514 " pathEditMode="relative" rAng="0" ptsTypes="AAAAAAAAAAAA">
                                      <p:cBhvr>
                                        <p:cTn id="10" dur="2000" fill="hold"/>
                                        <p:tgtEl>
                                          <p:spTgt spid="3"/>
                                        </p:tgtEl>
                                        <p:attrNameLst>
                                          <p:attrName>ppt_x</p:attrName>
                                          <p:attrName>ppt_y</p:attrName>
                                        </p:attrNameLst>
                                      </p:cBhvr>
                                      <p:rCtr x="9857" y="-2315"/>
                                    </p:animMotion>
                                  </p:childTnLst>
                                </p:cTn>
                              </p:par>
                              <p:par>
                                <p:cTn id="11" presetID="0" presetClass="path" presetSubtype="0" accel="50000" decel="50000" fill="hold" grpId="0" nodeType="withEffect">
                                  <p:stCondLst>
                                    <p:cond delay="50"/>
                                  </p:stCondLst>
                                  <p:childTnLst>
                                    <p:animMotion origin="layout" path="M -0.0983 0.03288 L -0.0983 0.03311 C -0.10065 0.03542 -0.10286 0.03843 -0.10533 0.04075 C -0.10703 0.04213 -0.10898 0.0419 -0.11054 0.04375 C -0.11145 0.04468 -0.11223 0.04607 -0.11315 0.04676 C -0.11484 0.04815 -0.11666 0.04885 -0.11835 0.05 L -0.12109 0.05163 C -0.12161 0.05 -0.12473 0.04283 -0.12539 0.04075 C -0.1276 0.03288 -0.12421 0.03658 -0.12968 0.02663 C -0.13059 0.02524 -0.13138 0.02338 -0.13242 0.022 C -0.13398 0.01968 -0.13763 0.01575 -0.13763 0.01598 C -0.13723 0.01436 -0.1358 0.01112 -0.13671 0.01112 C -0.13776 0.01112 -0.13789 0.01413 -0.13841 0.01575 C -0.13906 0.01783 -0.13932 0.01991 -0.14023 0.022 C -0.14088 0.02315 -0.14192 0.02315 -0.14283 0.02362 C -0.14375 0.02524 -0.14466 0.02663 -0.14544 0.02825 C -0.14609 0.02963 -0.14635 0.03172 -0.14713 0.03288 C -0.15169 0.03982 -0.15182 0.03889 -0.15677 0.04075 C -0.15651 0.03913 -0.15625 0.0375 -0.15585 0.03612 C -0.15533 0.0338 -0.15455 0.03195 -0.15416 0.02987 C -0.15208 0.01991 -0.15507 0.02362 -0.14973 0.01112 C -0.14804 0.00695 -0.14583 0.00348 -0.14453 -0.00162 C -0.14153 -0.01226 -0.14296 -0.00763 -0.14023 -0.01504 C -0.13997 -0.01712 -0.13984 -0.01944 -0.13932 -0.02129 C -0.13893 -0.02314 -0.13802 -0.0243 -0.13763 -0.02592 C -0.1371 -0.02847 -0.13697 -0.03125 -0.13671 -0.03379 C -0.13723 -0.04004 -0.1375 -0.04629 -0.13841 -0.05231 C -0.13867 -0.05416 -0.13971 -0.05532 -0.14023 -0.05694 C -0.14375 -0.0699 -0.13776 -0.053 -0.14283 -0.0662 C -0.14427 -0.06481 -0.1457 -0.06319 -0.14713 -0.06157 C -0.14804 -0.06064 -0.14882 -0.05925 -0.14973 -0.05856 C -0.15143 -0.05717 -0.15325 -0.05648 -0.15507 -0.05555 C -0.15585 -0.05486 -0.1569 -0.05486 -0.15768 -0.05393 C -0.16106 -0.05 -0.15924 -0.05138 -0.16289 -0.0493 C -0.16367 -0.04768 -0.16484 -0.04652 -0.16549 -0.04467 C -0.16601 -0.04282 -0.16588 -0.04027 -0.1664 -0.03842 C -0.16744 -0.03356 -0.16835 -0.03333 -0.1707 -0.03055 C -0.17161 -0.0287 -0.17239 -0.02638 -0.1733 -0.02453 C -0.17382 -0.02337 -0.17447 -0.02222 -0.175 -0.02129 C -0.17721 -0.01805 -0.1789 -0.0162 -0.18111 -0.01365 C -0.1858 -0.00162 -0.17968 -0.0162 -0.18554 -0.00578 C -0.19361 0.00811 -0.18229 -0.0074 -0.19166 0.00487 C -0.19192 0.00602 -0.19179 0.00811 -0.19244 0.00926 C -0.19401 0.01227 -0.19596 0.01343 -0.19765 0.01575 C -0.19856 0.01667 -0.1996 0.0176 -0.20039 0.01875 C -0.20364 0.025 -0.20195 0.02246 -0.20559 0.02663 C -0.20611 0.02963 -0.20638 0.03311 -0.2082 0.0345 C -0.2095 0.03542 -0.21106 0.03542 -0.2125 0.03612 C -0.21341 0.03635 -0.21432 0.03704 -0.2151 0.0375 C -0.21744 0.03866 -0.21979 0.03936 -0.22213 0.04075 L -0.22734 0.04375 L -0.22994 0.04538 C -0.23463 0.04468 -0.23932 0.04491 -0.24388 0.04375 C -0.24479 0.04352 -0.24179 0.04352 -0.24127 0.04213 C -0.24049 0.04005 -0.2414 0.03635 -0.24036 0.0345 L -0.24036 0.04075 L -0.23867 0.02061 " pathEditMode="relative" rAng="0" ptsTypes="AAAAAAAAAAAAAAAAAAAAAAAAAAAAAAAAAAAAAAAAAAAAAAAAAAAAAAAAA">
                                      <p:cBhvr>
                                        <p:cTn id="12" dur="2000" fill="hold"/>
                                        <p:tgtEl>
                                          <p:spTgt spid="10"/>
                                        </p:tgtEl>
                                        <p:attrNameLst>
                                          <p:attrName>ppt_x</p:attrName>
                                          <p:attrName>ppt_y</p:attrName>
                                        </p:attrNameLst>
                                      </p:cBhvr>
                                      <p:rCtr x="-7292" y="-40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F47638-7B0B-41C8-BEEC-C0C812B32172}"/>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Never say</a:t>
            </a:r>
            <a:br>
              <a:rPr lang="en-US" sz="4800" kern="1200">
                <a:solidFill>
                  <a:srgbClr val="FFFFFF"/>
                </a:solidFill>
                <a:latin typeface="+mj-lt"/>
                <a:ea typeface="+mj-ea"/>
                <a:cs typeface="+mj-cs"/>
              </a:rPr>
            </a:br>
            <a:br>
              <a:rPr lang="en-US" sz="4800" kern="1200">
                <a:solidFill>
                  <a:srgbClr val="FFFFFF"/>
                </a:solidFill>
                <a:latin typeface="+mj-lt"/>
                <a:ea typeface="+mj-ea"/>
                <a:cs typeface="+mj-cs"/>
              </a:rPr>
            </a:br>
            <a:r>
              <a:rPr lang="en-US" sz="4800" kern="1200">
                <a:solidFill>
                  <a:srgbClr val="FFFFFF"/>
                </a:solidFill>
                <a:latin typeface="+mj-lt"/>
                <a:ea typeface="+mj-ea"/>
                <a:cs typeface="+mj-cs"/>
              </a:rPr>
              <a:t>Refraction is the bending </a:t>
            </a:r>
            <a:r>
              <a:rPr lang="en-US" sz="4800" kern="1200">
                <a:solidFill>
                  <a:srgbClr val="FFFFFF"/>
                </a:solidFill>
                <a:latin typeface="+mj-lt"/>
                <a:ea typeface="+mj-ea"/>
                <a:cs typeface="+mj-cs"/>
                <a:sym typeface="Wingdings 2" panose="05020102010507070707" pitchFamily="18" charset="2"/>
              </a:rPr>
              <a:t></a:t>
            </a:r>
            <a:endParaRPr lang="en-US" sz="4800" kern="1200">
              <a:solidFill>
                <a:srgbClr val="FFFFFF"/>
              </a:solidFill>
              <a:latin typeface="+mj-lt"/>
              <a:ea typeface="+mj-ea"/>
              <a:cs typeface="+mj-cs"/>
            </a:endParaRPr>
          </a:p>
        </p:txBody>
      </p:sp>
      <p:pic>
        <p:nvPicPr>
          <p:cNvPr id="10" name="Picture 9" descr="A close up of a map&#10;&#10;Description automatically generated">
            <a:extLst>
              <a:ext uri="{FF2B5EF4-FFF2-40B4-BE49-F238E27FC236}">
                <a16:creationId xmlns:a16="http://schemas.microsoft.com/office/drawing/2014/main" id="{C6BD683E-1218-477B-8A54-E940372699CE}"/>
              </a:ext>
            </a:extLst>
          </p:cNvPr>
          <p:cNvPicPr>
            <a:picLocks noChangeAspect="1"/>
          </p:cNvPicPr>
          <p:nvPr/>
        </p:nvPicPr>
        <p:blipFill rotWithShape="1">
          <a:blip r:embed="rId3">
            <a:extLst>
              <a:ext uri="{28A0092B-C50C-407E-A947-70E740481C1C}">
                <a14:useLocalDpi xmlns:a14="http://schemas.microsoft.com/office/drawing/2010/main" val="0"/>
              </a:ext>
            </a:extLst>
          </a:blip>
          <a:srcRect b="18478"/>
          <a:stretch/>
        </p:blipFill>
        <p:spPr>
          <a:xfrm>
            <a:off x="5153822" y="1589781"/>
            <a:ext cx="6553545" cy="3686380"/>
          </a:xfrm>
          <a:prstGeom prst="rect">
            <a:avLst/>
          </a:prstGeom>
        </p:spPr>
      </p:pic>
    </p:spTree>
    <p:extLst>
      <p:ext uri="{BB962C8B-B14F-4D97-AF65-F5344CB8AC3E}">
        <p14:creationId xmlns:p14="http://schemas.microsoft.com/office/powerpoint/2010/main" val="2426907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10E71-917D-452A-A8B9-44BC28561177}"/>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dirty="0">
                <a:solidFill>
                  <a:srgbClr val="FFFFFF"/>
                </a:solidFill>
              </a:rPr>
              <a:t>Big resistor v small resistor</a:t>
            </a:r>
          </a:p>
        </p:txBody>
      </p:sp>
      <p:pic>
        <p:nvPicPr>
          <p:cNvPr id="7" name="Picture 6" descr="A close up of a toy&#10;&#10;Description automatically generated">
            <a:extLst>
              <a:ext uri="{FF2B5EF4-FFF2-40B4-BE49-F238E27FC236}">
                <a16:creationId xmlns:a16="http://schemas.microsoft.com/office/drawing/2014/main" id="{91E29768-8C88-4755-A7AF-CBC2ED9E4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008" y="1039558"/>
            <a:ext cx="2322059" cy="3997637"/>
          </a:xfrm>
          <a:prstGeom prst="rect">
            <a:avLst/>
          </a:prstGeom>
        </p:spPr>
      </p:pic>
      <p:sp>
        <p:nvSpPr>
          <p:cNvPr id="3" name="TextBox 2">
            <a:extLst>
              <a:ext uri="{FF2B5EF4-FFF2-40B4-BE49-F238E27FC236}">
                <a16:creationId xmlns:a16="http://schemas.microsoft.com/office/drawing/2014/main" id="{D99A0745-5B80-46EA-A313-29BDE17E1AC3}"/>
              </a:ext>
            </a:extLst>
          </p:cNvPr>
          <p:cNvSpPr txBox="1"/>
          <p:nvPr/>
        </p:nvSpPr>
        <p:spPr>
          <a:xfrm>
            <a:off x="3678865" y="1170915"/>
            <a:ext cx="6392199" cy="1938992"/>
          </a:xfrm>
          <a:prstGeom prst="rect">
            <a:avLst/>
          </a:prstGeom>
          <a:noFill/>
        </p:spPr>
        <p:txBody>
          <a:bodyPr wrap="none" rtlCol="0">
            <a:spAutoFit/>
          </a:bodyPr>
          <a:lstStyle/>
          <a:p>
            <a:r>
              <a:rPr lang="en-GB" sz="6000" dirty="0"/>
              <a:t>For another time…..</a:t>
            </a:r>
          </a:p>
          <a:p>
            <a:r>
              <a:rPr lang="en-GB" sz="6000" dirty="0"/>
              <a:t>SQA LANGUAGE</a:t>
            </a:r>
          </a:p>
        </p:txBody>
      </p:sp>
      <p:sp>
        <p:nvSpPr>
          <p:cNvPr id="4" name="TextBox 3">
            <a:extLst>
              <a:ext uri="{FF2B5EF4-FFF2-40B4-BE49-F238E27FC236}">
                <a16:creationId xmlns:a16="http://schemas.microsoft.com/office/drawing/2014/main" id="{18D7D57E-A383-4084-A89F-C9F86574B14F}"/>
              </a:ext>
            </a:extLst>
          </p:cNvPr>
          <p:cNvSpPr txBox="1"/>
          <p:nvPr/>
        </p:nvSpPr>
        <p:spPr>
          <a:xfrm>
            <a:off x="3014387" y="4852529"/>
            <a:ext cx="6163226" cy="369332"/>
          </a:xfrm>
          <a:prstGeom prst="rect">
            <a:avLst/>
          </a:prstGeom>
          <a:noFill/>
        </p:spPr>
        <p:txBody>
          <a:bodyPr wrap="none" rtlCol="0">
            <a:spAutoFit/>
          </a:bodyPr>
          <a:lstStyle/>
          <a:p>
            <a:r>
              <a:rPr lang="en-GB" dirty="0"/>
              <a:t>This can cost students lots of marks if we don’t teach it properly</a:t>
            </a:r>
          </a:p>
        </p:txBody>
      </p:sp>
    </p:spTree>
    <p:extLst>
      <p:ext uri="{BB962C8B-B14F-4D97-AF65-F5344CB8AC3E}">
        <p14:creationId xmlns:p14="http://schemas.microsoft.com/office/powerpoint/2010/main" val="1123593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1E2DB-7C24-47D0-9CDD-00CD1213C0B9}"/>
              </a:ext>
            </a:extLst>
          </p:cNvPr>
          <p:cNvSpPr>
            <a:spLocks noGrp="1"/>
          </p:cNvSpPr>
          <p:nvPr>
            <p:ph type="title"/>
          </p:nvPr>
        </p:nvSpPr>
        <p:spPr>
          <a:xfrm>
            <a:off x="7464614" y="1783959"/>
            <a:ext cx="4087306" cy="2889114"/>
          </a:xfrm>
        </p:spPr>
        <p:txBody>
          <a:bodyPr vert="horz" lIns="91440" tIns="45720" rIns="91440" bIns="45720" rtlCol="0" anchor="b">
            <a:normAutofit fontScale="90000"/>
          </a:bodyPr>
          <a:lstStyle/>
          <a:p>
            <a:r>
              <a:rPr lang="en-US" sz="5400" dirty="0"/>
              <a:t>Sometimes the world uses Physics words!</a:t>
            </a:r>
          </a:p>
        </p:txBody>
      </p:sp>
      <p:sp>
        <p:nvSpPr>
          <p:cNvPr id="13"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A36146A3-04C6-4190-8466-692F0B5F22F2}"/>
              </a:ext>
            </a:extLst>
          </p:cNvPr>
          <p:cNvPicPr>
            <a:picLocks noGrp="1" noChangeAspect="1"/>
          </p:cNvPicPr>
          <p:nvPr>
            <p:ph idx="1"/>
          </p:nvPr>
        </p:nvPicPr>
        <p:blipFill rotWithShape="1">
          <a:blip r:embed="rId3"/>
          <a:srcRect l="10955" r="12692" b="-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99750154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16444D-13D3-46C9-A08D-68592FBD8033}"/>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SQA Command Words</a:t>
            </a:r>
          </a:p>
        </p:txBody>
      </p:sp>
      <p:cxnSp>
        <p:nvCxnSpPr>
          <p:cNvPr id="23"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F5CE3D10-8599-4B72-AAFE-15F7C9E77A9E}"/>
              </a:ext>
            </a:extLst>
          </p:cNvPr>
          <p:cNvGraphicFramePr>
            <a:graphicFrameLocks noGrp="1"/>
          </p:cNvGraphicFramePr>
          <p:nvPr>
            <p:extLst>
              <p:ext uri="{D42A27DB-BD31-4B8C-83A1-F6EECF244321}">
                <p14:modId xmlns:p14="http://schemas.microsoft.com/office/powerpoint/2010/main" val="4131608069"/>
              </p:ext>
            </p:extLst>
          </p:nvPr>
        </p:nvGraphicFramePr>
        <p:xfrm>
          <a:off x="320040" y="2577788"/>
          <a:ext cx="11496822" cy="3697145"/>
        </p:xfrm>
        <a:graphic>
          <a:graphicData uri="http://schemas.openxmlformats.org/drawingml/2006/table">
            <a:tbl>
              <a:tblPr>
                <a:tableStyleId>{5C22544A-7EE6-4342-B048-85BDC9FD1C3A}</a:tableStyleId>
              </a:tblPr>
              <a:tblGrid>
                <a:gridCol w="1980346">
                  <a:extLst>
                    <a:ext uri="{9D8B030D-6E8A-4147-A177-3AD203B41FA5}">
                      <a16:colId xmlns:a16="http://schemas.microsoft.com/office/drawing/2014/main" val="609682362"/>
                    </a:ext>
                  </a:extLst>
                </a:gridCol>
                <a:gridCol w="9516476">
                  <a:extLst>
                    <a:ext uri="{9D8B030D-6E8A-4147-A177-3AD203B41FA5}">
                      <a16:colId xmlns:a16="http://schemas.microsoft.com/office/drawing/2014/main" val="3740354803"/>
                    </a:ext>
                  </a:extLst>
                </a:gridCol>
              </a:tblGrid>
              <a:tr h="305375">
                <a:tc>
                  <a:txBody>
                    <a:bodyPr/>
                    <a:lstStyle/>
                    <a:p>
                      <a:pPr algn="l" fontAlgn="t"/>
                      <a:r>
                        <a:rPr lang="en-GB" sz="1800" u="none" strike="noStrike">
                          <a:effectLst/>
                        </a:rPr>
                        <a:t>describe,</a:t>
                      </a:r>
                      <a:endParaRPr lang="en-GB" sz="1800" b="1" i="0" u="none" strike="noStrike">
                        <a:solidFill>
                          <a:srgbClr val="000000"/>
                        </a:solidFill>
                        <a:effectLst/>
                        <a:latin typeface="Trebuchet MS" panose="020B0603020202020204" pitchFamily="34" charset="0"/>
                      </a:endParaRPr>
                    </a:p>
                  </a:txBody>
                  <a:tcPr marL="4496" marR="4496" marT="4496" marB="0"/>
                </a:tc>
                <a:tc>
                  <a:txBody>
                    <a:bodyPr/>
                    <a:lstStyle/>
                    <a:p>
                      <a:pPr algn="l" fontAlgn="ctr"/>
                      <a:r>
                        <a:rPr lang="en-GB" sz="1800" u="none" strike="noStrike">
                          <a:effectLst/>
                        </a:rPr>
                        <a:t>you must provide a statement or structure of characteristics and/or features; </a:t>
                      </a:r>
                      <a:endParaRPr lang="en-GB" sz="1800" b="0" i="0" u="none" strike="noStrike">
                        <a:solidFill>
                          <a:srgbClr val="000000"/>
                        </a:solidFill>
                        <a:effectLst/>
                        <a:latin typeface="Trebuchet MS" panose="020B0603020202020204" pitchFamily="34" charset="0"/>
                      </a:endParaRPr>
                    </a:p>
                  </a:txBody>
                  <a:tcPr marL="4496" marR="4496" marT="4496" marB="0"/>
                </a:tc>
                <a:extLst>
                  <a:ext uri="{0D108BD9-81ED-4DB2-BD59-A6C34878D82A}">
                    <a16:rowId xmlns:a16="http://schemas.microsoft.com/office/drawing/2014/main" val="2611796574"/>
                  </a:ext>
                </a:extLst>
              </a:tr>
              <a:tr h="1119226">
                <a:tc>
                  <a:txBody>
                    <a:bodyPr/>
                    <a:lstStyle/>
                    <a:p>
                      <a:pPr algn="l" fontAlgn="t"/>
                      <a:r>
                        <a:rPr lang="en-GB" sz="1800" u="none" strike="noStrike">
                          <a:effectLst/>
                        </a:rPr>
                        <a:t>determine or calculate, </a:t>
                      </a:r>
                      <a:endParaRPr lang="en-GB" sz="1800" b="1" i="0" u="none" strike="noStrike">
                        <a:solidFill>
                          <a:srgbClr val="000000"/>
                        </a:solidFill>
                        <a:effectLst/>
                        <a:latin typeface="Trebuchet MS" panose="020B0603020202020204" pitchFamily="34" charset="0"/>
                      </a:endParaRPr>
                    </a:p>
                  </a:txBody>
                  <a:tcPr marL="4496" marR="4496" marT="4496" marB="0"/>
                </a:tc>
                <a:tc>
                  <a:txBody>
                    <a:bodyPr/>
                    <a:lstStyle/>
                    <a:p>
                      <a:pPr algn="l" fontAlgn="ctr"/>
                      <a:r>
                        <a:rPr lang="en-GB" sz="1800" u="none" strike="noStrike">
                          <a:effectLst/>
                        </a:rPr>
                        <a:t>you must determine a number from given facts, figures or information; You should use numbers given and always show your working, as it may be possible for the examiner to award some marks for the method even if the final answer is wrong. Always give the units as the final mark is for the answer and unit.</a:t>
                      </a:r>
                      <a:endParaRPr lang="en-GB" sz="1800" b="0" i="0" u="none" strike="noStrike">
                        <a:solidFill>
                          <a:srgbClr val="000000"/>
                        </a:solidFill>
                        <a:effectLst/>
                        <a:latin typeface="Trebuchet MS" panose="020B0603020202020204" pitchFamily="34" charset="0"/>
                      </a:endParaRPr>
                    </a:p>
                  </a:txBody>
                  <a:tcPr marL="4496" marR="4496" marT="4496" marB="0"/>
                </a:tc>
                <a:extLst>
                  <a:ext uri="{0D108BD9-81ED-4DB2-BD59-A6C34878D82A}">
                    <a16:rowId xmlns:a16="http://schemas.microsoft.com/office/drawing/2014/main" val="3278713240"/>
                  </a:ext>
                </a:extLst>
              </a:tr>
              <a:tr h="305375">
                <a:tc>
                  <a:txBody>
                    <a:bodyPr/>
                    <a:lstStyle/>
                    <a:p>
                      <a:pPr algn="l" fontAlgn="t"/>
                      <a:r>
                        <a:rPr lang="en-GB" sz="1800" u="none" strike="noStrike">
                          <a:effectLst/>
                        </a:rPr>
                        <a:t>estimate,</a:t>
                      </a:r>
                      <a:endParaRPr lang="en-GB" sz="1800" b="1" i="0" u="none" strike="noStrike">
                        <a:solidFill>
                          <a:srgbClr val="000000"/>
                        </a:solidFill>
                        <a:effectLst/>
                        <a:latin typeface="Trebuchet MS" panose="020B0603020202020204" pitchFamily="34" charset="0"/>
                      </a:endParaRPr>
                    </a:p>
                  </a:txBody>
                  <a:tcPr marL="4496" marR="4496" marT="4496" marB="0"/>
                </a:tc>
                <a:tc>
                  <a:txBody>
                    <a:bodyPr/>
                    <a:lstStyle/>
                    <a:p>
                      <a:pPr algn="l" fontAlgn="ctr"/>
                      <a:r>
                        <a:rPr lang="en-GB" sz="1800" u="none" strike="noStrike">
                          <a:effectLst/>
                        </a:rPr>
                        <a:t>you must determine an approximate value for something; </a:t>
                      </a:r>
                      <a:endParaRPr lang="en-GB" sz="1800" b="0" i="0" u="none" strike="noStrike">
                        <a:solidFill>
                          <a:srgbClr val="000000"/>
                        </a:solidFill>
                        <a:effectLst/>
                        <a:latin typeface="Trebuchet MS" panose="020B0603020202020204" pitchFamily="34" charset="0"/>
                      </a:endParaRPr>
                    </a:p>
                  </a:txBody>
                  <a:tcPr marL="4496" marR="4496" marT="4496" marB="0"/>
                </a:tc>
                <a:extLst>
                  <a:ext uri="{0D108BD9-81ED-4DB2-BD59-A6C34878D82A}">
                    <a16:rowId xmlns:a16="http://schemas.microsoft.com/office/drawing/2014/main" val="1682075695"/>
                  </a:ext>
                </a:extLst>
              </a:tr>
              <a:tr h="1119226">
                <a:tc>
                  <a:txBody>
                    <a:bodyPr/>
                    <a:lstStyle/>
                    <a:p>
                      <a:pPr algn="l" fontAlgn="t"/>
                      <a:r>
                        <a:rPr lang="en-GB" sz="1800" u="none" strike="noStrike">
                          <a:effectLst/>
                        </a:rPr>
                        <a:t>explain, </a:t>
                      </a:r>
                      <a:endParaRPr lang="en-GB" sz="1800" b="1" i="0" u="none" strike="noStrike">
                        <a:solidFill>
                          <a:srgbClr val="000000"/>
                        </a:solidFill>
                        <a:effectLst/>
                        <a:latin typeface="Trebuchet MS" panose="020B0603020202020204" pitchFamily="34" charset="0"/>
                      </a:endParaRPr>
                    </a:p>
                  </a:txBody>
                  <a:tcPr marL="4496" marR="4496" marT="4496" marB="0"/>
                </a:tc>
                <a:tc>
                  <a:txBody>
                    <a:bodyPr/>
                    <a:lstStyle/>
                    <a:p>
                      <a:pPr algn="l" fontAlgn="ctr"/>
                      <a:r>
                        <a:rPr lang="en-GB" sz="1800" u="none" strike="noStrike">
                          <a:effectLst/>
                        </a:rPr>
                        <a:t>you must relate cause and effect and/or make relationships between things clear. The answer should not be a simple list of reasons. This means that points in the answer must be linked coherently and logically. All of the stages/steps in an explanation must be included to gain full marks.</a:t>
                      </a:r>
                      <a:endParaRPr lang="en-GB" sz="1800" b="0" i="0" u="none" strike="noStrike">
                        <a:solidFill>
                          <a:srgbClr val="000000"/>
                        </a:solidFill>
                        <a:effectLst/>
                        <a:latin typeface="Trebuchet MS" panose="020B0603020202020204" pitchFamily="34" charset="0"/>
                      </a:endParaRPr>
                    </a:p>
                  </a:txBody>
                  <a:tcPr marL="4496" marR="4496" marT="4496" marB="0"/>
                </a:tc>
                <a:extLst>
                  <a:ext uri="{0D108BD9-81ED-4DB2-BD59-A6C34878D82A}">
                    <a16:rowId xmlns:a16="http://schemas.microsoft.com/office/drawing/2014/main" val="700615976"/>
                  </a:ext>
                </a:extLst>
              </a:tr>
              <a:tr h="847943">
                <a:tc>
                  <a:txBody>
                    <a:bodyPr/>
                    <a:lstStyle/>
                    <a:p>
                      <a:pPr algn="l" fontAlgn="t"/>
                      <a:r>
                        <a:rPr lang="en-GB" sz="1800" u="none" strike="noStrike">
                          <a:effectLst/>
                        </a:rPr>
                        <a:t>identify, name, give, or state, </a:t>
                      </a:r>
                      <a:endParaRPr lang="en-GB" sz="1800" b="1" i="0" u="none" strike="noStrike">
                        <a:solidFill>
                          <a:srgbClr val="000000"/>
                        </a:solidFill>
                        <a:effectLst/>
                        <a:latin typeface="Trebuchet MS" panose="020B0603020202020204" pitchFamily="34" charset="0"/>
                      </a:endParaRPr>
                    </a:p>
                  </a:txBody>
                  <a:tcPr marL="4496" marR="4496" marT="4496" marB="0"/>
                </a:tc>
                <a:tc>
                  <a:txBody>
                    <a:bodyPr/>
                    <a:lstStyle/>
                    <a:p>
                      <a:pPr algn="l" fontAlgn="ctr"/>
                      <a:r>
                        <a:rPr lang="en-GB" sz="1800" u="none" strike="noStrike" dirty="0">
                          <a:effectLst/>
                        </a:rPr>
                        <a:t>Only a short answer is required. Often it can be answered with a single word, phrase or sentence. If the question asks you to state, give, or write down one (or two etc) examples, you should write down only the specified number of answers.</a:t>
                      </a:r>
                      <a:endParaRPr lang="en-GB" sz="1800" b="0" i="0" u="none" strike="noStrike" dirty="0">
                        <a:solidFill>
                          <a:srgbClr val="000000"/>
                        </a:solidFill>
                        <a:effectLst/>
                        <a:latin typeface="Trebuchet MS" panose="020B0603020202020204" pitchFamily="34" charset="0"/>
                      </a:endParaRPr>
                    </a:p>
                  </a:txBody>
                  <a:tcPr marL="4496" marR="4496" marT="4496" marB="0"/>
                </a:tc>
                <a:extLst>
                  <a:ext uri="{0D108BD9-81ED-4DB2-BD59-A6C34878D82A}">
                    <a16:rowId xmlns:a16="http://schemas.microsoft.com/office/drawing/2014/main" val="2295704535"/>
                  </a:ext>
                </a:extLst>
              </a:tr>
            </a:tbl>
          </a:graphicData>
        </a:graphic>
      </p:graphicFrame>
    </p:spTree>
    <p:extLst>
      <p:ext uri="{BB962C8B-B14F-4D97-AF65-F5344CB8AC3E}">
        <p14:creationId xmlns:p14="http://schemas.microsoft.com/office/powerpoint/2010/main" val="11298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F1FA73E-8552-4035-ACE4-DE494BC81FB6}"/>
              </a:ext>
            </a:extLst>
          </p:cNvPr>
          <p:cNvGraphicFramePr>
            <a:graphicFrameLocks noGrp="1"/>
          </p:cNvGraphicFramePr>
          <p:nvPr>
            <p:ph idx="1"/>
            <p:extLst>
              <p:ext uri="{D42A27DB-BD31-4B8C-83A1-F6EECF244321}">
                <p14:modId xmlns:p14="http://schemas.microsoft.com/office/powerpoint/2010/main" val="1604868998"/>
              </p:ext>
            </p:extLst>
          </p:nvPr>
        </p:nvGraphicFramePr>
        <p:xfrm>
          <a:off x="170120" y="0"/>
          <a:ext cx="11504428" cy="6549656"/>
        </p:xfrm>
        <a:graphic>
          <a:graphicData uri="http://schemas.openxmlformats.org/drawingml/2006/table">
            <a:tbl>
              <a:tblPr>
                <a:tableStyleId>{5C22544A-7EE6-4342-B048-85BDC9FD1C3A}</a:tableStyleId>
              </a:tblPr>
              <a:tblGrid>
                <a:gridCol w="2658140">
                  <a:extLst>
                    <a:ext uri="{9D8B030D-6E8A-4147-A177-3AD203B41FA5}">
                      <a16:colId xmlns:a16="http://schemas.microsoft.com/office/drawing/2014/main" val="2045498926"/>
                    </a:ext>
                  </a:extLst>
                </a:gridCol>
                <a:gridCol w="8846288">
                  <a:extLst>
                    <a:ext uri="{9D8B030D-6E8A-4147-A177-3AD203B41FA5}">
                      <a16:colId xmlns:a16="http://schemas.microsoft.com/office/drawing/2014/main" val="3403007382"/>
                    </a:ext>
                  </a:extLst>
                </a:gridCol>
              </a:tblGrid>
              <a:tr h="805433">
                <a:tc>
                  <a:txBody>
                    <a:bodyPr/>
                    <a:lstStyle/>
                    <a:p>
                      <a:pPr algn="l" fontAlgn="t"/>
                      <a:r>
                        <a:rPr lang="en-GB" sz="2000" u="none" strike="noStrike">
                          <a:effectLst/>
                        </a:rPr>
                        <a:t>justify, </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a:effectLst/>
                        </a:rPr>
                        <a:t>you must give reasons to support their suggestions or conclusions, e.g. this might be by identifying an appropriate relationship and the effect of changing variables; </a:t>
                      </a:r>
                      <a:endParaRPr lang="en-GB" sz="2000" b="0" i="0" u="none" strike="noStrike" dirty="0">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3808319577"/>
                  </a:ext>
                </a:extLst>
              </a:tr>
              <a:tr h="402717">
                <a:tc>
                  <a:txBody>
                    <a:bodyPr/>
                    <a:lstStyle/>
                    <a:p>
                      <a:pPr algn="l" fontAlgn="t"/>
                      <a:r>
                        <a:rPr lang="en-GB" sz="2000" u="none" strike="noStrike">
                          <a:effectLst/>
                        </a:rPr>
                        <a:t>predict, </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a:effectLst/>
                        </a:rPr>
                        <a:t>you must suggest what may happen based on available information; </a:t>
                      </a:r>
                      <a:endParaRPr lang="en-GB" sz="2000" b="0" i="0" u="none" strike="noStrike">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557227187"/>
                  </a:ext>
                </a:extLst>
              </a:tr>
              <a:tr h="646745">
                <a:tc>
                  <a:txBody>
                    <a:bodyPr/>
                    <a:lstStyle/>
                    <a:p>
                      <a:pPr algn="l" fontAlgn="t"/>
                      <a:r>
                        <a:rPr lang="en-GB" sz="2000" u="none" strike="noStrike">
                          <a:effectLst/>
                        </a:rPr>
                        <a:t>show that,</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a:effectLst/>
                        </a:rPr>
                        <a:t>you must use physics [and mathematics] to prove something e.g. a given value – All steps, including the stated answer, must be shown; </a:t>
                      </a:r>
                      <a:endParaRPr lang="en-GB" sz="2000" b="0" i="0" u="none" strike="noStrike" dirty="0">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311549586"/>
                  </a:ext>
                </a:extLst>
              </a:tr>
              <a:tr h="828761">
                <a:tc>
                  <a:txBody>
                    <a:bodyPr/>
                    <a:lstStyle/>
                    <a:p>
                      <a:pPr algn="l" fontAlgn="t"/>
                      <a:r>
                        <a:rPr lang="en-GB" sz="2000" u="none" strike="noStrike">
                          <a:effectLst/>
                        </a:rPr>
                        <a:t>suggest, </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a:effectLst/>
                        </a:rPr>
                        <a:t>you must apply your knowledge and understanding of physics to a new situation. A number of responses are acceptable. </a:t>
                      </a:r>
                      <a:endParaRPr lang="en-GB" sz="2000" b="0" i="0" u="none" strike="noStrike" dirty="0">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364915048"/>
                  </a:ext>
                </a:extLst>
              </a:tr>
              <a:tr h="1610866">
                <a:tc>
                  <a:txBody>
                    <a:bodyPr/>
                    <a:lstStyle/>
                    <a:p>
                      <a:pPr algn="l" fontAlgn="t"/>
                      <a:r>
                        <a:rPr lang="en-GB" sz="2000" u="none" strike="noStrike">
                          <a:effectLst/>
                        </a:rPr>
                        <a:t>use your knowledge of physics or aspect of physics to comment on,</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a:effectLst/>
                        </a:rPr>
                        <a:t>you must apply your skills, knowledge and understanding to respond appropriately to the problem/situation presented (for example by making a statement of principle(s) involved and/or a relationship or equation, and applying these to respond to the problem/situation). you will be rewarded for the breadth and/or depth of their conceptual understanding.</a:t>
                      </a:r>
                      <a:endParaRPr lang="en-GB" sz="2000" b="0" i="0" u="none" strike="noStrike" dirty="0">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431895630"/>
                  </a:ext>
                </a:extLst>
              </a:tr>
              <a:tr h="967293">
                <a:tc>
                  <a:txBody>
                    <a:bodyPr/>
                    <a:lstStyle/>
                    <a:p>
                      <a:pPr algn="l" fontAlgn="b"/>
                      <a:r>
                        <a:rPr lang="en-GB" sz="2000" u="none" strike="noStrike">
                          <a:effectLst/>
                        </a:rPr>
                        <a:t>Use the information in the passage/ diagram/ graph/ table to…</a:t>
                      </a:r>
                      <a:endParaRPr lang="en-GB" sz="2000" b="1" i="0" u="none" strike="noStrike">
                        <a:solidFill>
                          <a:srgbClr val="000000"/>
                        </a:solidFill>
                        <a:effectLst/>
                        <a:latin typeface="Trebuchet MS" panose="020B0603020202020204" pitchFamily="34" charset="0"/>
                      </a:endParaRPr>
                    </a:p>
                  </a:txBody>
                  <a:tcPr marL="5372" marR="5372" marT="5372" marB="0" anchor="b"/>
                </a:tc>
                <a:tc>
                  <a:txBody>
                    <a:bodyPr/>
                    <a:lstStyle/>
                    <a:p>
                      <a:pPr algn="l" fontAlgn="ctr"/>
                      <a:r>
                        <a:rPr lang="en-GB" sz="2000" u="none" strike="noStrike">
                          <a:effectLst/>
                        </a:rPr>
                        <a:t>The answer must be based on the information given in the question. Unless the information given in the question is used, no marks can be given.</a:t>
                      </a:r>
                      <a:endParaRPr lang="en-GB" sz="2000" b="0" i="0" u="none" strike="noStrike">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1297278319"/>
                  </a:ext>
                </a:extLst>
              </a:tr>
              <a:tr h="1287841">
                <a:tc>
                  <a:txBody>
                    <a:bodyPr/>
                    <a:lstStyle/>
                    <a:p>
                      <a:pPr algn="l" fontAlgn="t"/>
                      <a:r>
                        <a:rPr lang="en-GB" sz="2000" u="none" strike="noStrike">
                          <a:effectLst/>
                        </a:rPr>
                        <a:t>compare</a:t>
                      </a:r>
                      <a:endParaRPr lang="en-GB" sz="2000" b="1" i="0" u="none" strike="noStrike">
                        <a:solidFill>
                          <a:srgbClr val="000000"/>
                        </a:solidFill>
                        <a:effectLst/>
                        <a:latin typeface="Trebuchet MS" panose="020B0603020202020204" pitchFamily="34" charset="0"/>
                      </a:endParaRPr>
                    </a:p>
                  </a:txBody>
                  <a:tcPr marL="5372" marR="5372" marT="5372" marB="0"/>
                </a:tc>
                <a:tc>
                  <a:txBody>
                    <a:bodyPr/>
                    <a:lstStyle/>
                    <a:p>
                      <a:pPr algn="l" fontAlgn="ctr"/>
                      <a:r>
                        <a:rPr lang="en-GB" sz="2000" u="none" strike="noStrike" dirty="0">
                          <a:effectLst/>
                        </a:rPr>
                        <a:t>This requires the student to describe the similarities and/or differences between things, not just write about one. If students are asked to ‘compare x with y’, they need to write down something about x compared to y, using comparative words such as ‘better, ‘more than’, ‘less than’, ‘quicker’, ‘more expensive’, ‘on the other hand.’</a:t>
                      </a:r>
                      <a:endParaRPr lang="en-GB" sz="2000" b="0" i="0" u="none" strike="noStrike" dirty="0">
                        <a:solidFill>
                          <a:srgbClr val="000000"/>
                        </a:solidFill>
                        <a:effectLst/>
                        <a:latin typeface="Trebuchet MS" panose="020B0603020202020204" pitchFamily="34" charset="0"/>
                      </a:endParaRPr>
                    </a:p>
                  </a:txBody>
                  <a:tcPr marL="5372" marR="5372" marT="5372" marB="0" anchor="ctr"/>
                </a:tc>
                <a:extLst>
                  <a:ext uri="{0D108BD9-81ED-4DB2-BD59-A6C34878D82A}">
                    <a16:rowId xmlns:a16="http://schemas.microsoft.com/office/drawing/2014/main" val="1252285406"/>
                  </a:ext>
                </a:extLst>
              </a:tr>
            </a:tbl>
          </a:graphicData>
        </a:graphic>
      </p:graphicFrame>
    </p:spTree>
    <p:extLst>
      <p:ext uri="{BB962C8B-B14F-4D97-AF65-F5344CB8AC3E}">
        <p14:creationId xmlns:p14="http://schemas.microsoft.com/office/powerpoint/2010/main" val="258869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E14FD49-C41E-4C25-A8DC-F23EFCF8CB1F}"/>
              </a:ext>
            </a:extLst>
          </p:cNvPr>
          <p:cNvSpPr>
            <a:spLocks noGrp="1"/>
          </p:cNvSpPr>
          <p:nvPr>
            <p:ph type="title"/>
          </p:nvPr>
        </p:nvSpPr>
        <p:spPr>
          <a:xfrm>
            <a:off x="640079" y="2053641"/>
            <a:ext cx="3669161" cy="2760098"/>
          </a:xfrm>
        </p:spPr>
        <p:txBody>
          <a:bodyPr>
            <a:normAutofit/>
          </a:bodyPr>
          <a:lstStyle/>
          <a:p>
            <a:r>
              <a:rPr lang="en-GB" b="1" i="0" dirty="0">
                <a:solidFill>
                  <a:srgbClr val="FFFFFF"/>
                </a:solidFill>
                <a:effectLst/>
                <a:latin typeface="Vic"/>
              </a:rPr>
              <a:t>Introducing scientific language</a:t>
            </a:r>
            <a:br>
              <a:rPr lang="en-GB" b="1" i="0" dirty="0">
                <a:solidFill>
                  <a:srgbClr val="FFFFFF"/>
                </a:solidFill>
                <a:effectLst/>
                <a:latin typeface="Vic"/>
              </a:rPr>
            </a:br>
            <a:endParaRPr lang="en-GB" dirty="0">
              <a:solidFill>
                <a:srgbClr val="FFFFFF"/>
              </a:solidFill>
            </a:endParaRPr>
          </a:p>
        </p:txBody>
      </p:sp>
      <p:sp>
        <p:nvSpPr>
          <p:cNvPr id="3" name="Content Placeholder 2">
            <a:extLst>
              <a:ext uri="{FF2B5EF4-FFF2-40B4-BE49-F238E27FC236}">
                <a16:creationId xmlns:a16="http://schemas.microsoft.com/office/drawing/2014/main" id="{1EFBF1E7-0228-4E7C-848E-9FF5923AEA7C}"/>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hlinkClick r:id="rId4"/>
              </a:rPr>
              <a:t>https://www.education.vic.gov.au/school/teachers/teachingresources/discipline/science/continuum/Pages/scilang.aspx</a:t>
            </a:r>
            <a:endParaRPr lang="en-GB" sz="2400" dirty="0">
              <a:solidFill>
                <a:srgbClr val="000000"/>
              </a:solidFill>
            </a:endParaRPr>
          </a:p>
        </p:txBody>
      </p:sp>
      <p:pic>
        <p:nvPicPr>
          <p:cNvPr id="6" name="Picture 5">
            <a:extLst>
              <a:ext uri="{FF2B5EF4-FFF2-40B4-BE49-F238E27FC236}">
                <a16:creationId xmlns:a16="http://schemas.microsoft.com/office/drawing/2014/main" id="{6DA31119-1417-47BA-8BEF-C9D03B7ACF1E}"/>
              </a:ext>
            </a:extLst>
          </p:cNvPr>
          <p:cNvPicPr>
            <a:picLocks noChangeAspect="1"/>
          </p:cNvPicPr>
          <p:nvPr/>
        </p:nvPicPr>
        <p:blipFill>
          <a:blip r:embed="rId5"/>
          <a:stretch>
            <a:fillRect/>
          </a:stretch>
        </p:blipFill>
        <p:spPr>
          <a:xfrm>
            <a:off x="8578998" y="5560791"/>
            <a:ext cx="3391194" cy="990686"/>
          </a:xfrm>
          <a:prstGeom prst="rect">
            <a:avLst/>
          </a:prstGeom>
        </p:spPr>
      </p:pic>
    </p:spTree>
    <p:extLst>
      <p:ext uri="{BB962C8B-B14F-4D97-AF65-F5344CB8AC3E}">
        <p14:creationId xmlns:p14="http://schemas.microsoft.com/office/powerpoint/2010/main" val="24556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BCB875-A05B-41B8-BFC4-E31417036018}"/>
              </a:ext>
            </a:extLst>
          </p:cNvPr>
          <p:cNvSpPr>
            <a:spLocks noGrp="1"/>
          </p:cNvSpPr>
          <p:nvPr>
            <p:ph type="title"/>
          </p:nvPr>
        </p:nvSpPr>
        <p:spPr>
          <a:xfrm>
            <a:off x="879620" y="1471351"/>
            <a:ext cx="7108911" cy="4016621"/>
          </a:xfrm>
        </p:spPr>
        <p:txBody>
          <a:bodyPr vert="horz" lIns="91440" tIns="45720" rIns="91440" bIns="45720" rtlCol="0" anchor="ctr">
            <a:normAutofit/>
          </a:bodyPr>
          <a:lstStyle/>
          <a:p>
            <a:r>
              <a:rPr lang="en-US" sz="6600" kern="1200" dirty="0">
                <a:solidFill>
                  <a:schemeClr val="tx1"/>
                </a:solidFill>
                <a:latin typeface="+mj-lt"/>
                <a:ea typeface="+mj-ea"/>
                <a:cs typeface="+mj-cs"/>
              </a:rPr>
              <a:t>What we are now teaching, is what will become taught.</a:t>
            </a:r>
            <a:br>
              <a:rPr lang="en-US" sz="6600" kern="1200" dirty="0">
                <a:solidFill>
                  <a:schemeClr val="tx1"/>
                </a:solidFill>
                <a:latin typeface="+mj-lt"/>
                <a:ea typeface="+mj-ea"/>
                <a:cs typeface="+mj-cs"/>
              </a:rPr>
            </a:br>
            <a:endParaRPr lang="en-US" sz="6600"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CB8733AF-E2CF-4413-9997-5B8AFF40111B}"/>
              </a:ext>
            </a:extLst>
          </p:cNvPr>
          <p:cNvSpPr>
            <a:spLocks noGrp="1"/>
          </p:cNvSpPr>
          <p:nvPr>
            <p:ph idx="1"/>
          </p:nvPr>
        </p:nvSpPr>
        <p:spPr>
          <a:xfrm>
            <a:off x="8803178" y="1845264"/>
            <a:ext cx="3000907" cy="3268794"/>
          </a:xfrm>
        </p:spPr>
        <p:txBody>
          <a:bodyPr vert="horz" lIns="91440" tIns="45720" rIns="91440" bIns="45720" rtlCol="0" anchor="ctr">
            <a:normAutofit/>
          </a:bodyPr>
          <a:lstStyle/>
          <a:p>
            <a:pPr marL="0" indent="0">
              <a:buNone/>
            </a:pPr>
            <a:r>
              <a:rPr lang="en-US" sz="2200" kern="1200" dirty="0">
                <a:solidFill>
                  <a:schemeClr val="tx1"/>
                </a:solidFill>
                <a:latin typeface="+mn-lt"/>
                <a:ea typeface="+mn-ea"/>
                <a:cs typeface="+mn-cs"/>
              </a:rPr>
              <a:t>My first intellectual quote! </a:t>
            </a:r>
            <a:r>
              <a:rPr lang="en-US" sz="2200" kern="1200" dirty="0" err="1">
                <a:solidFill>
                  <a:schemeClr val="tx1"/>
                </a:solidFill>
                <a:latin typeface="+mn-lt"/>
                <a:ea typeface="+mn-ea"/>
                <a:cs typeface="+mn-cs"/>
              </a:rPr>
              <a:t>MrsPhysics</a:t>
            </a:r>
            <a:endParaRPr lang="en-US" sz="2200" kern="1200" dirty="0">
              <a:solidFill>
                <a:schemeClr val="tx1"/>
              </a:solidFill>
              <a:latin typeface="+mn-lt"/>
              <a:ea typeface="+mn-ea"/>
              <a:cs typeface="+mn-cs"/>
            </a:endParaRPr>
          </a:p>
        </p:txBody>
      </p:sp>
      <p:sp>
        <p:nvSpPr>
          <p:cNvPr id="16" name="Rectangle 1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0143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34E3A8-AE52-4452-9138-A1B1BCDB04F9}"/>
              </a:ext>
            </a:extLst>
          </p:cNvPr>
          <p:cNvSpPr>
            <a:spLocks noGrp="1"/>
          </p:cNvSpPr>
          <p:nvPr>
            <p:ph type="title"/>
          </p:nvPr>
        </p:nvSpPr>
        <p:spPr>
          <a:xfrm>
            <a:off x="524256" y="491260"/>
            <a:ext cx="6594189" cy="1625210"/>
          </a:xfrm>
        </p:spPr>
        <p:txBody>
          <a:bodyPr vert="horz" lIns="91440" tIns="45720" rIns="91440" bIns="45720" rtlCol="0" anchor="ctr">
            <a:normAutofit/>
          </a:bodyPr>
          <a:lstStyle/>
          <a:p>
            <a:r>
              <a:rPr lang="en-US" dirty="0">
                <a:solidFill>
                  <a:srgbClr val="FFFFFF"/>
                </a:solidFill>
              </a:rPr>
              <a:t>Accuracy v Precision</a:t>
            </a:r>
          </a:p>
        </p:txBody>
      </p:sp>
      <p:pic>
        <p:nvPicPr>
          <p:cNvPr id="4" name="Content Placeholder 3">
            <a:extLst>
              <a:ext uri="{FF2B5EF4-FFF2-40B4-BE49-F238E27FC236}">
                <a16:creationId xmlns:a16="http://schemas.microsoft.com/office/drawing/2014/main" id="{9641D491-F6B0-4A21-A9BB-4E5E28EE61AE}"/>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1220" r="1473" b="-3"/>
          <a:stretch/>
        </p:blipFill>
        <p:spPr>
          <a:xfrm>
            <a:off x="327547" y="2454903"/>
            <a:ext cx="7058306" cy="4080254"/>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25C4EAF-4B50-469F-B8B2-42B21CBC40CA}"/>
              </a:ext>
            </a:extLst>
          </p:cNvPr>
          <p:cNvSpPr txBox="1"/>
          <p:nvPr/>
        </p:nvSpPr>
        <p:spPr>
          <a:xfrm>
            <a:off x="8029319" y="917725"/>
            <a:ext cx="3424739" cy="4852362"/>
          </a:xfrm>
          <a:prstGeom prst="rect">
            <a:avLst/>
          </a:prstGeom>
        </p:spPr>
        <p:txBody>
          <a:bodyPr vert="horz" lIns="91440" tIns="45720" rIns="91440" bIns="45720" rtlCol="0" anchor="ctr">
            <a:normAutofit/>
          </a:bodyPr>
          <a:lstStyle/>
          <a:p>
            <a:pPr>
              <a:lnSpc>
                <a:spcPct val="90000"/>
              </a:lnSpc>
              <a:spcBef>
                <a:spcPts val="1000"/>
              </a:spcBef>
              <a:spcAft>
                <a:spcPts val="1000"/>
              </a:spcAft>
            </a:pPr>
            <a:r>
              <a:rPr lang="en-US" sz="3600" dirty="0">
                <a:solidFill>
                  <a:srgbClr val="FFFFFF"/>
                </a:solidFill>
                <a:effectLst/>
              </a:rPr>
              <a:t>Accuracy is </a:t>
            </a:r>
            <a:r>
              <a:rPr lang="en-US" sz="3600" b="1" dirty="0">
                <a:solidFill>
                  <a:srgbClr val="FFFFFF"/>
                </a:solidFill>
                <a:effectLst/>
              </a:rPr>
              <a:t>how close your answer is to the true value. Precision is how repeatable a measurement is. </a:t>
            </a:r>
            <a:r>
              <a:rPr lang="en-US" sz="3600" dirty="0">
                <a:solidFill>
                  <a:srgbClr val="FFFFFF"/>
                </a:solidFill>
                <a:effectLst/>
              </a:rPr>
              <a:t> </a:t>
            </a:r>
          </a:p>
        </p:txBody>
      </p:sp>
    </p:spTree>
    <p:extLst>
      <p:ext uri="{BB962C8B-B14F-4D97-AF65-F5344CB8AC3E}">
        <p14:creationId xmlns:p14="http://schemas.microsoft.com/office/powerpoint/2010/main" val="400910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12ABEF27-9059-48CE-A435-556735718E79}"/>
              </a:ext>
            </a:extLst>
          </p:cNvPr>
          <p:cNvSpPr>
            <a:spLocks noGrp="1"/>
          </p:cNvSpPr>
          <p:nvPr>
            <p:ph type="title"/>
          </p:nvPr>
        </p:nvSpPr>
        <p:spPr>
          <a:xfrm>
            <a:off x="535020" y="685800"/>
            <a:ext cx="2780271" cy="5105400"/>
          </a:xfrm>
        </p:spPr>
        <p:txBody>
          <a:bodyPr>
            <a:normAutofit/>
          </a:bodyPr>
          <a:lstStyle/>
          <a:p>
            <a:r>
              <a:rPr lang="en-GB" sz="4000">
                <a:solidFill>
                  <a:srgbClr val="FFFFFF"/>
                </a:solidFill>
                <a:effectLst/>
              </a:rPr>
              <a:t>What do these words mean?</a:t>
            </a:r>
            <a:br>
              <a:rPr lang="en-GB" sz="4000">
                <a:solidFill>
                  <a:srgbClr val="FFFFFF"/>
                </a:solidFill>
                <a:effectLst/>
              </a:rPr>
            </a:br>
            <a:endParaRPr lang="en-GB" sz="4000">
              <a:solidFill>
                <a:srgbClr val="FFFFFF"/>
              </a:solidFill>
            </a:endParaRPr>
          </a:p>
        </p:txBody>
      </p:sp>
      <p:graphicFrame>
        <p:nvGraphicFramePr>
          <p:cNvPr id="19" name="Content Placeholder 2">
            <a:extLst>
              <a:ext uri="{FF2B5EF4-FFF2-40B4-BE49-F238E27FC236}">
                <a16:creationId xmlns:a16="http://schemas.microsoft.com/office/drawing/2014/main" id="{9E8859BD-16D0-4285-B167-564A589776AE}"/>
              </a:ext>
            </a:extLst>
          </p:cNvPr>
          <p:cNvGraphicFramePr>
            <a:graphicFrameLocks noGrp="1"/>
          </p:cNvGraphicFramePr>
          <p:nvPr>
            <p:ph idx="1"/>
            <p:extLst>
              <p:ext uri="{D42A27DB-BD31-4B8C-83A1-F6EECF244321}">
                <p14:modId xmlns:p14="http://schemas.microsoft.com/office/powerpoint/2010/main" val="592521066"/>
              </p:ext>
            </p:extLst>
          </p:nvPr>
        </p:nvGraphicFramePr>
        <p:xfrm>
          <a:off x="4938729" y="1916837"/>
          <a:ext cx="6564296" cy="3321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ectangle 20">
            <a:extLst>
              <a:ext uri="{FF2B5EF4-FFF2-40B4-BE49-F238E27FC236}">
                <a16:creationId xmlns:a16="http://schemas.microsoft.com/office/drawing/2014/main" id="{9FCD051B-D0CC-48F1-866A-211E2DA414CD}"/>
              </a:ext>
            </a:extLst>
          </p:cNvPr>
          <p:cNvSpPr/>
          <p:nvPr/>
        </p:nvSpPr>
        <p:spPr>
          <a:xfrm>
            <a:off x="4938729" y="3848285"/>
            <a:ext cx="6564295" cy="148095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948706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7B53A-C311-49AC-8702-A51B7A31FE6E}"/>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a:t>What is this?</a:t>
            </a:r>
          </a:p>
        </p:txBody>
      </p:sp>
      <p:sp>
        <p:nvSpPr>
          <p:cNvPr id="3" name="Content Placeholder 2">
            <a:extLst>
              <a:ext uri="{FF2B5EF4-FFF2-40B4-BE49-F238E27FC236}">
                <a16:creationId xmlns:a16="http://schemas.microsoft.com/office/drawing/2014/main" id="{234ED087-9EF3-4040-B331-AFCDC2CAEF78}"/>
              </a:ext>
            </a:extLst>
          </p:cNvPr>
          <p:cNvSpPr>
            <a:spLocks noGrp="1"/>
          </p:cNvSpPr>
          <p:nvPr>
            <p:ph idx="1"/>
          </p:nvPr>
        </p:nvSpPr>
        <p:spPr>
          <a:xfrm>
            <a:off x="7464612" y="4750893"/>
            <a:ext cx="4087305" cy="1147863"/>
          </a:xfrm>
        </p:spPr>
        <p:txBody>
          <a:bodyPr vert="horz" lIns="91440" tIns="45720" rIns="91440" bIns="45720" rtlCol="0" anchor="t">
            <a:normAutofit/>
          </a:bodyPr>
          <a:lstStyle/>
          <a:p>
            <a:pPr marL="0" indent="0">
              <a:buNone/>
            </a:pPr>
            <a:r>
              <a:rPr lang="en-US" sz="2000" b="0" i="0">
                <a:effectLst/>
              </a:rPr>
              <a:t>What is put on the end of a spring to make it stretch?</a:t>
            </a:r>
            <a:endParaRPr lang="en-US" sz="2000"/>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5" descr="sheila jpegged low">
            <a:extLst>
              <a:ext uri="{FF2B5EF4-FFF2-40B4-BE49-F238E27FC236}">
                <a16:creationId xmlns:a16="http://schemas.microsoft.com/office/drawing/2014/main" id="{35AF65DA-C77A-41FA-80DD-3CD5EB916EA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47" r="-1" b="2447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row: Right 4">
            <a:extLst>
              <a:ext uri="{FF2B5EF4-FFF2-40B4-BE49-F238E27FC236}">
                <a16:creationId xmlns:a16="http://schemas.microsoft.com/office/drawing/2014/main" id="{77F660C3-07D4-4BED-A876-1A1B34EA85DA}"/>
              </a:ext>
            </a:extLst>
          </p:cNvPr>
          <p:cNvSpPr/>
          <p:nvPr/>
        </p:nvSpPr>
        <p:spPr>
          <a:xfrm rot="10573450">
            <a:off x="4258799" y="4281959"/>
            <a:ext cx="3212910" cy="365760"/>
          </a:xfrm>
          <a:prstGeom prst="rightArrow">
            <a:avLst>
              <a:gd name="adj1" fmla="val 4679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picture containing light, clock&#10;&#10;Description automatically generated">
            <a:extLst>
              <a:ext uri="{FF2B5EF4-FFF2-40B4-BE49-F238E27FC236}">
                <a16:creationId xmlns:a16="http://schemas.microsoft.com/office/drawing/2014/main" id="{FAA19594-2DF4-46F5-94C9-3FE07C532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750893"/>
            <a:ext cx="935657" cy="1591416"/>
          </a:xfrm>
          <a:prstGeom prst="rect">
            <a:avLst/>
          </a:prstGeom>
        </p:spPr>
      </p:pic>
    </p:spTree>
    <p:extLst>
      <p:ext uri="{BB962C8B-B14F-4D97-AF65-F5344CB8AC3E}">
        <p14:creationId xmlns:p14="http://schemas.microsoft.com/office/powerpoint/2010/main" val="45952776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9F04-B33A-4E54-82C8-8060818E71EC}"/>
              </a:ext>
            </a:extLst>
          </p:cNvPr>
          <p:cNvSpPr>
            <a:spLocks noGrp="1"/>
          </p:cNvSpPr>
          <p:nvPr>
            <p:ph type="title"/>
          </p:nvPr>
        </p:nvSpPr>
        <p:spPr>
          <a:xfrm>
            <a:off x="7464614" y="1783959"/>
            <a:ext cx="4087306" cy="2889114"/>
          </a:xfrm>
        </p:spPr>
        <p:txBody>
          <a:bodyPr vert="horz" lIns="91440" tIns="45720" rIns="91440" bIns="45720" rtlCol="0" anchor="b">
            <a:normAutofit fontScale="90000"/>
          </a:bodyPr>
          <a:lstStyle/>
          <a:p>
            <a:r>
              <a:rPr lang="en-US" sz="5400" dirty="0"/>
              <a:t>What is this?</a:t>
            </a:r>
            <a:br>
              <a:rPr lang="en-US" sz="5400" dirty="0"/>
            </a:br>
            <a:r>
              <a:rPr lang="en-US" sz="5400" dirty="0"/>
              <a:t>What does it do?</a:t>
            </a:r>
            <a:br>
              <a:rPr lang="en-US" sz="5400" dirty="0"/>
            </a:br>
            <a:r>
              <a:rPr lang="en-US" sz="5400" dirty="0"/>
              <a:t>Why does it cause confusion?</a:t>
            </a: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Image result for battery image">
            <a:extLst>
              <a:ext uri="{FF2B5EF4-FFF2-40B4-BE49-F238E27FC236}">
                <a16:creationId xmlns:a16="http://schemas.microsoft.com/office/drawing/2014/main" id="{5F9C0B58-D416-4B0B-B776-6138B40967D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3293"/>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77103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DC43A-9828-4300-986F-80BEB3F37A39}"/>
              </a:ext>
            </a:extLst>
          </p:cNvPr>
          <p:cNvSpPr>
            <a:spLocks noGrp="1"/>
          </p:cNvSpPr>
          <p:nvPr>
            <p:ph type="title"/>
          </p:nvPr>
        </p:nvSpPr>
        <p:spPr>
          <a:xfrm>
            <a:off x="7464614" y="3903631"/>
            <a:ext cx="4087306" cy="769441"/>
          </a:xfrm>
        </p:spPr>
        <p:txBody>
          <a:bodyPr vert="horz" lIns="91440" tIns="45720" rIns="91440" bIns="45720" rtlCol="0" anchor="b">
            <a:normAutofit fontScale="90000"/>
          </a:bodyPr>
          <a:lstStyle/>
          <a:p>
            <a:r>
              <a:rPr lang="en-US" sz="5400" dirty="0"/>
              <a:t>Label this</a:t>
            </a: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See the source image">
            <a:extLst>
              <a:ext uri="{FF2B5EF4-FFF2-40B4-BE49-F238E27FC236}">
                <a16:creationId xmlns:a16="http://schemas.microsoft.com/office/drawing/2014/main" id="{4620FCC9-BF59-43A9-B191-9844A35AA4A9}"/>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426" r="-1"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217DCE8A-086B-432A-BF57-8C9B04EAFDF8}"/>
              </a:ext>
            </a:extLst>
          </p:cNvPr>
          <p:cNvGrpSpPr/>
          <p:nvPr/>
        </p:nvGrpSpPr>
        <p:grpSpPr>
          <a:xfrm>
            <a:off x="4013200" y="477520"/>
            <a:ext cx="6467368" cy="769441"/>
            <a:chOff x="4013200" y="477520"/>
            <a:chExt cx="6467368" cy="769441"/>
          </a:xfrm>
        </p:grpSpPr>
        <p:sp>
          <p:nvSpPr>
            <p:cNvPr id="3" name="TextBox 2">
              <a:extLst>
                <a:ext uri="{FF2B5EF4-FFF2-40B4-BE49-F238E27FC236}">
                  <a16:creationId xmlns:a16="http://schemas.microsoft.com/office/drawing/2014/main" id="{3C1AD610-59A2-4CA8-80C1-9BD680424442}"/>
                </a:ext>
              </a:extLst>
            </p:cNvPr>
            <p:cNvSpPr txBox="1"/>
            <p:nvPr/>
          </p:nvSpPr>
          <p:spPr>
            <a:xfrm>
              <a:off x="7464614" y="477520"/>
              <a:ext cx="3015954" cy="769441"/>
            </a:xfrm>
            <a:prstGeom prst="rect">
              <a:avLst/>
            </a:prstGeom>
            <a:noFill/>
          </p:spPr>
          <p:txBody>
            <a:bodyPr wrap="none" rtlCol="0">
              <a:spAutoFit/>
            </a:bodyPr>
            <a:lstStyle/>
            <a:p>
              <a:r>
                <a:rPr lang="en-GB" sz="4400" dirty="0"/>
                <a:t>Retort stand</a:t>
              </a:r>
            </a:p>
          </p:txBody>
        </p:sp>
        <p:cxnSp>
          <p:nvCxnSpPr>
            <p:cNvPr id="5" name="Straight Arrow Connector 4">
              <a:extLst>
                <a:ext uri="{FF2B5EF4-FFF2-40B4-BE49-F238E27FC236}">
                  <a16:creationId xmlns:a16="http://schemas.microsoft.com/office/drawing/2014/main" id="{3A7E5C77-DA0C-4D76-A5E3-C0794358A3D9}"/>
                </a:ext>
              </a:extLst>
            </p:cNvPr>
            <p:cNvCxnSpPr>
              <a:stCxn id="3" idx="1"/>
            </p:cNvCxnSpPr>
            <p:nvPr/>
          </p:nvCxnSpPr>
          <p:spPr>
            <a:xfrm flipH="1">
              <a:off x="4013200" y="862241"/>
              <a:ext cx="3451414" cy="384720"/>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47FE4E05-654A-4DA0-88FB-CCC8DF221519}"/>
              </a:ext>
            </a:extLst>
          </p:cNvPr>
          <p:cNvGrpSpPr/>
          <p:nvPr/>
        </p:nvGrpSpPr>
        <p:grpSpPr>
          <a:xfrm>
            <a:off x="4185920" y="1320800"/>
            <a:ext cx="5756265" cy="961801"/>
            <a:chOff x="4185920" y="1320800"/>
            <a:chExt cx="5756265" cy="961801"/>
          </a:xfrm>
        </p:grpSpPr>
        <p:sp>
          <p:nvSpPr>
            <p:cNvPr id="6" name="TextBox 5">
              <a:extLst>
                <a:ext uri="{FF2B5EF4-FFF2-40B4-BE49-F238E27FC236}">
                  <a16:creationId xmlns:a16="http://schemas.microsoft.com/office/drawing/2014/main" id="{33B10186-AA25-43D5-83FC-0567C675FB6B}"/>
                </a:ext>
              </a:extLst>
            </p:cNvPr>
            <p:cNvSpPr txBox="1"/>
            <p:nvPr/>
          </p:nvSpPr>
          <p:spPr>
            <a:xfrm>
              <a:off x="7566214" y="1320800"/>
              <a:ext cx="2375971" cy="769441"/>
            </a:xfrm>
            <a:prstGeom prst="rect">
              <a:avLst/>
            </a:prstGeom>
            <a:noFill/>
          </p:spPr>
          <p:txBody>
            <a:bodyPr wrap="none" rtlCol="0">
              <a:spAutoFit/>
            </a:bodyPr>
            <a:lstStyle/>
            <a:p>
              <a:r>
                <a:rPr lang="en-GB" sz="4400" dirty="0" err="1"/>
                <a:t>Bosshead</a:t>
              </a:r>
              <a:endParaRPr lang="en-GB" sz="4400" dirty="0"/>
            </a:p>
          </p:txBody>
        </p:sp>
        <p:cxnSp>
          <p:nvCxnSpPr>
            <p:cNvPr id="11" name="Straight Arrow Connector 10">
              <a:extLst>
                <a:ext uri="{FF2B5EF4-FFF2-40B4-BE49-F238E27FC236}">
                  <a16:creationId xmlns:a16="http://schemas.microsoft.com/office/drawing/2014/main" id="{83638D4E-9573-4FF9-AB13-FDD0CCCB7EB8}"/>
                </a:ext>
              </a:extLst>
            </p:cNvPr>
            <p:cNvCxnSpPr/>
            <p:nvPr/>
          </p:nvCxnSpPr>
          <p:spPr>
            <a:xfrm flipH="1">
              <a:off x="4185920" y="1897881"/>
              <a:ext cx="3451414" cy="384720"/>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259211BC-FDB9-4535-A0AC-794636F66765}"/>
              </a:ext>
            </a:extLst>
          </p:cNvPr>
          <p:cNvGrpSpPr/>
          <p:nvPr/>
        </p:nvGrpSpPr>
        <p:grpSpPr>
          <a:xfrm>
            <a:off x="3189767" y="2540208"/>
            <a:ext cx="5817188" cy="798881"/>
            <a:chOff x="3189767" y="2540208"/>
            <a:chExt cx="5817188" cy="798881"/>
          </a:xfrm>
        </p:grpSpPr>
        <p:sp>
          <p:nvSpPr>
            <p:cNvPr id="7" name="TextBox 6">
              <a:extLst>
                <a:ext uri="{FF2B5EF4-FFF2-40B4-BE49-F238E27FC236}">
                  <a16:creationId xmlns:a16="http://schemas.microsoft.com/office/drawing/2014/main" id="{05D355CC-B39F-43E5-81CF-7B450A4E0291}"/>
                </a:ext>
              </a:extLst>
            </p:cNvPr>
            <p:cNvSpPr txBox="1"/>
            <p:nvPr/>
          </p:nvSpPr>
          <p:spPr>
            <a:xfrm>
              <a:off x="7373174" y="2569648"/>
              <a:ext cx="1633781" cy="769441"/>
            </a:xfrm>
            <a:prstGeom prst="rect">
              <a:avLst/>
            </a:prstGeom>
            <a:noFill/>
          </p:spPr>
          <p:txBody>
            <a:bodyPr wrap="none" rtlCol="0">
              <a:spAutoFit/>
            </a:bodyPr>
            <a:lstStyle/>
            <a:p>
              <a:r>
                <a:rPr lang="en-GB" sz="4400" dirty="0"/>
                <a:t>Clamp</a:t>
              </a:r>
            </a:p>
          </p:txBody>
        </p:sp>
        <p:cxnSp>
          <p:nvCxnSpPr>
            <p:cNvPr id="13" name="Straight Arrow Connector 12">
              <a:extLst>
                <a:ext uri="{FF2B5EF4-FFF2-40B4-BE49-F238E27FC236}">
                  <a16:creationId xmlns:a16="http://schemas.microsoft.com/office/drawing/2014/main" id="{741EC0C6-E9DD-4A77-944A-ACCA5D703C42}"/>
                </a:ext>
              </a:extLst>
            </p:cNvPr>
            <p:cNvCxnSpPr>
              <a:cxnSpLocks/>
            </p:cNvCxnSpPr>
            <p:nvPr/>
          </p:nvCxnSpPr>
          <p:spPr>
            <a:xfrm flipH="1" flipV="1">
              <a:off x="3189767" y="2540208"/>
              <a:ext cx="4183407" cy="486453"/>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BB79DA9C-D00E-4B1B-8B56-6CC516D212CD}"/>
              </a:ext>
            </a:extLst>
          </p:cNvPr>
          <p:cNvGrpSpPr/>
          <p:nvPr/>
        </p:nvGrpSpPr>
        <p:grpSpPr>
          <a:xfrm>
            <a:off x="4423072" y="5116333"/>
            <a:ext cx="4714901" cy="841733"/>
            <a:chOff x="3921760" y="2569648"/>
            <a:chExt cx="4714901" cy="841733"/>
          </a:xfrm>
        </p:grpSpPr>
        <p:sp>
          <p:nvSpPr>
            <p:cNvPr id="16" name="TextBox 15">
              <a:extLst>
                <a:ext uri="{FF2B5EF4-FFF2-40B4-BE49-F238E27FC236}">
                  <a16:creationId xmlns:a16="http://schemas.microsoft.com/office/drawing/2014/main" id="{20E56BA0-171B-4FAE-8A8C-59F3F7F59583}"/>
                </a:ext>
              </a:extLst>
            </p:cNvPr>
            <p:cNvSpPr txBox="1"/>
            <p:nvPr/>
          </p:nvSpPr>
          <p:spPr>
            <a:xfrm>
              <a:off x="7373174" y="2569648"/>
              <a:ext cx="1263487" cy="769441"/>
            </a:xfrm>
            <a:prstGeom prst="rect">
              <a:avLst/>
            </a:prstGeom>
            <a:noFill/>
          </p:spPr>
          <p:txBody>
            <a:bodyPr wrap="none" rtlCol="0">
              <a:spAutoFit/>
            </a:bodyPr>
            <a:lstStyle/>
            <a:p>
              <a:r>
                <a:rPr lang="en-GB" sz="4400" dirty="0"/>
                <a:t>Base</a:t>
              </a:r>
            </a:p>
          </p:txBody>
        </p:sp>
        <p:cxnSp>
          <p:nvCxnSpPr>
            <p:cNvPr id="17" name="Straight Arrow Connector 16">
              <a:extLst>
                <a:ext uri="{FF2B5EF4-FFF2-40B4-BE49-F238E27FC236}">
                  <a16:creationId xmlns:a16="http://schemas.microsoft.com/office/drawing/2014/main" id="{B189311C-47E5-4273-9A24-422C4FCB8296}"/>
                </a:ext>
              </a:extLst>
            </p:cNvPr>
            <p:cNvCxnSpPr/>
            <p:nvPr/>
          </p:nvCxnSpPr>
          <p:spPr>
            <a:xfrm flipH="1">
              <a:off x="3921760" y="3026661"/>
              <a:ext cx="3451414" cy="384720"/>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164008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out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5" ma:contentTypeDescription="Create a new document." ma:contentTypeScope="" ma:versionID="b391bfcbdb64623a0c2e85b9821343d0">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f440544e061bc34c14229009fe42649e"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55314F2C-C004-4B46-A327-F15793729DF9}">
  <ds:schemaRefs>
    <ds:schemaRef ds:uri="http://schemas.microsoft.com/sharepoint/v3/contenttype/forms"/>
  </ds:schemaRefs>
</ds:datastoreItem>
</file>

<file path=customXml/itemProps2.xml><?xml version="1.0" encoding="utf-8"?>
<ds:datastoreItem xmlns:ds="http://schemas.openxmlformats.org/officeDocument/2006/customXml" ds:itemID="{753CB80F-1CC9-4166-8F05-EDB1929C4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EAF4E5-C8F4-4286-A4AB-B177C890B3D1}">
  <ds:schemaRefs>
    <ds:schemaRef ds:uri="http://purl.org/dc/terms/"/>
    <ds:schemaRef ds:uri="http://purl.org/dc/dcmitype/"/>
    <ds:schemaRef ds:uri="http://schemas.microsoft.com/office/2006/documentManagement/types"/>
    <ds:schemaRef ds:uri="http://schemas.microsoft.com/sharepoint/v3"/>
    <ds:schemaRef ds:uri="http://schemas.microsoft.com/office/infopath/2007/PartnerControls"/>
    <ds:schemaRef ds:uri="http://www.w3.org/XML/1998/namespace"/>
    <ds:schemaRef ds:uri="http://schemas.microsoft.com/office/2006/metadata/properties"/>
    <ds:schemaRef ds:uri="http://purl.org/dc/elements/1.1/"/>
    <ds:schemaRef ds:uri="http://schemas.openxmlformats.org/package/2006/metadata/core-properties"/>
    <ds:schemaRef ds:uri="346219e1-681e-4c5f-baa7-59e01490ad14"/>
    <ds:schemaRef ds:uri="047d31ed-db1b-45f8-951b-70f32d0d50e7"/>
  </ds:schemaRefs>
</ds:datastoreItem>
</file>

<file path=docProps/app.xml><?xml version="1.0" encoding="utf-8"?>
<Properties xmlns="http://schemas.openxmlformats.org/officeDocument/2006/extended-properties" xmlns:vt="http://schemas.openxmlformats.org/officeDocument/2006/docPropsVTypes">
  <TotalTime>0</TotalTime>
  <Words>1915</Words>
  <Application>Microsoft Office PowerPoint</Application>
  <PresentationFormat>Widescreen</PresentationFormat>
  <Paragraphs>112</Paragraphs>
  <Slides>21</Slides>
  <Notes>21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Trebuchet MS</vt:lpstr>
      <vt:lpstr>Vic</vt:lpstr>
      <vt:lpstr>Office Theme</vt:lpstr>
      <vt:lpstr>The Language of Physics</vt:lpstr>
      <vt:lpstr>Sometimes the world uses Physics words!</vt:lpstr>
      <vt:lpstr>Introducing scientific language </vt:lpstr>
      <vt:lpstr>What we are now teaching, is what will become taught. </vt:lpstr>
      <vt:lpstr>Accuracy v Precision</vt:lpstr>
      <vt:lpstr>What do these words mean? </vt:lpstr>
      <vt:lpstr>What is this?</vt:lpstr>
      <vt:lpstr>What is this? What does it do? Why does it cause confusion?</vt:lpstr>
      <vt:lpstr>Label this</vt:lpstr>
      <vt:lpstr>The area is 4.0 m2 How do you say this?</vt:lpstr>
      <vt:lpstr>Explaining HEAT v TEMPERATURE</vt:lpstr>
      <vt:lpstr>Big resistor v small resistor</vt:lpstr>
      <vt:lpstr>Quicker time</vt:lpstr>
      <vt:lpstr>The best line of fit can be a curve!</vt:lpstr>
      <vt:lpstr>PowerPoint Presentation</vt:lpstr>
      <vt:lpstr>5 words to spell correctly</vt:lpstr>
      <vt:lpstr>Fission   v</vt:lpstr>
      <vt:lpstr>Never say  Refraction is the bending </vt:lpstr>
      <vt:lpstr>Big resistor v small resistor</vt:lpstr>
      <vt:lpstr>SQA Command Words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Language of Physics</dc:title>
  <dc:creator>Mrs Hargreaves</dc:creator>
  <cp:lastModifiedBy>Mrs Hargreaves</cp:lastModifiedBy>
  <cp:revision>1</cp:revision>
  <dcterms:created xsi:type="dcterms:W3CDTF">2020-08-12T19:50:17Z</dcterms:created>
  <dcterms:modified xsi:type="dcterms:W3CDTF">2020-08-13T17:27:45Z</dcterms:modified>
</cp:coreProperties>
</file>